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0"/>
  </p:notesMasterIdLst>
  <p:handoutMasterIdLst>
    <p:handoutMasterId r:id="rId31"/>
  </p:handoutMasterIdLst>
  <p:sldIdLst>
    <p:sldId id="1719" r:id="rId7"/>
    <p:sldId id="1856" r:id="rId8"/>
    <p:sldId id="1660" r:id="rId9"/>
    <p:sldId id="1890" r:id="rId10"/>
    <p:sldId id="2238" r:id="rId11"/>
    <p:sldId id="2240" r:id="rId12"/>
    <p:sldId id="1903" r:id="rId13"/>
    <p:sldId id="1906" r:id="rId14"/>
    <p:sldId id="1861" r:id="rId15"/>
    <p:sldId id="1907" r:id="rId16"/>
    <p:sldId id="1893" r:id="rId17"/>
    <p:sldId id="2242" r:id="rId18"/>
    <p:sldId id="2243" r:id="rId19"/>
    <p:sldId id="1857" r:id="rId20"/>
    <p:sldId id="2237" r:id="rId21"/>
    <p:sldId id="1670" r:id="rId22"/>
    <p:sldId id="1895" r:id="rId23"/>
    <p:sldId id="2239" r:id="rId24"/>
    <p:sldId id="2244" r:id="rId25"/>
    <p:sldId id="2249" r:id="rId26"/>
    <p:sldId id="2248" r:id="rId27"/>
    <p:sldId id="1862" r:id="rId28"/>
    <p:sldId id="2247"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903"/>
            <p14:sldId id="1906"/>
            <p14:sldId id="1861"/>
            <p14:sldId id="1907"/>
            <p14:sldId id="1893"/>
            <p14:sldId id="2242"/>
            <p14:sldId id="2243"/>
            <p14:sldId id="1857"/>
            <p14:sldId id="2237"/>
            <p14:sldId id="1670"/>
            <p14:sldId id="1895"/>
            <p14:sldId id="2239"/>
            <p14:sldId id="2244"/>
            <p14:sldId id="2249"/>
            <p14:sldId id="2248"/>
            <p14:sldId id="1862"/>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6" autoAdjust="0"/>
  </p:normalViewPr>
  <p:slideViewPr>
    <p:cSldViewPr snapToGrid="0">
      <p:cViewPr varScale="1">
        <p:scale>
          <a:sx n="89" d="100"/>
          <a:sy n="89" d="100"/>
        </p:scale>
        <p:origin x="1398"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11/15/2022 8:43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11/15/2022 8:43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solidFill>
                  <a:srgbClr val="2061BC"/>
                </a:solidFill>
                <a:effectLst/>
                <a:latin typeface="Segoe UI" panose="020B0502040204020203" pitchFamily="34" charset="0"/>
                <a:ea typeface="Segoe UI" panose="020B0502040204020203" pitchFamily="34" charset="0"/>
                <a:cs typeface="Segoe UI (Body)"/>
              </a:rPr>
              <a:t>https://docs.microsoft.com/learn/paths/microsoft-azure-fundamentals-describe-cloud-concepts/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notes section of the PPT will call out any free Learn sandbox exercises available and provide direct links that can be shared with students.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algn="l"/>
            <a:endParaRPr lang="en-US" sz="900" b="0" i="0" dirty="0">
              <a:effectLst/>
              <a:latin typeface="Segoe UI" panose="020B0502040204020203" pitchFamily="34" charset="0"/>
            </a:endParaRPr>
          </a:p>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https://docs.microsoft.com/learn/modules/describe-cloud-compute/6-describe-consumption-based-model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000" dirty="0"/>
              <a:t>https://docs.microsoft.com/learn/modules/describe-cloud-compute/6-describe-consumption-based-model</a:t>
            </a:r>
          </a:p>
          <a:p>
            <a:pPr algn="l"/>
            <a:endParaRPr lang="en-US" sz="2000" b="0" i="0" dirty="0">
              <a:effectLst/>
              <a:latin typeface="Segoe UI" panose="020B0502040204020203" pitchFamily="34" charset="0"/>
            </a:endParaRPr>
          </a:p>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a:p>
            <a:pPr algn="l">
              <a:buFont typeface="Arial" panose="020B0604020202020204" pitchFamily="34" charset="0"/>
              <a:buChar char="•"/>
            </a:pPr>
            <a:endParaRPr lang="en-US" sz="2000"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https://docs.microsoft.com/en-us/learn/modules/describe-benefits-use-cloud-services/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https://docs.microsoft.com/en-us/learn/modules/describe-benefits-use-cloud-services/1-introduction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7524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https://docs.microsoft.com/learn/modules/describe-benefits-use-cloud-services/2-high-availability-scalability-cloud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https://docs.microsoft.com/learn/modules/describe-benefits-use-cloud-services/3-reliability-predictability-cloud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https://docs.microsoft.com/learn/modules/describe-benefits-use-cloud-services/4-security-governance-cloud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https://docs.microsoft.com/learn/modules/describe-benefits-use-cloud-services/5-manageability-cloud</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https://docs.microsoft.com/learn/modules/describe-cloud-service-types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https://docs.microsoft.com/learn/modules/describe-cloud-service-types/1-introduction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https://docs.microsoft.com/learn/modules/describe-cloud-service-types/2-describe-infrastructure-service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https://docs.microsoft.com/learn/modules/describe-cloud-service-types/3-describe-platform-service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https://docs.microsoft.com/learn/modules/describe-cloud-service-types/4-describe-software-service</a:t>
            </a:r>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p>
          <a:p>
            <a:endParaRPr lang="en-IE" sz="900" u="sng"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https://docs.microsoft.com/learn/modules/describe-cloud-compute/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https://docs.microsoft.com/learn/modules/describe-cloud-compute/2-introduction-cloud-compute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656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b="0" kern="1200" dirty="0">
                <a:solidFill>
                  <a:schemeClr val="tx1"/>
                </a:solidFill>
                <a:effectLst/>
                <a:latin typeface="Segoe UI Light" pitchFamily="34" charset="0"/>
                <a:ea typeface="+mn-ea"/>
                <a:cs typeface="+mn-cs"/>
              </a:rPr>
              <a:t>https://docs.microsoft.com/learn/modules/describe-cloud-compute/3-what-cloud-compute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latin typeface="+mn-lt"/>
            </a:endParaRPr>
          </a:p>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11/15/2022 8:43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https://docs.microsoft.com/learn/modules/describe-cloud-compute/4-describe-shared-responsibility-model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dirty="0"/>
              <a:t>IaaS, PaaS, and SaaS have dedicated topics, coming up.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28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2800" dirty="0"/>
          </a:p>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p>
          <a:p>
            <a:endParaRPr lang="en-US"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11/15/2022 8:43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2472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3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AZ-900T00</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dirty="0">
                <a:latin typeface="+mn-lt"/>
              </a:rPr>
              <a:t> clouds to allow applications to run in the</a:t>
            </a:r>
            <a:r>
              <a:rPr lang="en-US" dirty="0"/>
              <a:t> </a:t>
            </a:r>
            <a:r>
              <a:rPr lang="en-US" dirty="0">
                <a:latin typeface="+mn-lt"/>
              </a:rPr>
              <a:t> </a:t>
            </a:r>
            <a:br>
              <a:rPr lang="en-US" dirty="0"/>
            </a:br>
            <a:r>
              <a:rPr lang="en-US" dirty="0">
                <a:latin typeface="+mn-lt"/>
              </a:rPr>
              <a:t>most 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dirty="0">
                <a:solidFill>
                  <a:srgbClr val="171717"/>
                </a:solidFill>
                <a:latin typeface="Segoe UI"/>
                <a:cs typeface="Segoe UI Semilight"/>
              </a:rPr>
              <a:t>Spend on products and services</a:t>
            </a:r>
            <a:r>
              <a:rPr lang="en-US" sz="2400" b="0" i="0" dirty="0">
                <a:solidFill>
                  <a:srgbClr val="171717"/>
                </a:solidFill>
                <a:effectLst/>
                <a:latin typeface="Segoe UI"/>
                <a:cs typeface="Segoe UI Semilight"/>
              </a:rPr>
              <a:t> as needed</a:t>
            </a:r>
            <a:r>
              <a:rPr lang="en-US" sz="2400" dirty="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a:extLst>
              <a:ext uri="{FF2B5EF4-FFF2-40B4-BE49-F238E27FC236}">
                <a16:creationId xmlns:a16="http://schemas.microsoft.com/office/drawing/2014/main" id="{BF3450F1-8740-4288-8FC0-17BA4189AB5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a:t>
            </a:r>
          </a:p>
        </p:txBody>
      </p:sp>
      <p:pic>
        <p:nvPicPr>
          <p:cNvPr id="3" name="Graphic 2">
            <a:extLst>
              <a:ext uri="{FF2B5EF4-FFF2-40B4-BE49-F238E27FC236}">
                <a16:creationId xmlns:a16="http://schemas.microsoft.com/office/drawing/2014/main" id="{1B300504-8BEE-4A63-A55C-0F9B8DCCA2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046714"/>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Describe the benefits of high availability and scalability in the cloud.</a:t>
            </a:r>
          </a:p>
          <a:p>
            <a:pPr marL="342900" indent="-342900">
              <a:buFont typeface="Arial" panose="05000000000000000000" pitchFamily="2" charset="2"/>
              <a:buChar char="•"/>
            </a:pPr>
            <a:r>
              <a:rPr lang="en-US" dirty="0">
                <a:latin typeface="+mn-lt"/>
              </a:rPr>
              <a:t>Describe the benefits of reliability and predictability in the cloud.</a:t>
            </a:r>
          </a:p>
          <a:p>
            <a:pPr marL="342900" indent="-342900">
              <a:buFont typeface="Arial" panose="05000000000000000000" pitchFamily="2" charset="2"/>
              <a:buChar char="•"/>
            </a:pPr>
            <a:r>
              <a:rPr lang="en-US" dirty="0">
                <a:latin typeface="+mn-lt"/>
              </a:rPr>
              <a:t>Describe the benefits of security and governance in the cloud.</a:t>
            </a:r>
          </a:p>
          <a:p>
            <a:pPr marL="342900" indent="-342900">
              <a:buFont typeface="Arial" panose="05000000000000000000" pitchFamily="2" charset="2"/>
              <a:buChar char="•"/>
            </a:pPr>
            <a:r>
              <a:rPr lang="en-US" dirty="0">
                <a:latin typeface="+mn-lt"/>
              </a:rPr>
              <a:t>Describe the benefits of manageability in the cloud.</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Benefits"/>
          <p:cNvSpPr>
            <a:spLocks noGrp="1"/>
          </p:cNvSpPr>
          <p:nvPr>
            <p:ph type="title"/>
          </p:nvPr>
        </p:nvSpPr>
        <p:spPr/>
        <p:txBody>
          <a:bodyPr/>
          <a:lstStyle/>
          <a:p>
            <a:r>
              <a:rPr lang="en-US" dirty="0">
                <a:cs typeface="Segoe UI"/>
              </a:rPr>
              <a:t>Cloud Benefits</a:t>
            </a:r>
            <a:endParaRPr lang="en-US" dirty="0"/>
          </a:p>
        </p:txBody>
      </p:sp>
      <p:sp>
        <p:nvSpPr>
          <p:cNvPr id="56" name="High Availability">
            <a:extLst>
              <a:ext uri="{FF2B5EF4-FFF2-40B4-BE49-F238E27FC236}">
                <a16:creationId xmlns:a16="http://schemas.microsoft.com/office/drawing/2014/main" id="{90A13BD3-2997-1822-920E-7BBA0F052A00}"/>
              </a:ext>
              <a:ext uri="{C183D7F6-B498-43B3-948B-1728B52AA6E4}">
                <adec:decorative xmlns:adec="http://schemas.microsoft.com/office/drawing/2017/decorative" val="0"/>
              </a:ext>
            </a:extLst>
          </p:cNvPr>
          <p:cNvSpPr txBox="1">
            <a:spLocks/>
          </p:cNvSpPr>
          <p:nvPr/>
        </p:nvSpPr>
        <p:spPr>
          <a:xfrm>
            <a:off x="418642" y="1298300"/>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cs typeface="Segoe UI" pitchFamily="34" charset="0"/>
              </a:rPr>
              <a:t>High availability</a:t>
            </a:r>
            <a:endParaRPr lang="en-US" sz="2400" dirty="0">
              <a:gradFill>
                <a:gsLst>
                  <a:gs pos="0">
                    <a:srgbClr val="FFFFFF"/>
                  </a:gs>
                  <a:gs pos="100000">
                    <a:srgbClr val="FFFFFF"/>
                  </a:gs>
                </a:gsLst>
                <a:lin ang="5400000" scaled="0"/>
              </a:gradFill>
              <a:cs typeface="Segoe UI" pitchFamily="34" charset="0"/>
            </a:endParaRPr>
          </a:p>
        </p:txBody>
      </p:sp>
      <p:sp>
        <p:nvSpPr>
          <p:cNvPr id="3" name="Elasticity">
            <a:extLst>
              <a:ext uri="{FF2B5EF4-FFF2-40B4-BE49-F238E27FC236}">
                <a16:creationId xmlns:a16="http://schemas.microsoft.com/office/drawing/2014/main" id="{CE998A1A-17F2-1125-37B9-4C1C59ECCC42}"/>
              </a:ext>
            </a:extLst>
          </p:cNvPr>
          <p:cNvSpPr txBox="1">
            <a:spLocks/>
          </p:cNvSpPr>
          <p:nvPr/>
        </p:nvSpPr>
        <p:spPr>
          <a:xfrm>
            <a:off x="6195890" y="1298300"/>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Elasticity</a:t>
            </a:r>
          </a:p>
        </p:txBody>
      </p:sp>
      <p:sp>
        <p:nvSpPr>
          <p:cNvPr id="52" name="Scalability">
            <a:extLst>
              <a:ext uri="{FF2B5EF4-FFF2-40B4-BE49-F238E27FC236}">
                <a16:creationId xmlns:a16="http://schemas.microsoft.com/office/drawing/2014/main" id="{99D77E5E-B5B5-2104-75AF-31BDCE5D3C68}"/>
              </a:ext>
            </a:extLst>
          </p:cNvPr>
          <p:cNvSpPr txBox="1">
            <a:spLocks/>
          </p:cNvSpPr>
          <p:nvPr/>
        </p:nvSpPr>
        <p:spPr>
          <a:xfrm>
            <a:off x="418642" y="2085082"/>
            <a:ext cx="5486400" cy="685800"/>
          </a:xfrm>
          <a:prstGeom prst="rect">
            <a:avLst/>
          </a:prstGeom>
          <a:solidFill>
            <a:srgbClr val="243A5E"/>
          </a:solidFill>
        </p:spPr>
        <p:txBody>
          <a:bodyPr vert="horz" wrap="square" lIns="91440" tIns="91440" rIns="91440" bIns="91440" rtlCol="0" anchor="ctr">
            <a:noAutofit/>
          </a:bodyPr>
          <a:lstStyle>
            <a:defPPr>
              <a:defRPr lang="en-US"/>
            </a:defPPr>
            <a:lvl1pPr marR="0" indent="0" algn="ctr" fontAlgn="auto">
              <a:lnSpc>
                <a:spcPct val="100000"/>
              </a:lnSpc>
              <a:spcBef>
                <a:spcPts val="0"/>
              </a:spcBef>
              <a:spcAft>
                <a:spcPts val="0"/>
              </a:spcAft>
              <a:buClrTx/>
              <a:buSzPct val="90000"/>
              <a:buFont typeface="Wingdings" panose="05000000000000000000" pitchFamily="2" charset="2"/>
              <a:buNone/>
              <a:tabLst/>
              <a:defRPr sz="2400" spc="-49" baseline="0">
                <a:gradFill>
                  <a:gsLst>
                    <a:gs pos="0">
                      <a:srgbClr val="FFFFFF"/>
                    </a:gs>
                    <a:gs pos="100000">
                      <a:srgbClr val="FFFFFF"/>
                    </a:gs>
                  </a:gsLst>
                  <a:lin ang="5400000" scaled="0"/>
                </a:gradFill>
                <a:latin typeface="+mj-lt"/>
                <a:ea typeface="Segoe UI" pitchFamily="34" charset="0"/>
                <a:cs typeface="Segoe UI" pitchFamily="34" charset="0"/>
              </a:defRPr>
            </a:lvl1pPr>
            <a:lvl2pPr marL="0" marR="0" indent="0" fontAlgn="auto">
              <a:lnSpc>
                <a:spcPct val="100000"/>
              </a:lnSpc>
              <a:spcBef>
                <a:spcPts val="392"/>
              </a:spcBef>
              <a:spcAft>
                <a:spcPts val="588"/>
              </a:spcAft>
              <a:buClrTx/>
              <a:buSzPct val="90000"/>
              <a:buFontTx/>
              <a:buNone/>
              <a:tabLst/>
              <a:defRPr sz="2000" spc="0" baseline="0"/>
            </a:lvl2pPr>
            <a:lvl3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atin typeface="+mj-lt"/>
              </a:defRPr>
            </a:lvl3pPr>
            <a:lvl4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vl4pPr>
            <a:lvl5pPr marL="0" marR="0" indent="0" fontAlgn="auto">
              <a:lnSpc>
                <a:spcPct val="100000"/>
              </a:lnSpc>
              <a:spcBef>
                <a:spcPts val="392"/>
              </a:spcBef>
              <a:spcAft>
                <a:spcPts val="588"/>
              </a:spcAft>
              <a:buClrTx/>
              <a:buSzPct val="90000"/>
              <a:buFont typeface="Wingdings" panose="05000000000000000000" pitchFamily="2" charset="2"/>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dirty="0"/>
              <a:t>Scalability</a:t>
            </a:r>
          </a:p>
        </p:txBody>
      </p:sp>
      <p:sp>
        <p:nvSpPr>
          <p:cNvPr id="51" name="Reliability">
            <a:extLst>
              <a:ext uri="{FF2B5EF4-FFF2-40B4-BE49-F238E27FC236}">
                <a16:creationId xmlns:a16="http://schemas.microsoft.com/office/drawing/2014/main" id="{6C734A75-A4FD-6BB5-D374-51555908AE83}"/>
              </a:ext>
              <a:ext uri="{C183D7F6-B498-43B3-948B-1728B52AA6E4}">
                <adec:decorative xmlns:adec="http://schemas.microsoft.com/office/drawing/2017/decorative" val="0"/>
              </a:ext>
            </a:extLst>
          </p:cNvPr>
          <p:cNvSpPr txBox="1">
            <a:spLocks/>
          </p:cNvSpPr>
          <p:nvPr/>
        </p:nvSpPr>
        <p:spPr>
          <a:xfrm>
            <a:off x="6195890" y="2085082"/>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cs typeface="Segoe UI"/>
              </a:rPr>
              <a:t>Reliability</a:t>
            </a:r>
            <a:endParaRPr lang="en-US" sz="2400" dirty="0">
              <a:gradFill>
                <a:gsLst>
                  <a:gs pos="0">
                    <a:srgbClr val="FFFFFF"/>
                  </a:gs>
                  <a:gs pos="100000">
                    <a:srgbClr val="FFFFFF"/>
                  </a:gs>
                </a:gsLst>
                <a:lin ang="5400000" scaled="0"/>
              </a:gradFill>
              <a:cs typeface="Segoe UI"/>
            </a:endParaRPr>
          </a:p>
        </p:txBody>
      </p:sp>
      <p:sp>
        <p:nvSpPr>
          <p:cNvPr id="54" name="Predictability">
            <a:extLst>
              <a:ext uri="{FF2B5EF4-FFF2-40B4-BE49-F238E27FC236}">
                <a16:creationId xmlns:a16="http://schemas.microsoft.com/office/drawing/2014/main" id="{179BF0CE-83B9-AEBF-AB35-F99FA6850165}"/>
              </a:ext>
            </a:extLst>
          </p:cNvPr>
          <p:cNvSpPr txBox="1">
            <a:spLocks/>
          </p:cNvSpPr>
          <p:nvPr/>
        </p:nvSpPr>
        <p:spPr>
          <a:xfrm>
            <a:off x="418642" y="287186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Predictability</a:t>
            </a:r>
          </a:p>
        </p:txBody>
      </p:sp>
      <p:sp>
        <p:nvSpPr>
          <p:cNvPr id="50" name="Security">
            <a:extLst>
              <a:ext uri="{FF2B5EF4-FFF2-40B4-BE49-F238E27FC236}">
                <a16:creationId xmlns:a16="http://schemas.microsoft.com/office/drawing/2014/main" id="{099F9278-E2E9-5C59-EE31-E43627A918EC}"/>
              </a:ext>
            </a:extLst>
          </p:cNvPr>
          <p:cNvSpPr txBox="1">
            <a:spLocks/>
          </p:cNvSpPr>
          <p:nvPr/>
        </p:nvSpPr>
        <p:spPr>
          <a:xfrm>
            <a:off x="6195890" y="287186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55" name="Governance">
            <a:extLst>
              <a:ext uri="{FF2B5EF4-FFF2-40B4-BE49-F238E27FC236}">
                <a16:creationId xmlns:a16="http://schemas.microsoft.com/office/drawing/2014/main" id="{101E3894-1161-A0C8-0C69-45930953C007}"/>
              </a:ext>
            </a:extLst>
          </p:cNvPr>
          <p:cNvSpPr txBox="1">
            <a:spLocks/>
          </p:cNvSpPr>
          <p:nvPr/>
        </p:nvSpPr>
        <p:spPr>
          <a:xfrm>
            <a:off x="418642" y="3658645"/>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ea typeface="Segoe UI" pitchFamily="34" charset="0"/>
                <a:cs typeface="Segoe UI" pitchFamily="34" charset="0"/>
              </a:rPr>
              <a:t>Governance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Manageability">
            <a:extLst>
              <a:ext uri="{FF2B5EF4-FFF2-40B4-BE49-F238E27FC236}">
                <a16:creationId xmlns:a16="http://schemas.microsoft.com/office/drawing/2014/main" id="{CCD47604-BD7E-B0AC-7DE0-47DD7E46FD31}"/>
              </a:ext>
            </a:extLst>
          </p:cNvPr>
          <p:cNvSpPr txBox="1">
            <a:spLocks/>
          </p:cNvSpPr>
          <p:nvPr/>
        </p:nvSpPr>
        <p:spPr>
          <a:xfrm>
            <a:off x="6195890" y="3658645"/>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ea typeface="Segoe UI" pitchFamily="34" charset="0"/>
                <a:cs typeface="Segoe UI" pitchFamily="34" charset="0"/>
              </a:rPr>
              <a:t>Manageability</a:t>
            </a:r>
            <a:endParaRPr lang="en-US" sz="2400" b="1"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 types</a:t>
            </a:r>
          </a:p>
        </p:txBody>
      </p:sp>
      <p:pic>
        <p:nvPicPr>
          <p:cNvPr id="3" name="Graphic 2">
            <a:extLst>
              <a:ext uri="{FF2B5EF4-FFF2-40B4-BE49-F238E27FC236}">
                <a16:creationId xmlns:a16="http://schemas.microsoft.com/office/drawing/2014/main" id="{144184B0-410A-4022-B5C4-B38B91047B0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2544286"/>
          </a:xfrm>
        </p:spPr>
        <p:txBody>
          <a:bodyPr/>
          <a:lstStyle/>
          <a:p>
            <a:pPr marL="342900" indent="-342900">
              <a:buFont typeface="Arial" panose="020B0604020202020204" pitchFamily="34" charset="0"/>
              <a:buChar char="•"/>
            </a:pPr>
            <a:r>
              <a:rPr lang="en-US" dirty="0">
                <a:latin typeface="+mn-lt"/>
              </a:rPr>
              <a:t>Describe Infrastructure as a Service (IaaS)</a:t>
            </a:r>
          </a:p>
          <a:p>
            <a:pPr marL="342900" indent="-342900">
              <a:buFont typeface="Arial" panose="020B0604020202020204" pitchFamily="34" charset="0"/>
              <a:buChar char="•"/>
            </a:pPr>
            <a:r>
              <a:rPr lang="en-US" dirty="0">
                <a:latin typeface="+mn-lt"/>
              </a:rPr>
              <a:t>Describe Platform as a Service (PaaS)</a:t>
            </a:r>
          </a:p>
          <a:p>
            <a:pPr marL="342900" indent="-342900">
              <a:buFont typeface="Arial" panose="020B0604020202020204" pitchFamily="34" charset="0"/>
              <a:buChar char="•"/>
            </a:pPr>
            <a:r>
              <a:rPr lang="en-US" dirty="0">
                <a:latin typeface="+mn-lt"/>
              </a:rPr>
              <a:t>Describe Software as a Service (SaaS)</a:t>
            </a:r>
          </a:p>
          <a:p>
            <a:pPr marL="342900" indent="-342900">
              <a:buFont typeface="Arial" panose="020B0604020202020204" pitchFamily="34" charset="0"/>
              <a:buChar char="•"/>
            </a:pPr>
            <a:r>
              <a:rPr lang="en-US" dirty="0">
                <a:latin typeface="+mn-lt"/>
              </a:rPr>
              <a:t>Identify appropriate use cases for each cloud service (IaaS, PaaS, SaaS)</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a:extLst>
              <a:ext uri="{FF2B5EF4-FFF2-40B4-BE49-F238E27FC236}">
                <a16:creationId xmlns:a16="http://schemas.microsoft.com/office/drawing/2014/main" id="{9F4A4F23-E9C8-491E-B17A-8895B3DE174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2046714"/>
          </a:xfrm>
        </p:spPr>
        <p:txBody>
          <a:bodyPr vert="horz" wrap="square" lIns="0" tIns="91440" rIns="146304" bIns="91440" rtlCol="0" anchor="t">
            <a:spAutoFit/>
          </a:bodyPr>
          <a:lstStyle/>
          <a:p>
            <a:pPr marL="342900" indent="-342900">
              <a:buFont typeface="Arial" panose="020B0604020202020204" pitchFamily="34" charset="0"/>
              <a:buChar char="•"/>
            </a:pPr>
            <a:r>
              <a:rPr lang="en-US" dirty="0">
                <a:solidFill>
                  <a:srgbClr val="171717"/>
                </a:solidFill>
                <a:latin typeface="Segoe UI"/>
                <a:cs typeface="Segoe UI"/>
              </a:rPr>
              <a:t>The shared</a:t>
            </a:r>
            <a:r>
              <a:rPr lang="en-US" b="0" i="0" dirty="0">
                <a:solidFill>
                  <a:srgbClr val="171717"/>
                </a:solidFill>
                <a:effectLst/>
                <a:latin typeface="Segoe UI"/>
                <a:cs typeface="Segoe UI"/>
              </a:rPr>
              <a:t> responsibility model</a:t>
            </a:r>
          </a:p>
          <a:p>
            <a:pPr marL="342900" indent="-342900">
              <a:buFont typeface="Arial" panose="020B0604020202020204" pitchFamily="34" charset="0"/>
              <a:buChar char="•"/>
            </a:pPr>
            <a:r>
              <a:rPr lang="en-US" dirty="0">
                <a:solidFill>
                  <a:srgbClr val="171717"/>
                </a:solidFill>
                <a:latin typeface="Segoe UI"/>
                <a:cs typeface="Segoe UI"/>
              </a:rPr>
              <a:t>Public, private, and hybrid-cloud</a:t>
            </a:r>
            <a:endParaRPr lang="en-US" b="0" i="0" dirty="0">
              <a:solidFill>
                <a:srgbClr val="171717"/>
              </a:solidFill>
              <a:effectLst/>
              <a:latin typeface="Segoe UI"/>
              <a:cs typeface="Segoe UI"/>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Benefits of cloud computing</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Cloud service types</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Computing</a:t>
            </a:r>
          </a:p>
          <a:p>
            <a:pPr marL="560241" lvl="1" indent="-336145">
              <a:buFont typeface="Arial" panose="020B0604020202020204" pitchFamily="34" charset="0"/>
              <a:buChar char="•"/>
            </a:pPr>
            <a:r>
              <a:rPr lang="en-US" sz="2400" dirty="0"/>
              <a:t>What is cloud computing</a:t>
            </a:r>
          </a:p>
          <a:p>
            <a:pPr marL="560241" lvl="1" indent="-336145">
              <a:buFont typeface="Arial" panose="020B0604020202020204" pitchFamily="34" charset="0"/>
              <a:buChar char="•"/>
            </a:pPr>
            <a:r>
              <a:rPr lang="en-US" sz="2400" dirty="0"/>
              <a:t>Shared responsibility</a:t>
            </a:r>
          </a:p>
          <a:p>
            <a:pPr marL="560241" lvl="1" indent="-336145">
              <a:buFont typeface="Arial" panose="020B0604020202020204" pitchFamily="34" charset="0"/>
              <a:buChar char="•"/>
            </a:pPr>
            <a:r>
              <a:rPr lang="en-US" sz="2400" dirty="0"/>
              <a:t>Cloud models</a:t>
            </a:r>
          </a:p>
          <a:p>
            <a:pPr marL="560241" lvl="1" indent="-336145">
              <a:buFont typeface="Arial" panose="020B0604020202020204" pitchFamily="34" charset="0"/>
              <a:buChar char="•"/>
            </a:pPr>
            <a:r>
              <a:rPr lang="en-US" sz="2400" dirty="0"/>
              <a:t>Capital vs Operational costing</a:t>
            </a:r>
          </a:p>
          <a:p>
            <a:pPr>
              <a:lnSpc>
                <a:spcPct val="100000"/>
              </a:lnSpc>
              <a:buFont typeface="Wingdings" panose="05000000000000000000" pitchFamily="2" charset="2"/>
              <a:buChar char="§"/>
            </a:pPr>
            <a:r>
              <a:rPr lang="en-US" sz="2400" b="1" dirty="0"/>
              <a:t>Cloud Benefits</a:t>
            </a:r>
          </a:p>
          <a:p>
            <a:pPr marL="560241" lvl="1" indent="-336145">
              <a:buFont typeface="Arial" panose="020B0604020202020204" pitchFamily="34" charset="0"/>
              <a:buChar char="•"/>
            </a:pPr>
            <a:r>
              <a:rPr lang="en-US" sz="2400" dirty="0"/>
              <a:t>Benefits of the cloud</a:t>
            </a:r>
          </a:p>
          <a:p>
            <a:pPr>
              <a:lnSpc>
                <a:spcPct val="100000"/>
              </a:lnSpc>
              <a:buFont typeface="Wingdings" panose="05000000000000000000" pitchFamily="2" charset="2"/>
              <a:buChar char="§"/>
            </a:pPr>
            <a:r>
              <a:rPr lang="en-US" sz="2400" b="1" dirty="0"/>
              <a:t>Cloud Service Types</a:t>
            </a:r>
          </a:p>
          <a:p>
            <a:pPr marL="560241" lvl="1" indent="-336145">
              <a:buFont typeface="Arial" panose="020B0604020202020204" pitchFamily="34" charset="0"/>
              <a:buChar char="•"/>
            </a:pPr>
            <a:r>
              <a:rPr lang="en-US" sz="2400" dirty="0"/>
              <a:t>IaaS, PaaS, </a:t>
            </a:r>
            <a:r>
              <a:rPr lang="en-US" sz="2400"/>
              <a:t>and SaaS</a:t>
            </a:r>
            <a:endParaRPr lang="en-US" sz="2400"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Computing</a:t>
            </a:r>
            <a:endParaRPr lang="en-US" dirty="0"/>
          </a:p>
        </p:txBody>
      </p:sp>
      <p:pic>
        <p:nvPicPr>
          <p:cNvPr id="4" name="Graphic 3">
            <a:extLst>
              <a:ext uri="{FF2B5EF4-FFF2-40B4-BE49-F238E27FC236}">
                <a16:creationId xmlns:a16="http://schemas.microsoft.com/office/drawing/2014/main" id="{5099CE8D-AA91-4A5A-91F6-5CF7E0C05F9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computing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p>
          <a:p>
            <a:pPr marL="342900" indent="-342900">
              <a:buFont typeface="Arial" panose="020B0604020202020204" pitchFamily="34" charset="0"/>
              <a:buChar char="•"/>
            </a:pPr>
            <a:r>
              <a:rPr lang="en-US" dirty="0">
                <a:latin typeface="+mn-lt"/>
                <a:cs typeface="Segoe UI Semilight"/>
              </a:rPr>
              <a:t>Describe the shared responsibility model</a:t>
            </a:r>
          </a:p>
          <a:p>
            <a:pPr marL="342900" indent="-342900">
              <a:buFont typeface="Arial" panose="020B0604020202020204" pitchFamily="34" charset="0"/>
              <a:buChar char="•"/>
            </a:pPr>
            <a:r>
              <a:rPr lang="en-US" dirty="0">
                <a:latin typeface="+mn-lt"/>
                <a:cs typeface="Segoe UI Semilight"/>
              </a:rPr>
              <a:t>Define cloud models, including public, private, and hybrid</a:t>
            </a:r>
          </a:p>
          <a:p>
            <a:pPr marL="342900" indent="-342900">
              <a:buFont typeface="Arial" panose="020B0604020202020204" pitchFamily="34" charset="0"/>
              <a:buChar char="•"/>
            </a:pPr>
            <a:r>
              <a:rPr lang="en-US" dirty="0">
                <a:latin typeface="+mn-lt"/>
                <a:cs typeface="Segoe UI Semilight"/>
              </a:rPr>
              <a:t>Identify appropriate use cases for each cloud model</a:t>
            </a:r>
          </a:p>
          <a:p>
            <a:pPr marL="342900" indent="-342900">
              <a:buFont typeface="Arial" panose="020B0604020202020204" pitchFamily="34" charset="0"/>
              <a:buChar char="•"/>
            </a:pPr>
            <a:r>
              <a:rPr lang="en-US" dirty="0">
                <a:latin typeface="+mn-lt"/>
                <a:cs typeface="Segoe UI Semilight"/>
              </a:rPr>
              <a:t>Describe the consumption-based model</a:t>
            </a:r>
          </a:p>
          <a:p>
            <a:pPr marL="342900" indent="-342900">
              <a:buFont typeface="Arial" panose="020B0604020202020204" pitchFamily="34" charset="0"/>
              <a:buChar char="•"/>
            </a:pPr>
            <a:r>
              <a:rPr lang="en-US" dirty="0">
                <a:latin typeface="+mn-lt"/>
                <a:cs typeface="Segoe UI Semilight"/>
              </a:rPr>
              <a:t>Compare cloud pricing models</a:t>
            </a: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three icons representing the primary cloud computing services of Compute, Networking, and Storage.">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1966153" y="2916926"/>
            <a:ext cx="8259694" cy="2391444"/>
            <a:chOff x="539445" y="3228212"/>
            <a:chExt cx="8259694"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Diagram showing the responsibilities of the shared responsibility model.">
            <a:extLst>
              <a:ext uri="{FF2B5EF4-FFF2-40B4-BE49-F238E27FC236}">
                <a16:creationId xmlns:a16="http://schemas.microsoft.com/office/drawing/2014/main" id="{5270039E-20EE-B593-2920-1DA3A25CE3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0511" y="975166"/>
            <a:ext cx="9010979" cy="5317290"/>
          </a:xfrm>
          <a:prstGeom prst="rect">
            <a:avLst/>
          </a:prstGeom>
        </p:spPr>
      </p:pic>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2.xml><?xml version="1.0" encoding="utf-8"?>
<ds:datastoreItem xmlns:ds="http://schemas.openxmlformats.org/officeDocument/2006/customXml" ds:itemID="{0441A27A-878C-426A-BE1F-FD6C109B7049}">
  <ds:schemaRefs>
    <ds:schemaRef ds:uri="http://schemas.microsoft.com/office/2006/documentManagement/types"/>
    <ds:schemaRef ds:uri="e7cc3f53-dbdf-4ffb-90f1-33d3d1806439"/>
    <ds:schemaRef ds:uri="http://schemas.microsoft.com/office/2006/metadata/properties"/>
    <ds:schemaRef ds:uri="http://purl.org/dc/dcmitype/"/>
    <ds:schemaRef ds:uri="http://schemas.microsoft.com/office/infopath/2007/PartnerControls"/>
    <ds:schemaRef ds:uri="6656ffad-92b0-4efb-bc78-5d5af2c7fd93"/>
    <ds:schemaRef ds:uri="http://schemas.openxmlformats.org/package/2006/metadata/core-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2215</Words>
  <Application>Microsoft Office PowerPoint</Application>
  <PresentationFormat>Widescreen</PresentationFormat>
  <Paragraphs>264</Paragraphs>
  <Slides>23</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AZ-900T00 Module 01:  Cloud concepts</vt:lpstr>
      <vt:lpstr>Module Outline</vt:lpstr>
      <vt:lpstr>Module 01 - Outline</vt:lpstr>
      <vt:lpstr>Cloud Computing</vt:lpstr>
      <vt:lpstr>Cloud computing - Objective Domain </vt:lpstr>
      <vt:lpstr>What is cloud computing?</vt:lpstr>
      <vt:lpstr>Shared responsibility model</vt:lpstr>
      <vt:lpstr>Private cloud</vt:lpstr>
      <vt:lpstr>Public cloud</vt:lpstr>
      <vt:lpstr>Hybrid cloud</vt:lpstr>
      <vt:lpstr>Cloud model comparison</vt:lpstr>
      <vt:lpstr>Compare CapEx vs. OpEx</vt:lpstr>
      <vt:lpstr>Consumption-based model</vt:lpstr>
      <vt:lpstr>Cloud benefits</vt:lpstr>
      <vt:lpstr>Cloud Benefits - Objective Domain</vt:lpstr>
      <vt:lpstr>Cloud Benefits</vt:lpstr>
      <vt:lpstr>Cloud service types</vt:lpstr>
      <vt:lpstr>Cloud Services - Objective Domain</vt:lpstr>
      <vt:lpstr>Infrastructure as a Service (IaaS)</vt:lpstr>
      <vt:lpstr>Platform as a Service (PaaS)</vt:lpstr>
      <vt:lpstr>Software as a Service (SaaS)</vt:lpstr>
      <vt:lpstr>Cloud service comparison</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AZ-900T00 Module 01:  Cloud concepts</dc:title>
  <dc:creator/>
  <cp:lastModifiedBy/>
  <cp:revision>11</cp:revision>
  <dcterms:created xsi:type="dcterms:W3CDTF">2020-08-24T20:48:51Z</dcterms:created>
  <dcterms:modified xsi:type="dcterms:W3CDTF">2022-11-15T19:43:48Z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