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67"/>
  </p:notesMasterIdLst>
  <p:handoutMasterIdLst>
    <p:handoutMasterId r:id="rId68"/>
  </p:handoutMasterIdLst>
  <p:sldIdLst>
    <p:sldId id="1719" r:id="rId8"/>
    <p:sldId id="1910" r:id="rId9"/>
    <p:sldId id="1930" r:id="rId10"/>
    <p:sldId id="1958" r:id="rId11"/>
    <p:sldId id="1959" r:id="rId12"/>
    <p:sldId id="1960" r:id="rId13"/>
    <p:sldId id="1911" r:id="rId14"/>
    <p:sldId id="1921" r:id="rId15"/>
    <p:sldId id="1956" r:id="rId16"/>
    <p:sldId id="1670" r:id="rId17"/>
    <p:sldId id="1858" r:id="rId18"/>
    <p:sldId id="1976" r:id="rId19"/>
    <p:sldId id="1925" r:id="rId20"/>
    <p:sldId id="1931" r:id="rId21"/>
    <p:sldId id="1905" r:id="rId22"/>
    <p:sldId id="1917" r:id="rId23"/>
    <p:sldId id="1920" r:id="rId24"/>
    <p:sldId id="1979" r:id="rId25"/>
    <p:sldId id="1912" r:id="rId26"/>
    <p:sldId id="1922" r:id="rId27"/>
    <p:sldId id="1937" r:id="rId28"/>
    <p:sldId id="1866" r:id="rId29"/>
    <p:sldId id="1980" r:id="rId30"/>
    <p:sldId id="1981" r:id="rId31"/>
    <p:sldId id="1933" r:id="rId32"/>
    <p:sldId id="1950" r:id="rId33"/>
    <p:sldId id="1868" r:id="rId34"/>
    <p:sldId id="298" r:id="rId35"/>
    <p:sldId id="2001" r:id="rId36"/>
    <p:sldId id="1949" r:id="rId37"/>
    <p:sldId id="2003" r:id="rId38"/>
    <p:sldId id="1982" r:id="rId39"/>
    <p:sldId id="1983" r:id="rId40"/>
    <p:sldId id="1984" r:id="rId41"/>
    <p:sldId id="1985" r:id="rId42"/>
    <p:sldId id="1986" r:id="rId43"/>
    <p:sldId id="1989" r:id="rId44"/>
    <p:sldId id="1990" r:id="rId45"/>
    <p:sldId id="1951" r:id="rId46"/>
    <p:sldId id="2002" r:id="rId47"/>
    <p:sldId id="1924" r:id="rId48"/>
    <p:sldId id="1941" r:id="rId49"/>
    <p:sldId id="1991" r:id="rId50"/>
    <p:sldId id="1992" r:id="rId51"/>
    <p:sldId id="1993" r:id="rId52"/>
    <p:sldId id="1987" r:id="rId53"/>
    <p:sldId id="2005" r:id="rId54"/>
    <p:sldId id="1904" r:id="rId55"/>
    <p:sldId id="2004" r:id="rId56"/>
    <p:sldId id="1946" r:id="rId57"/>
    <p:sldId id="1994" r:id="rId58"/>
    <p:sldId id="1999" r:id="rId59"/>
    <p:sldId id="2000" r:id="rId60"/>
    <p:sldId id="1995" r:id="rId61"/>
    <p:sldId id="1963" r:id="rId62"/>
    <p:sldId id="1998" r:id="rId63"/>
    <p:sldId id="1996" r:id="rId64"/>
    <p:sldId id="1997" r:id="rId65"/>
    <p:sldId id="1952" r:id="rId66"/>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10"/>
            <p14:sldId id="1930"/>
            <p14:sldId id="1958"/>
            <p14:sldId id="1959"/>
            <p14:sldId id="1960"/>
            <p14:sldId id="1911"/>
            <p14:sldId id="1921"/>
            <p14:sldId id="1956"/>
            <p14:sldId id="1670"/>
            <p14:sldId id="1858"/>
            <p14:sldId id="1976"/>
            <p14:sldId id="1925"/>
            <p14:sldId id="1931"/>
            <p14:sldId id="1905"/>
            <p14:sldId id="1917"/>
            <p14:sldId id="1920"/>
            <p14:sldId id="1979"/>
            <p14:sldId id="1912"/>
            <p14:sldId id="1922"/>
            <p14:sldId id="1937"/>
            <p14:sldId id="1866"/>
            <p14:sldId id="1980"/>
            <p14:sldId id="1981"/>
            <p14:sldId id="1933"/>
            <p14:sldId id="1950"/>
            <p14:sldId id="1868"/>
            <p14:sldId id="298"/>
            <p14:sldId id="2001"/>
            <p14:sldId id="1949"/>
            <p14:sldId id="2003"/>
            <p14:sldId id="1982"/>
            <p14:sldId id="1983"/>
            <p14:sldId id="1984"/>
            <p14:sldId id="1985"/>
            <p14:sldId id="1986"/>
            <p14:sldId id="1989"/>
            <p14:sldId id="1990"/>
            <p14:sldId id="1951"/>
            <p14:sldId id="2002"/>
            <p14:sldId id="1924"/>
            <p14:sldId id="1941"/>
            <p14:sldId id="1991"/>
            <p14:sldId id="1992"/>
            <p14:sldId id="1993"/>
            <p14:sldId id="1987"/>
            <p14:sldId id="2005"/>
            <p14:sldId id="1904"/>
            <p14:sldId id="2004"/>
            <p14:sldId id="1946"/>
            <p14:sldId id="1994"/>
            <p14:sldId id="1999"/>
            <p14:sldId id="2000"/>
            <p14:sldId id="1995"/>
            <p14:sldId id="1963"/>
            <p14:sldId id="1998"/>
            <p14:sldId id="1996"/>
            <p14:sldId id="1997"/>
            <p14:sldId id="19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5842" autoAdjust="0"/>
  </p:normalViewPr>
  <p:slideViewPr>
    <p:cSldViewPr snapToGrid="0">
      <p:cViewPr varScale="1">
        <p:scale>
          <a:sx n="87" d="100"/>
          <a:sy n="87" d="100"/>
        </p:scale>
        <p:origin x="1518" y="7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handoutMaster" Target="handoutMasters/handoutMaster1.xml"/><Relationship Id="rId7" Type="http://schemas.openxmlformats.org/officeDocument/2006/relationships/slideMaster" Target="slideMasters/slideMaster4.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11/15/2022 8:44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11/15/2022 8:43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governance/management-group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learning path: https://docs.microsoft.com/learn/paths/azure-fundamentals-describe-azure-architecture-services/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IE" sz="2800" dirty="0">
                <a:latin typeface="Segoe UI Semilight"/>
                <a:cs typeface="Segoe UI Semilight"/>
              </a:rPr>
              <a:t>https://docs.microsoft.com/learn/modules/describe-core-architectural-components-of-azure/5-describe-azure-physical-infrastructure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IE" sz="2800" dirty="0">
              <a:latin typeface="Segoe UI Semilight"/>
              <a:cs typeface="Segoe UI Semilight"/>
            </a:endParaRPr>
          </a:p>
          <a:p>
            <a:pPr marL="0" indent="0">
              <a:buFont typeface="Arial" panose="020B0604020202020204" pitchFamily="34" charset="0"/>
              <a:buNone/>
            </a:pPr>
            <a:endParaRPr lang="en-IE" sz="2800" dirty="0"/>
          </a:p>
          <a:p>
            <a:pPr marL="457200" indent="-457200">
              <a:buFont typeface="Arial" panose="020B0604020202020204" pitchFamily="34" charset="0"/>
              <a:buChar char="•"/>
            </a:pPr>
            <a:r>
              <a:rPr lang="en-IE" sz="2800" dirty="0"/>
              <a:t>Physically separate locations within an Azure region.</a:t>
            </a:r>
          </a:p>
          <a:p>
            <a:pPr marL="457200" indent="-457200">
              <a:buFont typeface="Arial" panose="020B0604020202020204" pitchFamily="34" charset="0"/>
              <a:buChar char="•"/>
            </a:pPr>
            <a:r>
              <a:rPr lang="en-IE" sz="2800" dirty="0"/>
              <a:t>Takes availability sets to the next level</a:t>
            </a:r>
          </a:p>
          <a:p>
            <a:pPr marL="457200" indent="-457200">
              <a:buFont typeface="Arial" panose="020B0604020202020204" pitchFamily="34" charset="0"/>
              <a:buChar char="•"/>
            </a:pPr>
            <a:r>
              <a:rPr lang="en-IE" sz="2800" dirty="0"/>
              <a:t>Includes one or more </a:t>
            </a:r>
            <a:r>
              <a:rPr lang="en-IE" sz="2800" dirty="0" err="1"/>
              <a:t>datacenters</a:t>
            </a:r>
            <a:r>
              <a:rPr lang="en-IE" sz="2800" dirty="0"/>
              <a:t>, equipped with independent power, cooling, and networking. </a:t>
            </a:r>
          </a:p>
          <a:p>
            <a:pPr marL="457200" indent="-457200">
              <a:buFont typeface="Arial" panose="020B0604020202020204" pitchFamily="34" charset="0"/>
              <a:buChar char="•"/>
            </a:pPr>
            <a:r>
              <a:rPr lang="en-IE" sz="2800" dirty="0"/>
              <a:t>Acts as an isolation boundary.</a:t>
            </a:r>
          </a:p>
          <a:p>
            <a:pPr marL="457200" indent="-457200">
              <a:buFont typeface="Arial" panose="020B0604020202020204" pitchFamily="34" charset="0"/>
              <a:buChar char="•"/>
            </a:pPr>
            <a:r>
              <a:rPr lang="en-IE" sz="2800" dirty="0"/>
              <a:t>If one availability zone goes down, the other continues working.</a:t>
            </a:r>
            <a:endParaRPr lang="en-IE" sz="2800" b="1" dirty="0"/>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IE" sz="900" dirty="0">
                <a:latin typeface="Segoe UI Semilight"/>
                <a:cs typeface="Segoe UI Semilight"/>
              </a:rPr>
              <a:t>https://docs.microsoft.com/learn/modules/describe-core-architectural-components-of-azure/5-describe-azure-physical-infrastructure</a:t>
            </a:r>
          </a:p>
          <a:p>
            <a:pPr marL="0" indent="0">
              <a:buFont typeface="Arial" panose="020B0604020202020204" pitchFamily="34" charset="0"/>
              <a:buNone/>
            </a:pPr>
            <a:endParaRPr lang="en-US" sz="900" dirty="0"/>
          </a:p>
          <a:p>
            <a:pPr marL="290195" indent="-290195">
              <a:buFont typeface="Arial" panose="020B0604020202020204" pitchFamily="34" charset="0"/>
              <a:buChar char="•"/>
            </a:pPr>
            <a:r>
              <a:rPr lang="en-US" sz="900" dirty="0"/>
              <a:t>Each Azure region is paired with another region.</a:t>
            </a:r>
          </a:p>
          <a:p>
            <a:pPr marL="290195" indent="-290195">
              <a:buFont typeface="Arial" panose="020B0604020202020204" pitchFamily="34" charset="0"/>
              <a:buChar char="•"/>
            </a:pPr>
            <a:r>
              <a:rPr lang="en-US" sz="900" dirty="0"/>
              <a:t>Azure prefers at least 300 miles of separation between datacenters in a regional pair.</a:t>
            </a:r>
          </a:p>
          <a:p>
            <a:pPr marL="290195" indent="-290195">
              <a:buFont typeface="Arial" panose="020B0604020202020204" pitchFamily="34" charset="0"/>
              <a:buChar char="•"/>
            </a:pPr>
            <a:r>
              <a:rPr lang="en-US" sz="900" dirty="0"/>
              <a:t>Some services provide automatic replication to the paired region.</a:t>
            </a:r>
          </a:p>
          <a:p>
            <a:pPr marL="290195" indent="-290195">
              <a:buFont typeface="Arial" panose="020B0604020202020204" pitchFamily="34" charset="0"/>
              <a:buChar char="•"/>
            </a:pPr>
            <a:r>
              <a:rPr lang="en-US" sz="900" dirty="0"/>
              <a:t>In an outage, recovery of one region is prioritized out of every pair.</a:t>
            </a:r>
          </a:p>
          <a:p>
            <a:pPr marL="290195" indent="-290195">
              <a:buFont typeface="Arial" panose="020B0604020202020204" pitchFamily="34" charset="0"/>
              <a:buChar char="•"/>
            </a:pPr>
            <a:r>
              <a:rPr lang="en-US" sz="900" dirty="0"/>
              <a:t>Azure system updates are rolled out to paired regions sequentially (not at the same time).</a:t>
            </a:r>
          </a:p>
          <a:p>
            <a:endParaRPr lang="en-IE" sz="900" dirty="0"/>
          </a:p>
          <a:p>
            <a:r>
              <a:rPr lang="en-IE" sz="900" dirty="0"/>
              <a:t>List of geographies, regions, region-pairs, and other details -https://azure.microsoft.com/en-us/global-infrastructure/geographies/</a:t>
            </a:r>
          </a:p>
          <a:p>
            <a:r>
              <a:rPr lang="en-IE" sz="900" dirty="0"/>
              <a:t>A full list of region pairs is available at </a:t>
            </a:r>
            <a:r>
              <a:rPr lang="en-IE" sz="900" u="sng" dirty="0"/>
              <a:t>https://docs.microsoft.com/en-us/azure/best-practices-availability-paired-regions#what-are-paired-regions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latin typeface="Segoe UI Semilight"/>
                <a:cs typeface="Segoe UI Semilight"/>
              </a:rPr>
              <a:t>https://docs.microsoft.com/learn/modules/describe-core-architectural-components-of-azure/5-describe-azure-physical-infrastructure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Government </a:t>
            </a:r>
            <a:r>
              <a:rPr lang="en-IE" sz="900" b="0" i="0" u="none" strike="noStrike" kern="1200" dirty="0">
                <a:solidFill>
                  <a:schemeClr val="tx1"/>
                </a:solidFill>
                <a:effectLst/>
                <a:latin typeface="Segoe UI Light" pitchFamily="34" charset="0"/>
                <a:ea typeface="+mn-ea"/>
                <a:cs typeface="+mn-cs"/>
              </a:rPr>
              <a:t>- https://azure.microsoft.com/en-us/global-infrastructure/government/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05982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latin typeface="Segoe UI Semilight"/>
                <a:cs typeface="Segoe UI Semilight"/>
              </a:rPr>
              <a:t>https://docs.microsoft.com/learn/modules/describe-core-architectural-components-of-azure/5-describe-azure-physical-infrastructure</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China 21Vianet </a:t>
            </a:r>
            <a:r>
              <a:rPr lang="en-IE" sz="900" b="0" i="0" u="none" strike="noStrike" kern="1200" dirty="0">
                <a:solidFill>
                  <a:schemeClr val="tx1"/>
                </a:solidFill>
                <a:effectLst/>
                <a:latin typeface="Segoe UI Light" pitchFamily="34" charset="0"/>
                <a:ea typeface="+mn-ea"/>
                <a:cs typeface="+mn-cs"/>
              </a:rPr>
              <a:t>- https://docs.microsoft.com/en-us/azure/china/</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29529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https://docs.microsoft.com/learn/modules/describe-core-architectural-components-of-azure/6-describe-azure-management-infrastructure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348979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800" dirty="0"/>
              <a:t>https://docs.microsoft.com/learn/modules/describe-core-architectural-components-of-azure/6-describe-azure-management-infrastructure</a:t>
            </a:r>
          </a:p>
          <a:p>
            <a:pPr marL="0" indent="0">
              <a:buFont typeface="Arial" panose="020B0604020202020204" pitchFamily="34" charset="0"/>
              <a:buNone/>
            </a:pPr>
            <a:endParaRPr lang="en-US" sz="1800" dirty="0"/>
          </a:p>
          <a:p>
            <a:pPr marL="287338" indent="-287338">
              <a:buFont typeface="Arial" panose="020B0604020202020204" pitchFamily="34" charset="0"/>
              <a:buChar char="•"/>
            </a:pPr>
            <a:r>
              <a:rPr lang="en-US" sz="1800" dirty="0"/>
              <a:t>Containers for multiple resources that share the same life cycle. </a:t>
            </a:r>
          </a:p>
          <a:p>
            <a:pPr marL="287338" indent="-287338">
              <a:buFont typeface="Arial" panose="020B0604020202020204" pitchFamily="34" charset="0"/>
              <a:buChar char="•"/>
            </a:pPr>
            <a:r>
              <a:rPr lang="en-US" sz="1800" dirty="0"/>
              <a:t>Aggregates resources into a single manageable unit.</a:t>
            </a:r>
          </a:p>
          <a:p>
            <a:pPr marL="287338" indent="-287338">
              <a:buFont typeface="Arial" panose="020B0604020202020204" pitchFamily="34" charset="0"/>
              <a:buChar char="•"/>
            </a:pPr>
            <a:r>
              <a:rPr lang="en-US" sz="1800" dirty="0"/>
              <a:t>Every Azure resource must exist in one (and only one) resource group.</a:t>
            </a:r>
          </a:p>
          <a:p>
            <a:pPr marL="287338" indent="-287338">
              <a:buFont typeface="Arial" panose="020B0604020202020204" pitchFamily="34" charset="0"/>
              <a:buChar char="•"/>
            </a:pPr>
            <a:r>
              <a:rPr lang="en-US" sz="1800" dirty="0"/>
              <a:t>Secure at the resource group </a:t>
            </a:r>
            <a:br>
              <a:rPr lang="en-US" sz="1800" dirty="0"/>
            </a:br>
            <a:r>
              <a:rPr lang="en-US" sz="1800" dirty="0"/>
              <a:t>(or resource) level - using role-based access control (RBAC).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https://docs.microsoft.com/learn/modules/describe-core-architectural-components-of-azure/6-describe-azure-management-infrastructure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An account can have one subscription or multiple 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endParaRPr lang="en-IE" u="sng"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2000" dirty="0"/>
              <a:t>https://docs.microsoft.com/learn/modules/describe-core-architectural-components-of-azure/6-describe-azure-management-infrastructure</a:t>
            </a:r>
          </a:p>
          <a:p>
            <a:endParaRPr lang="en-US" sz="2000" dirty="0"/>
          </a:p>
          <a:p>
            <a:r>
              <a:rPr lang="en-US" sz="2000" dirty="0"/>
              <a:t>Management groups can include multiple Azure subscriptions.</a:t>
            </a:r>
          </a:p>
          <a:p>
            <a:r>
              <a:rPr lang="en-US" sz="2000" dirty="0"/>
              <a:t>Subscriptions inherit conditions applied to the management group.</a:t>
            </a:r>
          </a:p>
          <a:p>
            <a:r>
              <a:rPr lang="en-US" sz="2000" dirty="0"/>
              <a:t>10,000 management groups can be supported in a single directory.</a:t>
            </a:r>
          </a:p>
          <a:p>
            <a:r>
              <a:rPr lang="en-US" sz="2000" dirty="0"/>
              <a:t>A management group tree can support up to six levels of depth.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1" kern="1200" dirty="0">
                <a:solidFill>
                  <a:schemeClr val="tx1"/>
                </a:solidFill>
                <a:effectLst/>
                <a:latin typeface="Segoe UI Light" pitchFamily="34" charset="0"/>
                <a:ea typeface="+mn-ea"/>
                <a:cs typeface="+mn-cs"/>
              </a:rPr>
              <a:t>Management groups </a:t>
            </a:r>
            <a:r>
              <a:rPr lang="en-IE" sz="800" kern="1200" dirty="0">
                <a:solidFill>
                  <a:schemeClr val="tx1"/>
                </a:solidFill>
                <a:effectLst/>
                <a:latin typeface="Segoe UI Light" pitchFamily="34" charset="0"/>
                <a:ea typeface="+mn-ea"/>
                <a:cs typeface="+mn-cs"/>
              </a:rPr>
              <a:t>- </a:t>
            </a:r>
            <a:r>
              <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https://docs.microsoft.com/en-us/azure/governance/management-groups/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33885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https://docs.microsoft.com/learn/modules/describe-core-architectural-components-of-azure/7-exercise-create-azure-resource/</a:t>
            </a:r>
          </a:p>
          <a:p>
            <a:endParaRPr lang="en-US" dirty="0"/>
          </a:p>
          <a:p>
            <a:r>
              <a:rPr lang="en-US" dirty="0"/>
              <a:t>Lab to create an Azure resource. A key component of this lab is noticing that when a VM is created, Azure automatically creates the necessary components (network, storage, </a:t>
            </a:r>
            <a:r>
              <a:rPr lang="en-US" dirty="0" err="1"/>
              <a:t>etc</a:t>
            </a:r>
            <a:r>
              <a:rPr lang="en-US" dirty="0"/>
              <a:t>) and groups them automatically in the same resource group.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23467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https://docs.microsoft.com/learn/modules/describe-azure-compute-networking-services/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92606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509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https://docs.microsoft.com/learn/modules/describe-azure-compute-networking-services/1-introduction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832305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https://azure.microsoft.com/products/category/compute/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1800"/>
              </a:spcAft>
              <a:buFont typeface="Arial" panose="020B0604020202020204" pitchFamily="34" charset="0"/>
              <a:buNone/>
            </a:pPr>
            <a:r>
              <a:rPr lang="en-US" dirty="0">
                <a:latin typeface="+mn-lt"/>
              </a:rPr>
              <a:t>https://docs.microsoft.com/learn/modules/describe-azure-compute-networking-services/2-virtual-machines</a:t>
            </a:r>
          </a:p>
          <a:p>
            <a:pPr marL="0" indent="0">
              <a:spcBef>
                <a:spcPts val="0"/>
              </a:spcBef>
              <a:spcAft>
                <a:spcPts val="1800"/>
              </a:spcAft>
              <a:buFont typeface="Arial" panose="020B0604020202020204" pitchFamily="34" charset="0"/>
              <a:buNone/>
            </a:pPr>
            <a:endParaRPr lang="en-US" dirty="0">
              <a:latin typeface="+mn-lt"/>
            </a:endParaRPr>
          </a:p>
          <a:p>
            <a:pPr marL="342900" indent="-342900">
              <a:spcBef>
                <a:spcPts val="0"/>
              </a:spcBef>
              <a:spcAft>
                <a:spcPts val="1800"/>
              </a:spcAft>
              <a:buFont typeface="Arial" panose="020B0604020202020204" pitchFamily="34" charset="0"/>
              <a:buChar char="•"/>
            </a:pPr>
            <a:r>
              <a:rPr lang="en-US" dirty="0">
                <a:latin typeface="+mn-lt"/>
              </a:rPr>
              <a:t>Development and test – Azure VMs offer a quick and easy way to create a computer with specific configurations required to code and test an application.</a:t>
            </a:r>
          </a:p>
          <a:p>
            <a:pPr marL="342900" indent="-342900">
              <a:spcBef>
                <a:spcPts val="0"/>
              </a:spcBef>
              <a:spcAft>
                <a:spcPts val="1800"/>
              </a:spcAft>
              <a:buFont typeface="Arial" panose="020B0604020202020204" pitchFamily="34" charset="0"/>
              <a:buChar char="•"/>
            </a:pPr>
            <a:r>
              <a:rPr lang="en-US" dirty="0">
                <a:latin typeface="+mn-lt"/>
              </a:rPr>
              <a:t>Applications in the cloud – Because demand for your application can fluctuate, it might make economic sense to run it on a VM in Azure. You pay for extra VMs when you need them and shut them down when you don’t.</a:t>
            </a:r>
          </a:p>
          <a:p>
            <a:pPr marL="342900" indent="-342900">
              <a:spcBef>
                <a:spcPts val="0"/>
              </a:spcBef>
              <a:spcAft>
                <a:spcPts val="1800"/>
              </a:spcAft>
              <a:buFont typeface="Arial" panose="020B0604020202020204" pitchFamily="34" charset="0"/>
              <a:buChar char="•"/>
            </a:pPr>
            <a:r>
              <a:rPr lang="en-US" dirty="0">
                <a:latin typeface="+mn-lt"/>
              </a:rPr>
              <a:t>Extended datacenter – Virtual machines in an Azure virtual network can easily be connected to your organization’s network.</a:t>
            </a:r>
            <a:endParaRPr lang="en-IE" dirty="0">
              <a:latin typeface="+mn-lt"/>
            </a:endParaRPr>
          </a:p>
          <a:p>
            <a:endParaRPr lang="en-US" sz="882" b="1"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Azure virtual machines </a:t>
            </a:r>
            <a:r>
              <a:rPr lang="en-US" sz="882" b="0" kern="1200" dirty="0">
                <a:solidFill>
                  <a:schemeClr val="tx1"/>
                </a:solidFill>
                <a:effectLst/>
                <a:latin typeface="Segoe UI Light" pitchFamily="34" charset="0"/>
                <a:ea typeface="+mn-ea"/>
                <a:cs typeface="+mn-cs"/>
              </a:rPr>
              <a:t>- https://azure.microsoft.com/en-us/services/virtual-machines/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1800"/>
              </a:spcAft>
              <a:buFont typeface="Arial" panose="020B0604020202020204" pitchFamily="34" charset="0"/>
              <a:buNone/>
            </a:pPr>
            <a:r>
              <a:rPr lang="en-US" dirty="0">
                <a:latin typeface="+mn-lt"/>
              </a:rPr>
              <a:t>https://docs.microsoft.com/learn/modules/describe-azure-compute-networking-services/2-virtual-machines</a:t>
            </a:r>
          </a:p>
          <a:p>
            <a:pPr marL="0" indent="0">
              <a:spcBef>
                <a:spcPts val="0"/>
              </a:spcBef>
              <a:spcAft>
                <a:spcPts val="1800"/>
              </a:spcAft>
              <a:buFont typeface="Arial" panose="020B0604020202020204" pitchFamily="34" charset="0"/>
              <a:buNone/>
            </a:pPr>
            <a:endParaRPr lang="en-US" dirty="0">
              <a:latin typeface="+mn-l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181627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1800"/>
              </a:spcAft>
              <a:buFont typeface="Arial" panose="020B0604020202020204" pitchFamily="34" charset="0"/>
              <a:buNone/>
            </a:pPr>
            <a:r>
              <a:rPr lang="en-US" dirty="0">
                <a:latin typeface="+mn-lt"/>
              </a:rPr>
              <a:t>https://docs.microsoft.com/learn/modules/describe-azure-compute-networking-services/2-virtual-machines</a:t>
            </a:r>
          </a:p>
          <a:p>
            <a:pPr marL="0" indent="0">
              <a:spcBef>
                <a:spcPts val="0"/>
              </a:spcBef>
              <a:spcAft>
                <a:spcPts val="1800"/>
              </a:spcAft>
              <a:buFont typeface="Arial" panose="020B0604020202020204" pitchFamily="34" charset="0"/>
              <a:buNone/>
            </a:pPr>
            <a:endParaRPr lang="en-US" dirty="0">
              <a:latin typeface="+mn-lt"/>
            </a:endParaRPr>
          </a:p>
          <a:p>
            <a:pPr marL="0" indent="0">
              <a:spcBef>
                <a:spcPts val="0"/>
              </a:spcBef>
              <a:spcAft>
                <a:spcPts val="1800"/>
              </a:spcAft>
              <a:buFont typeface="Arial" panose="020B0604020202020204" pitchFamily="34" charset="0"/>
              <a:buNone/>
            </a:pPr>
            <a:r>
              <a:rPr lang="en-US" dirty="0">
                <a:latin typeface="+mn-lt"/>
              </a:rPr>
              <a:t>Update domain keeps VMs grouped if they can be rebooted at the same time without causing an outage.</a:t>
            </a:r>
          </a:p>
          <a:p>
            <a:pPr marL="0" indent="0">
              <a:spcBef>
                <a:spcPts val="0"/>
              </a:spcBef>
              <a:spcAft>
                <a:spcPts val="1800"/>
              </a:spcAft>
              <a:buFont typeface="Arial" panose="020B0604020202020204" pitchFamily="34" charset="0"/>
              <a:buNone/>
            </a:pPr>
            <a:r>
              <a:rPr lang="en-US" dirty="0">
                <a:latin typeface="+mn-lt"/>
              </a:rPr>
              <a:t>Fault domains group VMs based on common power and networking.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828003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https://docs.microsoft.com/learn/modules/describe-azure-compute-networking-services/3-exercise-create-azure-virtual-machine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640671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https://docs.microsoft.com/learn/modules/describe-azure-compute-networking-services/4-virtual-desktop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https://docs.microsoft.com/en-us/azure/virtual-desktop/overview</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5627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0" dirty="0"/>
              <a:t>https://docs.microsoft.com/learn/modules/describe-azure-compute-networking-services/5-containers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2400" i="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1" dirty="0"/>
              <a:t>Containers</a:t>
            </a:r>
            <a:r>
              <a:rPr lang="en-IE" sz="2400" dirty="0"/>
              <a:t> are a virtualization environment. However, unlike virtual machines, you do not manage an operating system. Containers are meant to be lightweight, and are designed to be created, scaled out, and stopped dynamically. </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Container Instances - </a:t>
            </a:r>
            <a:r>
              <a:rPr lang="en-IE" u="sng" dirty="0"/>
              <a:t>https://azure.microsoft.com/en-us/services/container-instances/</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 - </a:t>
            </a:r>
            <a:r>
              <a:rPr lang="en-IE" u="sng" dirty="0"/>
              <a:t>https://azure.microsoft.com/en-us/services/kubernetes-service/ </a:t>
            </a:r>
          </a:p>
          <a:p>
            <a:endParaRPr lang="en-IE" sz="900" b="0" i="0" u="sng"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i="0" dirty="0">
                <a:effectLst/>
                <a:latin typeface="Segoe UI Light" panose="020B0502040204020203" pitchFamily="34" charset="0"/>
              </a:rPr>
              <a:t>https://docs.microsoft.com/learn/modules/describe-azure-compute-networking-services/6-functions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i="0" dirty="0">
              <a:effectLst/>
              <a:latin typeface="Segoe UI Light" panose="020B0502040204020203" pitchFamily="34" charset="0"/>
            </a:endParaRPr>
          </a:p>
          <a:p>
            <a:pPr marL="0" indent="0">
              <a:buFont typeface="Arial" panose="020B0604020202020204" pitchFamily="34" charset="0"/>
              <a:buNone/>
            </a:pPr>
            <a:r>
              <a:rPr lang="en-US" sz="2000" b="0" i="0" u="none" strike="noStrike" dirty="0">
                <a:effectLst/>
                <a:latin typeface="Segoe UI" panose="020B0502040204020203" pitchFamily="34" charset="0"/>
                <a:hlinkClick r:id="rId3"/>
              </a:rPr>
              <a:t>Serverless</a:t>
            </a:r>
            <a:r>
              <a:rPr lang="en-US" sz="2000" b="0" i="0" dirty="0">
                <a:solidFill>
                  <a:srgbClr val="171717"/>
                </a:solidFill>
                <a:effectLst/>
                <a:latin typeface="Segoe UI" panose="020B0502040204020203" pitchFamily="34" charset="0"/>
              </a:rPr>
              <a:t> computing is the evolution of cloud platforms in the direction of pure cloud native code. Serverless brings developers closer to business logic while insulating them from infrastructure concerns. It's a pattern that doesn't imply "no server" but rather, "less server." Serverless code is event-driven. Code may be triggered by anything from a traditional HTTP web request to a timer or the result of uploading a file. The infrastructure behind serverless allows for instant scale to meet elastic demands and offers micro-billing to truly "pay for what you use." Serverless requires a new way of thinking and approach to building applications and isn't the right solution for every problem. </a:t>
            </a:r>
          </a:p>
          <a:p>
            <a:pPr marL="0" indent="0">
              <a:buFont typeface="Arial" panose="020B0604020202020204" pitchFamily="34" charset="0"/>
              <a:buNone/>
            </a:pPr>
            <a:endParaRPr lang="en-US" sz="1400" b="1" dirty="0"/>
          </a:p>
          <a:p>
            <a:pPr marL="457200" indent="-457200">
              <a:buFont typeface="Arial" panose="020B0604020202020204" pitchFamily="34" charset="0"/>
              <a:buChar char="•"/>
            </a:pPr>
            <a:r>
              <a:rPr lang="en-US" sz="1400" b="1" dirty="0"/>
              <a:t>Azure Functions </a:t>
            </a:r>
            <a:r>
              <a:rPr lang="en-US" sz="1400" dirty="0"/>
              <a:t>is</a:t>
            </a:r>
            <a:r>
              <a:rPr lang="en-US" sz="1400" b="1" dirty="0"/>
              <a:t> </a:t>
            </a:r>
            <a:r>
              <a:rPr lang="en-IE" sz="1400" dirty="0"/>
              <a:t>code running your service and not the underlying platform or infrastructure. </a:t>
            </a:r>
            <a:r>
              <a:rPr lang="en-US" sz="1400" dirty="0"/>
              <a:t>Creates infrastructure based on an event.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515499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https://docs.microsoft.com/learn/modules/describe-azure-compute-networking-services/7-describe-application-hosting-options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46850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https://docs.microsoft.com/learn/modules/describe-azure-compute-networking-services/8-virtual-networking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https://docs.microsoft.com/learn/modules/describe-azure-compute-networking-services/10-virtual-private-networks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638938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https://docs.microsoft.com/learn/modules/describe-azure-compute-networking-services/11-expressroute/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139168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https://docs.microsoft.com/learn/modules/describe-azure-compute-networking-services/12-domain-name-system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057131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8396813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t>https://docs.microsoft.com/learn/modules/describe-azure-storage-services/1-introduction</a:t>
            </a: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784361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https://docs.microsoft.com/learn/modules/describe-azure-storage-services/2-accounts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550816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https://docs.microsoft.com/learn/modules/describe-azure-storage-services/3-redundancy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717918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https://docs.microsoft.com/learn/modules/describe-azure-storage-services/4-describe-azure-storage-services</a:t>
            </a: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4165533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https://docs.microsoft.com/learn/modules/describe-azure-storage-services/4-describe-azure-storage-services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57659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https://docs.microsoft.com/learn/modules/describe-core-architectural-components-of-azure/3-get-started-azure-accounts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909680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https://docs.microsoft.com/learn/modules/describe-azure-storage-services/5-exercise-create-storage-blob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192235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https://docs.microsoft.com/learn/modules/describe-azure-storage-services/6-identify-azure-data-migration-options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5888079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https://docs.microsoft.com/learn/modules/describe-azure-storage-services/6-identify-azure-data-migration-options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20218862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https://docs.microsoft.com/learn/modules/describe-azure-storage-services/7-identify-azure-file-movement-options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444046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1015023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https://docs.microsoft.com/learn/modules/describe-azure-identity-access-security/1-introduction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474388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endParaRPr lang="en-IE" sz="900"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Azure AD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US" sz="2800" b="1" dirty="0"/>
              <a:t>Azure tenant</a:t>
            </a:r>
          </a:p>
          <a:p>
            <a:r>
              <a:rPr lang="en-US" sz="2800" dirty="0">
                <a:latin typeface="+mn-lt"/>
              </a:rPr>
              <a:t>A dedicated and trusted instance of Azure AD that's automatically created when your organization signs up for a Microsoft cloud service subscription, such as Microsoft Azure, Microsoft Intune, or Office 365. An Azure tenant represents a single organization.</a:t>
            </a:r>
          </a:p>
          <a:p>
            <a:r>
              <a:rPr lang="en-US" sz="2800" b="1" dirty="0"/>
              <a:t>Azure AD directory</a:t>
            </a:r>
          </a:p>
          <a:p>
            <a:r>
              <a:rPr lang="en-US" sz="2800" dirty="0">
                <a:latin typeface="+mn-lt"/>
              </a:rPr>
              <a:t>Each Azure tenant has a dedicated and trusted Azure AD directory. The Azure AD directory includes the tenant's users, groups, and apps and is used to perform identity and access management functions for tenant resources.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5381580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endParaRPr lang="en-IE" sz="9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Azure AD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1833243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a:p>
            <a:pPr marL="0" indent="0">
              <a:buNone/>
            </a:pPr>
            <a:r>
              <a:rPr lang="en-US" b="1" dirty="0"/>
              <a:t>Authentication</a:t>
            </a:r>
          </a:p>
          <a:p>
            <a:pPr marL="171450" indent="-171450">
              <a:buFont typeface="Arial" panose="020B0604020202020204" pitchFamily="34" charset="0"/>
              <a:buChar char="•"/>
            </a:pPr>
            <a:r>
              <a:rPr lang="en-US" dirty="0"/>
              <a:t>Identifies the person or service seeking access to a resource. </a:t>
            </a:r>
          </a:p>
          <a:p>
            <a:pPr marL="171450" indent="-171450">
              <a:buFont typeface="Arial" panose="020B0604020202020204" pitchFamily="34" charset="0"/>
              <a:buChar char="•"/>
            </a:pPr>
            <a:r>
              <a:rPr lang="en-US" dirty="0"/>
              <a:t>Requests legitimate access credentials.</a:t>
            </a:r>
          </a:p>
          <a:p>
            <a:pPr marL="171450" indent="-171450">
              <a:buFont typeface="Arial" panose="020B0604020202020204" pitchFamily="34" charset="0"/>
              <a:buChar char="•"/>
            </a:pPr>
            <a:r>
              <a:rPr lang="en-US" dirty="0"/>
              <a:t>Basis for creating secure identity and access control principles.</a:t>
            </a:r>
          </a:p>
          <a:p>
            <a:pPr marL="0" indent="0">
              <a:buNone/>
            </a:pPr>
            <a:r>
              <a:rPr lang="en-US" b="1" dirty="0"/>
              <a:t>Authorization</a:t>
            </a:r>
          </a:p>
          <a:p>
            <a:pPr marL="171450" indent="-171450">
              <a:buFont typeface="Arial" panose="020B0604020202020204" pitchFamily="34" charset="0"/>
              <a:buChar char="•"/>
            </a:pPr>
            <a:r>
              <a:rPr lang="en-US" dirty="0"/>
              <a:t>Determines an authenticated person’s or service’s level of access.</a:t>
            </a:r>
          </a:p>
          <a:p>
            <a:pPr marL="171450" indent="-171450">
              <a:buFont typeface="Arial" panose="020B0604020202020204" pitchFamily="34" charset="0"/>
              <a:buChar char="•"/>
            </a:pPr>
            <a:r>
              <a:rPr lang="en-US" dirty="0"/>
              <a:t>Defines which data they can access, and what they can do with it.</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MFA -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https://docs.microsoft.com/learn/modules/create-an-azure-account/</a:t>
            </a:r>
          </a:p>
          <a:p>
            <a:endParaRPr lang="en-US" dirty="0"/>
          </a:p>
          <a:p>
            <a:r>
              <a:rPr lang="en-US" dirty="0"/>
              <a:t>Most exercises will be in the Learn Sandbox – in the last module, there’s a portion that needs an Azure account or can be converted to Demo. This is an optional exercise to help the students create free accounts. Note: They will need a credit card for this exercise.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502063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https://docs.microsoft.com/learn/modules/describe-azure-identity-access-security/4-external-identities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460169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https://docs.microsoft.com/learn/modules/describe-azure-identity-access-security/4-external-identities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32784813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https://docs.microsoft.com/learn/modules/describe-azure-identity-access-security/5-conditional-access</a:t>
            </a:r>
            <a:endParaRPr lang="en-US" dirty="0">
              <a:hlinkClick r:id="rId3"/>
            </a:endParaRPr>
          </a:p>
          <a:p>
            <a:endParaRPr lang="en-US" dirty="0">
              <a:hlinkClick r:id="rId3"/>
            </a:endParaRPr>
          </a:p>
          <a:p>
            <a:r>
              <a:rPr lang="en-US" dirty="0">
                <a:hlinkClick r:id="rId3"/>
              </a:rPr>
              <a:t>https://docs.microsoft.com/en-us/azure/active-directory/conditional-access/overview</a:t>
            </a:r>
            <a:endParaRPr lang="en-US" dirty="0"/>
          </a:p>
          <a:p>
            <a:endParaRPr lang="en-US" dirty="0"/>
          </a:p>
          <a:p>
            <a:pPr algn="l"/>
            <a:r>
              <a:rPr lang="en-US" b="0" i="0" dirty="0">
                <a:solidFill>
                  <a:srgbClr val="171717"/>
                </a:solidFill>
                <a:effectLst/>
                <a:latin typeface="Segoe UI" panose="020B0502040204020203" pitchFamily="34" charset="0"/>
              </a:rPr>
              <a:t>The modern security perimeter now extends beyond an organization's network to include user and device identity. Organizations can utilize these identity signals as part of their access control decisions.</a:t>
            </a:r>
          </a:p>
          <a:p>
            <a:pPr algn="l"/>
            <a:r>
              <a:rPr lang="en-US" b="0" i="0" dirty="0">
                <a:solidFill>
                  <a:srgbClr val="171717"/>
                </a:solidFill>
                <a:effectLst/>
                <a:latin typeface="Segoe UI" panose="020B0502040204020203" pitchFamily="34" charset="0"/>
              </a:rPr>
              <a:t>Conditional Access is the tool used by Azure Active Directory to bring signals together, to make decisions, and enforce organizational policies. Conditional Access is at the heart of the new identity driven control plane.</a:t>
            </a:r>
          </a:p>
          <a:p>
            <a:pPr algn="l"/>
            <a:r>
              <a:rPr lang="en-US" b="0" i="0" dirty="0">
                <a:solidFill>
                  <a:srgbClr val="171717"/>
                </a:solidFill>
                <a:effectLst/>
                <a:latin typeface="Segoe UI" panose="020B0502040204020203" pitchFamily="34" charset="0"/>
              </a:rPr>
              <a:t>Conditional Access policies at their simplest are if-then statements, if a user wants to access a resource, then they must complete an action. Example: A payroll manager wants to access the payroll application and is required to perform multi-factor authentication to access it.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Administrators are faced with two primary goals:</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Empower users to be productive wherever and whenever</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Protect the organization's assets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using Conditional Access policies, you can apply the right access controls when needed to keep your organization secure and stay out of your user's way when not needed.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5862373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https://docs.microsoft.com/learn/modules/describe-azure-identity-access-security/6-role-based-access-control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RBAC </a:t>
            </a:r>
            <a:r>
              <a:rPr lang="en-IE" sz="900" b="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1387571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https://docs.microsoft.com/learn/modules/describe-azure-identity-access-security/7-describe-zero-trust-model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28444233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https://docs.microsoft.com/learn/modules/describe-azure-identity-access-security/8-describe-defense-depth</a:t>
            </a: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001005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000" b="0" kern="1200" dirty="0">
                <a:solidFill>
                  <a:schemeClr val="tx1"/>
                </a:solidFill>
                <a:effectLst/>
                <a:latin typeface="Segoe UI Light" pitchFamily="34" charset="0"/>
                <a:ea typeface="+mn-ea"/>
                <a:cs typeface="+mn-cs"/>
              </a:rPr>
              <a:t>https://docs.microsoft.com/learn/modules/describe-azure-identity-access-security/9-describe-microsoft-defender-for-cloud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2000" b="0" i="0" u="none" strike="noStrike" kern="1200" dirty="0">
              <a:solidFill>
                <a:schemeClr val="tx1"/>
              </a:solidFill>
              <a:effectLst/>
              <a:latin typeface="Segoe UI Light" pitchFamily="34" charset="0"/>
              <a:ea typeface="+mn-ea"/>
              <a:cs typeface="+mn-cs"/>
            </a:endParaRPr>
          </a:p>
          <a:p>
            <a:r>
              <a:rPr lang="en-US" sz="2000" b="0" i="0" dirty="0">
                <a:solidFill>
                  <a:srgbClr val="171717"/>
                </a:solidFill>
                <a:effectLst/>
                <a:latin typeface="Segoe UI" panose="020B0502040204020203" pitchFamily="34" charset="0"/>
              </a:rPr>
              <a:t>Microsoft Defender for Cloud is a unified infrastructure security management system that strengthens the security posture of your data centers and provides advanced threat protection across your hybrid workloads in the cloud - whether they're in Azure or not - as well as on premises.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Strengthen security posture</a:t>
            </a:r>
            <a:r>
              <a:rPr lang="en-US" sz="2000" b="0" i="0" dirty="0">
                <a:solidFill>
                  <a:srgbClr val="171717"/>
                </a:solidFill>
                <a:effectLst/>
                <a:latin typeface="Segoe UI" panose="020B0502040204020203" pitchFamily="34" charset="0"/>
              </a:rPr>
              <a:t>: Defender for Cloud assesses your environment and enables you to understand the status of your resources, and whether they are secure.</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Protect against threats</a:t>
            </a:r>
            <a:r>
              <a:rPr lang="en-US" sz="2000" b="0" i="0" dirty="0">
                <a:solidFill>
                  <a:srgbClr val="171717"/>
                </a:solidFill>
                <a:effectLst/>
                <a:latin typeface="Segoe UI" panose="020B0502040204020203" pitchFamily="34" charset="0"/>
              </a:rPr>
              <a:t>: Defender for Cloud assesses your workloads and raises threat prevention recommendations and security alerts.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Get secure faster</a:t>
            </a:r>
            <a:r>
              <a:rPr lang="en-US" sz="2000" b="0" i="0" dirty="0">
                <a:solidFill>
                  <a:srgbClr val="171717"/>
                </a:solidFill>
                <a:effectLst/>
                <a:latin typeface="Segoe UI" panose="020B0502040204020203" pitchFamily="34" charset="0"/>
              </a:rPr>
              <a:t>: In Defender for Cloud, everything is done in cloud speed. Because it is natively integrated, deployment is easy, providing you with auto-provisioning and protection with Azure services.</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Policy compliance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is built on top of Azure Policy controls so you can </a:t>
            </a: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set and monitor</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1800" b="0" i="0" u="none" strike="noStrike" kern="1200" dirty="0">
              <a:solidFill>
                <a:schemeClr val="tx1"/>
              </a:solidFill>
              <a:effectLst/>
              <a:latin typeface="Arial" panose="020B0604020202020204" pitchFamily="34" charset="0"/>
              <a:cs typeface="+mn-cs"/>
            </a:endParaRP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Security alerts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automatically collects, analyzes, and integrates log data from your Azure resources like firewall and endpoint protection to detect real threats. Then list of prioritized security alerts is shown in </a:t>
            </a:r>
            <a:r>
              <a:rPr lang="en-US" sz="1800" b="0" i="0" dirty="0">
                <a:solidFill>
                  <a:srgbClr val="171717"/>
                </a:solidFill>
                <a:effectLst/>
                <a:latin typeface="Segoe UI" panose="020B0502040204020203" pitchFamily="34" charset="0"/>
              </a:rPr>
              <a:t>Microsoft 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along with the information you need to quickly investigate and remediate an attack.</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Secure score </a:t>
            </a:r>
            <a:r>
              <a:rPr lang="en-US" sz="1800" b="0" i="0" dirty="0">
                <a:solidFill>
                  <a:srgbClr val="171717"/>
                </a:solidFill>
                <a:effectLst/>
                <a:latin typeface="Segoe UI" panose="020B0502040204020203" pitchFamily="34" charset="0"/>
              </a:rPr>
              <a:t>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continually assesses your resources for security issues; then aggregates all the findings into a single score so that you can tell your current security situation.</a:t>
            </a:r>
            <a:endParaRPr lang="en-US" sz="1800" b="0" i="0" u="none" strike="noStrike" dirty="0">
              <a:effectLst/>
              <a:latin typeface="Arial" panose="020B0604020202020204" pitchFamily="34" charset="0"/>
            </a:endParaRPr>
          </a:p>
          <a:p>
            <a:pPr algn="l">
              <a:buFont typeface="Arial" panose="020B0604020202020204" pitchFamily="34" charset="0"/>
              <a:buNone/>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Microsoft Defender for Cloud </a:t>
            </a:r>
            <a:r>
              <a:rPr lang="en-IE" sz="900" b="0" i="0" u="none" strike="noStrike" kern="1200" dirty="0">
                <a:solidFill>
                  <a:schemeClr val="tx1"/>
                </a:solidFill>
                <a:effectLst/>
                <a:latin typeface="Segoe UI Light" pitchFamily="34" charset="0"/>
                <a:ea typeface="+mn-ea"/>
                <a:cs typeface="+mn-cs"/>
              </a:rPr>
              <a:t>- https://azure.microsoft.com/services/defender-for-cloud/</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6059277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https://docs.microsoft.com/learn/modules/describe-core-architectural-components-of-azure/9-summary</a:t>
            </a:r>
          </a:p>
          <a:p>
            <a:r>
              <a:rPr lang="en-US" sz="800" dirty="0"/>
              <a:t>https://docs.microsoft.com/learn/modules/describe-azure-compute-networking-services/14-summary</a:t>
            </a:r>
          </a:p>
          <a:p>
            <a:r>
              <a:rPr lang="en-US" sz="800" dirty="0"/>
              <a:t>https://docs.microsoft.com/learn/modules/describe-azure-storage-services/9-summary</a:t>
            </a:r>
          </a:p>
          <a:p>
            <a:r>
              <a:rPr lang="en-US" sz="800" dirty="0"/>
              <a:t>https://docs.microsoft.com/learn/modules/describe-azure-identity-access-security/11-summary</a:t>
            </a: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https://docs.microsoft.com/learn/modules/describe-core-architectural-components-of-azure/4-exercise-explore-learn-sandbox</a:t>
            </a:r>
          </a:p>
          <a:p>
            <a:endParaRPr lang="en-US" dirty="0"/>
          </a:p>
          <a:p>
            <a:r>
              <a:rPr lang="en-US" b="1" dirty="0"/>
              <a:t>NOTE:</a:t>
            </a:r>
            <a:r>
              <a:rPr lang="en-US" b="0" dirty="0"/>
              <a:t> The Learn Sandbox doesn’t require an Azure account, it will work with a Microsoft Account, if you skipped the previous walkthrough.</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6756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8024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74903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2400" dirty="0">
                <a:latin typeface="Segoe UI Semilight"/>
                <a:cs typeface="Segoe UI Semilight"/>
              </a:rPr>
              <a:t>https://docs.microsoft.com/en-us/learn/modules/describe-core-architectural-components-of-azure/5-describe-azure-physical-infrastructure</a:t>
            </a:r>
          </a:p>
          <a:p>
            <a:pPr marL="0" indent="0">
              <a:buFont typeface="Arial" panose="020B0604020202020204" pitchFamily="34" charset="0"/>
              <a:buNone/>
            </a:pPr>
            <a:endParaRPr lang="en-IE" sz="2400" dirty="0">
              <a:latin typeface="Segoe UI Semilight"/>
              <a:cs typeface="Segoe UI Semilight"/>
            </a:endParaRPr>
          </a:p>
          <a:p>
            <a:pPr marL="225425" indent="-225425">
              <a:buFont typeface="Arial" panose="020B0604020202020204" pitchFamily="34" charset="0"/>
              <a:buChar char="•"/>
            </a:pPr>
            <a:r>
              <a:rPr lang="en-IE" sz="2400" dirty="0">
                <a:latin typeface="Segoe UI Semilight"/>
                <a:cs typeface="Segoe UI Semilight"/>
              </a:rPr>
              <a:t>A region represents a collection of </a:t>
            </a:r>
            <a:r>
              <a:rPr lang="en-IE" sz="2400" dirty="0" err="1">
                <a:latin typeface="Segoe UI Semilight"/>
                <a:cs typeface="Segoe UI Semilight"/>
              </a:rPr>
              <a:t>datacenters</a:t>
            </a:r>
            <a:r>
              <a:rPr lang="en-IE" sz="2400" dirty="0">
                <a:latin typeface="Segoe UI Semilight"/>
                <a:cs typeface="Segoe UI Semilight"/>
              </a:rPr>
              <a:t>.</a:t>
            </a:r>
            <a:endParaRPr lang="en-IE" sz="2400" dirty="0"/>
          </a:p>
          <a:p>
            <a:pPr marL="225425" indent="-225425">
              <a:buFont typeface="Arial" panose="020B0604020202020204" pitchFamily="34" charset="0"/>
              <a:buChar char="•"/>
            </a:pPr>
            <a:r>
              <a:rPr lang="en-IE" sz="2400" dirty="0"/>
              <a:t>Provide flexibility and scale.</a:t>
            </a:r>
          </a:p>
          <a:p>
            <a:pPr marL="225425" indent="-225425">
              <a:buFont typeface="Arial" panose="020B0604020202020204" pitchFamily="34" charset="0"/>
              <a:buChar char="•"/>
            </a:pPr>
            <a:r>
              <a:rPr lang="en-IE" sz="2400" dirty="0"/>
              <a:t>Preserve data residency.</a:t>
            </a:r>
          </a:p>
          <a:p>
            <a:pPr marL="225425" indent="-225425">
              <a:buFont typeface="Arial" panose="020B0604020202020204" pitchFamily="34" charset="0"/>
              <a:buChar char="•"/>
            </a:pPr>
            <a:r>
              <a:rPr lang="en-IE" sz="2400" dirty="0"/>
              <a:t>Select regions close to your users.</a:t>
            </a:r>
          </a:p>
          <a:p>
            <a:pPr marL="225425" indent="-225425">
              <a:buFont typeface="Arial" panose="020B0604020202020204" pitchFamily="34" charset="0"/>
              <a:buChar char="•"/>
            </a:pPr>
            <a:r>
              <a:rPr lang="en-IE" sz="2400" dirty="0">
                <a:latin typeface="Segoe UI Semilight"/>
                <a:cs typeface="Segoe UI Semilight"/>
              </a:rPr>
              <a:t>Be aware of region deployment availability.</a:t>
            </a:r>
            <a:endParaRPr lang="en-IE" sz="2400" dirty="0"/>
          </a:p>
          <a:p>
            <a:pPr marL="225425" indent="-225425">
              <a:buFont typeface="Arial" panose="020B0604020202020204" pitchFamily="34" charset="0"/>
              <a:buChar char="•"/>
            </a:pPr>
            <a:r>
              <a:rPr lang="en-IE" sz="2400" dirty="0">
                <a:latin typeface="Segoe UI Semilight"/>
                <a:cs typeface="Segoe UI Semilight"/>
              </a:rPr>
              <a:t>There are global services that are region independent.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953405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3" Type="http://schemas.openxmlformats.org/officeDocument/2006/relationships/slideLayout" Target="../slideLayouts/slideLayout115.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29" Type="http://schemas.openxmlformats.org/officeDocument/2006/relationships/slideLayout" Target="../slideLayouts/slideLayout141.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hyperlink" Target="https://aka.ms/PairedRegions" TargetMode="External"/><Relationship Id="rId2" Type="http://schemas.openxmlformats.org/officeDocument/2006/relationships/notesSlide" Target="../notesSlides/notesSlide11.xml"/><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14.xml"/><Relationship Id="rId1" Type="http://schemas.openxmlformats.org/officeDocument/2006/relationships/slideLayout" Target="../slideLayouts/slideLayout72.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7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7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84.xml"/><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3.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notesSlide" Target="../notesSlides/notesSlide21.xml"/><Relationship Id="rId1" Type="http://schemas.openxmlformats.org/officeDocument/2006/relationships/slideLayout" Target="../slideLayouts/slideLayout72.xml"/><Relationship Id="rId6" Type="http://schemas.openxmlformats.org/officeDocument/2006/relationships/image" Target="../media/image30.svg"/><Relationship Id="rId11" Type="http://schemas.openxmlformats.org/officeDocument/2006/relationships/image" Target="../media/image47.png"/><Relationship Id="rId5" Type="http://schemas.openxmlformats.org/officeDocument/2006/relationships/image" Target="../media/image29.png"/><Relationship Id="rId10" Type="http://schemas.openxmlformats.org/officeDocument/2006/relationships/image" Target="../media/image46.svg"/><Relationship Id="rId4" Type="http://schemas.openxmlformats.org/officeDocument/2006/relationships/image" Target="../media/image24.svg"/><Relationship Id="rId9"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2.xml"/><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72.xml"/><Relationship Id="rId4" Type="http://schemas.openxmlformats.org/officeDocument/2006/relationships/image" Target="../media/image50.sv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7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72.xml"/><Relationship Id="rId4" Type="http://schemas.openxmlformats.org/officeDocument/2006/relationships/image" Target="../media/image46.sv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7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8.sv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72.xml"/><Relationship Id="rId5" Type="http://schemas.openxmlformats.org/officeDocument/2006/relationships/image" Target="../media/image52.png"/><Relationship Id="rId4" Type="http://schemas.openxmlformats.org/officeDocument/2006/relationships/image" Target="../media/image34.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7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72.xml"/><Relationship Id="rId4" Type="http://schemas.openxmlformats.org/officeDocument/2006/relationships/image" Target="../media/image28.sv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72.xml"/><Relationship Id="rId5" Type="http://schemas.openxmlformats.org/officeDocument/2006/relationships/image" Target="../media/image56.png"/><Relationship Id="rId4" Type="http://schemas.openxmlformats.org/officeDocument/2006/relationships/image" Target="../media/image55.sv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72.xml"/><Relationship Id="rId5" Type="http://schemas.openxmlformats.org/officeDocument/2006/relationships/image" Target="../media/image59.png"/><Relationship Id="rId4" Type="http://schemas.openxmlformats.org/officeDocument/2006/relationships/image" Target="../media/image58.sv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76.xml"/><Relationship Id="rId4" Type="http://schemas.openxmlformats.org/officeDocument/2006/relationships/image" Target="../media/image61.sv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84.xml"/><Relationship Id="rId4" Type="http://schemas.openxmlformats.org/officeDocument/2006/relationships/image" Target="../media/image42.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76.xml"/><Relationship Id="rId4" Type="http://schemas.openxmlformats.org/officeDocument/2006/relationships/image" Target="../media/image63.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3.xml"/></Relationships>
</file>

<file path=ppt/slides/_rels/slide39.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25.png"/><Relationship Id="rId7" Type="http://schemas.openxmlformats.org/officeDocument/2006/relationships/image" Target="../media/image66.png"/><Relationship Id="rId2" Type="http://schemas.openxmlformats.org/officeDocument/2006/relationships/notesSlide" Target="../notesSlides/notesSlide38.xml"/><Relationship Id="rId1" Type="http://schemas.openxmlformats.org/officeDocument/2006/relationships/slideLayout" Target="../slideLayouts/slideLayout72.xml"/><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26.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6.xml"/><Relationship Id="rId4" Type="http://schemas.openxmlformats.org/officeDocument/2006/relationships/image" Target="../media/image16.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1.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39.xml"/><Relationship Id="rId1" Type="http://schemas.openxmlformats.org/officeDocument/2006/relationships/slideLayout" Target="../slideLayouts/slideLayout93.xml"/><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6.xml"/></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1.xml"/><Relationship Id="rId1" Type="http://schemas.openxmlformats.org/officeDocument/2006/relationships/slideLayout" Target="../slideLayouts/slideLayout76.xml"/><Relationship Id="rId4" Type="http://schemas.openxmlformats.org/officeDocument/2006/relationships/image" Target="../media/image75.svg"/></Relationships>
</file>

<file path=ppt/slides/_rels/slide4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2.xml"/><Relationship Id="rId1" Type="http://schemas.openxmlformats.org/officeDocument/2006/relationships/slideLayout" Target="../slideLayouts/slideLayout76.xml"/><Relationship Id="rId4" Type="http://schemas.openxmlformats.org/officeDocument/2006/relationships/image" Target="../media/image77.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6.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4.xml"/><Relationship Id="rId1" Type="http://schemas.openxmlformats.org/officeDocument/2006/relationships/slideLayout" Target="../slideLayouts/slideLayout84.xml"/><Relationship Id="rId4" Type="http://schemas.openxmlformats.org/officeDocument/2006/relationships/image" Target="../media/image79.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2.xml"/></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6.xml"/><Relationship Id="rId1" Type="http://schemas.openxmlformats.org/officeDocument/2006/relationships/slideLayout" Target="../slideLayouts/slideLayout72.xml"/><Relationship Id="rId4" Type="http://schemas.openxmlformats.org/officeDocument/2006/relationships/image" Target="../media/image81.svg"/></Relationships>
</file>

<file path=ppt/slides/_rels/slide4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7.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50.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svg"/><Relationship Id="rId18" Type="http://schemas.openxmlformats.org/officeDocument/2006/relationships/image" Target="../media/image98.pn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png"/><Relationship Id="rId17" Type="http://schemas.openxmlformats.org/officeDocument/2006/relationships/image" Target="../media/image97.svg"/><Relationship Id="rId2" Type="http://schemas.openxmlformats.org/officeDocument/2006/relationships/notesSlide" Target="../notesSlides/notesSlide48.xml"/><Relationship Id="rId16" Type="http://schemas.openxmlformats.org/officeDocument/2006/relationships/image" Target="../media/image96.png"/><Relationship Id="rId1" Type="http://schemas.openxmlformats.org/officeDocument/2006/relationships/slideLayout" Target="../slideLayouts/slideLayout72.xml"/><Relationship Id="rId6" Type="http://schemas.openxmlformats.org/officeDocument/2006/relationships/image" Target="../media/image86.svg"/><Relationship Id="rId11" Type="http://schemas.openxmlformats.org/officeDocument/2006/relationships/image" Target="../media/image91.svg"/><Relationship Id="rId5" Type="http://schemas.openxmlformats.org/officeDocument/2006/relationships/image" Target="../media/image85.png"/><Relationship Id="rId15" Type="http://schemas.openxmlformats.org/officeDocument/2006/relationships/image" Target="../media/image95.svg"/><Relationship Id="rId10" Type="http://schemas.openxmlformats.org/officeDocument/2006/relationships/image" Target="../media/image90.png"/><Relationship Id="rId19" Type="http://schemas.openxmlformats.org/officeDocument/2006/relationships/image" Target="../media/image99.svg"/><Relationship Id="rId4" Type="http://schemas.openxmlformats.org/officeDocument/2006/relationships/image" Target="../media/image84.svg"/><Relationship Id="rId9" Type="http://schemas.openxmlformats.org/officeDocument/2006/relationships/image" Target="../media/image89.svg"/><Relationship Id="rId14" Type="http://schemas.openxmlformats.org/officeDocument/2006/relationships/image" Target="../media/image94.png"/></Relationships>
</file>

<file path=ppt/slides/_rels/slide5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9.xml"/><Relationship Id="rId1" Type="http://schemas.openxmlformats.org/officeDocument/2006/relationships/slideLayout" Target="../slideLayouts/slideLayout72.xml"/></Relationships>
</file>

<file path=ppt/slides/_rels/slide5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0.xml"/><Relationship Id="rId1" Type="http://schemas.openxmlformats.org/officeDocument/2006/relationships/slideLayout" Target="../slideLayouts/slideLayout72.xml"/></Relationships>
</file>

<file path=ppt/slides/_rels/slide5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1.xml"/><Relationship Id="rId1" Type="http://schemas.openxmlformats.org/officeDocument/2006/relationships/slideLayout" Target="../slideLayouts/slideLayout72.xml"/></Relationships>
</file>

<file path=ppt/slides/_rels/slide5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2.xml"/><Relationship Id="rId1" Type="http://schemas.openxmlformats.org/officeDocument/2006/relationships/slideLayout" Target="../slideLayouts/slideLayout72.xml"/></Relationships>
</file>

<file path=ppt/slides/_rels/slide55.xml.rels><?xml version="1.0" encoding="UTF-8" standalone="yes"?>
<Relationships xmlns="http://schemas.openxmlformats.org/package/2006/relationships"><Relationship Id="rId8" Type="http://schemas.openxmlformats.org/officeDocument/2006/relationships/image" Target="../media/image107.jpeg"/><Relationship Id="rId3" Type="http://schemas.openxmlformats.org/officeDocument/2006/relationships/image" Target="../media/image37.png"/><Relationship Id="rId7" Type="http://schemas.openxmlformats.org/officeDocument/2006/relationships/image" Target="../media/image106.png"/><Relationship Id="rId2" Type="http://schemas.openxmlformats.org/officeDocument/2006/relationships/notesSlide" Target="../notesSlides/notesSlide53.xml"/><Relationship Id="rId1" Type="http://schemas.openxmlformats.org/officeDocument/2006/relationships/slideLayout" Target="../slideLayouts/slideLayout7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5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54.xml"/><Relationship Id="rId1" Type="http://schemas.openxmlformats.org/officeDocument/2006/relationships/slideLayout" Target="../slideLayouts/slideLayout7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2.xml"/></Relationships>
</file>

<file path=ppt/slides/_rels/slide5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56.xml"/><Relationship Id="rId1" Type="http://schemas.openxmlformats.org/officeDocument/2006/relationships/slideLayout" Target="../slideLayouts/slideLayout72.xml"/></Relationships>
</file>

<file path=ppt/slides/_rels/slide5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7.xml"/><Relationship Id="rId1" Type="http://schemas.openxmlformats.org/officeDocument/2006/relationships/slideLayout" Target="../slideLayouts/slideLayout72.xml"/><Relationship Id="rId4" Type="http://schemas.openxmlformats.org/officeDocument/2006/relationships/image" Target="../media/image111.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4.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777240"/>
            <a:ext cx="5428936" cy="3548312"/>
          </a:xfrm>
        </p:spPr>
        <p:txBody>
          <a:bodyPr/>
          <a:lstStyle/>
          <a:p>
            <a:r>
              <a:rPr lang="en-US" dirty="0">
                <a:solidFill>
                  <a:schemeClr val="tx1"/>
                </a:solidFill>
                <a:latin typeface="Segoe UI Semibold (Headings)"/>
                <a:cs typeface="Segoe UI"/>
              </a:rPr>
              <a:t>AZ-900T00</a:t>
            </a:r>
            <a:br>
              <a:rPr lang="en-US" dirty="0">
                <a:latin typeface="Segoe UI Semibold (Headings)"/>
              </a:rPr>
            </a:br>
            <a:r>
              <a:rPr lang="en-US" dirty="0">
                <a:solidFill>
                  <a:schemeClr val="tx1"/>
                </a:solidFill>
                <a:latin typeface="Segoe UI Semibold (Headings)"/>
                <a:cs typeface="Segoe UI"/>
              </a:rPr>
              <a:t>Module 02:</a:t>
            </a:r>
            <a:br>
              <a:rPr lang="en-US" dirty="0">
                <a:latin typeface="Segoe UI Semibold (Headings)"/>
              </a:rPr>
            </a:br>
            <a:r>
              <a:rPr lang="en-US" dirty="0">
                <a:solidFill>
                  <a:schemeClr val="tx1"/>
                </a:solidFill>
                <a:latin typeface="Segoe UI Semibold (Headings)"/>
                <a:cs typeface="Segoe UI"/>
              </a:rPr>
              <a:t>Azure Architecture and Services</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zones</a:t>
            </a:r>
          </a:p>
        </p:txBody>
      </p:sp>
      <p:sp>
        <p:nvSpPr>
          <p:cNvPr id="6" name="Text Placeholder 5"/>
          <p:cNvSpPr>
            <a:spLocks noGrp="1"/>
          </p:cNvSpPr>
          <p:nvPr>
            <p:ph sz="quarter" idx="10"/>
          </p:nvPr>
        </p:nvSpPr>
        <p:spPr>
          <a:xfrm>
            <a:off x="441252" y="1453155"/>
            <a:ext cx="6319409" cy="3893374"/>
          </a:xfrm>
        </p:spPr>
        <p:txBody>
          <a:bodyPr vert="horz" wrap="square" lIns="0" tIns="91440" rIns="146304" bIns="91440" rtlCol="0" anchor="t">
            <a:spAutoFit/>
          </a:bodyPr>
          <a:lstStyle/>
          <a:p>
            <a:pPr marL="342900" indent="-342900">
              <a:buFont typeface="Arial" panose="020B0604020202020204" pitchFamily="34" charset="0"/>
              <a:buChar char="•"/>
            </a:pPr>
            <a:r>
              <a:rPr lang="en-IE" dirty="0">
                <a:latin typeface="+mn-lt"/>
              </a:rPr>
              <a:t>Provide protection against downtime due to datacenter failure.</a:t>
            </a:r>
          </a:p>
          <a:p>
            <a:pPr marL="342900" indent="-342900">
              <a:buFont typeface="Arial" panose="020B0604020202020204" pitchFamily="34" charset="0"/>
              <a:buChar char="•"/>
            </a:pPr>
            <a:r>
              <a:rPr lang="en-IE" dirty="0">
                <a:latin typeface="+mn-lt"/>
              </a:rPr>
              <a:t>Physically separate datacenters within the same region.</a:t>
            </a:r>
          </a:p>
          <a:p>
            <a:pPr marL="342900" indent="-342900">
              <a:buFont typeface="Arial" panose="020B0604020202020204" pitchFamily="34" charset="0"/>
              <a:buChar char="•"/>
            </a:pPr>
            <a:r>
              <a:rPr lang="en-IE" dirty="0">
                <a:latin typeface="+mn-lt"/>
              </a:rPr>
              <a:t>Each datacenter is equipped with independent power, cooling, and networking.</a:t>
            </a:r>
            <a:r>
              <a:rPr lang="en-IE" dirty="0"/>
              <a:t> </a:t>
            </a:r>
            <a:endParaRPr lang="en-IE" dirty="0">
              <a:latin typeface="+mn-lt"/>
            </a:endParaRPr>
          </a:p>
          <a:p>
            <a:pPr marL="342900" indent="-342900">
              <a:buFont typeface="Arial" panose="020B0604020202020204" pitchFamily="34" charset="0"/>
              <a:buChar char="•"/>
            </a:pPr>
            <a:r>
              <a:rPr lang="en-IE" dirty="0">
                <a:latin typeface="+mn-lt"/>
              </a:rPr>
              <a:t>Connected through private </a:t>
            </a:r>
            <a:r>
              <a:rPr lang="en-IE" dirty="0" err="1">
                <a:latin typeface="+mn-lt"/>
              </a:rPr>
              <a:t>fiber</a:t>
            </a:r>
            <a:r>
              <a:rPr lang="en-IE" dirty="0">
                <a:latin typeface="+mn-lt"/>
              </a:rPr>
              <a:t>-optic networks.</a:t>
            </a:r>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7050529" y="1255870"/>
            <a:ext cx="4719046" cy="4189761"/>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dirty="0"/>
                <a:t>Availability Zone 1</a:t>
              </a:r>
              <a:endParaRPr lang="en-US" dirty="0"/>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
        <p:nvSpPr>
          <p:cNvPr id="3" name="Footer Placeholder 1">
            <a:extLst>
              <a:ext uri="{FF2B5EF4-FFF2-40B4-BE49-F238E27FC236}">
                <a16:creationId xmlns:a16="http://schemas.microsoft.com/office/drawing/2014/main" id="{ED33A386-9779-4C37-94E8-F2D8A9F6206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sz="quarter" idx="10"/>
          </p:nvPr>
        </p:nvSpPr>
        <p:spPr>
          <a:xfrm>
            <a:off x="487467" y="1661910"/>
            <a:ext cx="5924447" cy="2970044"/>
          </a:xfrm>
        </p:spPr>
        <p:txBody>
          <a:bodyPr vert="horz" wrap="square" lIns="0" tIns="0" rIns="0" bIns="0" rtlCol="0" anchor="t">
            <a:spAutoFit/>
          </a:bodyPr>
          <a:lstStyle/>
          <a:p>
            <a:pPr marL="290195" indent="-290195">
              <a:buFont typeface="Arial" panose="020B0604020202020204" pitchFamily="34" charset="0"/>
              <a:buChar char="•"/>
            </a:pPr>
            <a:r>
              <a:rPr lang="en-US" sz="2400" dirty="0">
                <a:latin typeface="+mn-lt"/>
              </a:rPr>
              <a:t>At least 300 miles of separation between region pairs.</a:t>
            </a:r>
            <a:endParaRPr lang="en-US" sz="1000" dirty="0">
              <a:latin typeface="+mn-lt"/>
            </a:endParaRPr>
          </a:p>
          <a:p>
            <a:pPr marL="290195" indent="-290195">
              <a:buFont typeface="Arial" panose="020B0604020202020204" pitchFamily="34" charset="0"/>
              <a:buChar char="•"/>
            </a:pPr>
            <a:r>
              <a:rPr lang="en-US" dirty="0">
                <a:latin typeface="+mn-lt"/>
              </a:rPr>
              <a:t>Automatic replication for some services.</a:t>
            </a:r>
          </a:p>
          <a:p>
            <a:pPr marL="290195" indent="-290195">
              <a:buFont typeface="Arial" panose="020B0604020202020204" pitchFamily="34" charset="0"/>
              <a:buChar char="•"/>
            </a:pPr>
            <a:r>
              <a:rPr lang="en-US" sz="2400" dirty="0">
                <a:latin typeface="+mn-lt"/>
              </a:rPr>
              <a:t>Prioritized region recovery </a:t>
            </a:r>
            <a:r>
              <a:rPr lang="en-US" dirty="0">
                <a:latin typeface="+mn-lt"/>
              </a:rPr>
              <a:t>in the event of outage.</a:t>
            </a:r>
          </a:p>
          <a:p>
            <a:pPr marL="290195" indent="-290195">
              <a:buFont typeface="Arial" panose="020B0604020202020204" pitchFamily="34" charset="0"/>
              <a:buChar char="•"/>
            </a:pPr>
            <a:r>
              <a:rPr lang="en-US" dirty="0">
                <a:latin typeface="+mn-lt"/>
              </a:rPr>
              <a:t>Updates are rollout sequentially to minimize downtime. </a:t>
            </a:r>
            <a:endParaRPr lang="en-US" sz="2400" dirty="0">
              <a:latin typeface="+mn-lt"/>
            </a:endParaRPr>
          </a:p>
        </p:txBody>
      </p:sp>
      <p:sp>
        <p:nvSpPr>
          <p:cNvPr id="2" name="TextBox 1">
            <a:extLst>
              <a:ext uri="{FF2B5EF4-FFF2-40B4-BE49-F238E27FC236}">
                <a16:creationId xmlns:a16="http://schemas.microsoft.com/office/drawing/2014/main" id="{00D66516-044B-4422-8CA5-FA6FFBDF8E5D}"/>
              </a:ext>
            </a:extLst>
          </p:cNvPr>
          <p:cNvSpPr txBox="1"/>
          <p:nvPr/>
        </p:nvSpPr>
        <p:spPr>
          <a:xfrm>
            <a:off x="640861" y="4691836"/>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dirty="0">
                <a:cs typeface="Segoe UI"/>
              </a:rPr>
              <a:t>Web Link: </a:t>
            </a:r>
            <a:r>
              <a:rPr lang="en-US" sz="1800" dirty="0">
                <a:ea typeface="+mn-lt"/>
                <a:cs typeface="+mn-lt"/>
                <a:hlinkClick r:id="rId3"/>
              </a:rPr>
              <a:t>https://aka.ms/PairedRegions</a:t>
            </a:r>
            <a:endParaRPr lang="en-US" sz="1800" dirty="0">
              <a:cs typeface="Segoe UI"/>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extLst>
              <p:ext uri="{D42A27DB-BD31-4B8C-83A1-F6EECF244321}">
                <p14:modId xmlns:p14="http://schemas.microsoft.com/office/powerpoint/2010/main" val="4232748305"/>
              </p:ext>
            </p:extLst>
          </p:nvPr>
        </p:nvGraphicFramePr>
        <p:xfrm>
          <a:off x="6947333"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extLst>
              <p:ext uri="{D42A27DB-BD31-4B8C-83A1-F6EECF244321}">
                <p14:modId xmlns:p14="http://schemas.microsoft.com/office/powerpoint/2010/main" val="3933540256"/>
              </p:ext>
            </p:extLst>
          </p:nvPr>
        </p:nvGraphicFramePr>
        <p:xfrm>
          <a:off x="9869692"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b="0" dirty="0">
                          <a:solidFill>
                            <a:schemeClr val="tx1"/>
                          </a:solidFill>
                          <a:effectLst/>
                        </a:rPr>
                        <a:t>South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b="0" dirty="0">
                          <a:solidFill>
                            <a:schemeClr val="tx1"/>
                          </a:solidFill>
                          <a:effectLst/>
                        </a:rPr>
                        <a:t>West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b="0" dirty="0">
                          <a:solidFill>
                            <a:schemeClr val="tx1"/>
                          </a:solidFill>
                          <a:effectLst/>
                        </a:rPr>
                        <a:t>West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b="0" dirty="0">
                          <a:solidFill>
                            <a:schemeClr val="tx1"/>
                          </a:solidFill>
                          <a:effectLst/>
                        </a:rPr>
                        <a:t>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b="0" dirty="0">
                          <a:solidFill>
                            <a:schemeClr val="tx1"/>
                          </a:solidFill>
                          <a:effectLst/>
                        </a:rPr>
                        <a:t>Canada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b="0" dirty="0">
                          <a:solidFill>
                            <a:schemeClr val="tx1"/>
                          </a:solidFill>
                          <a:effectLst/>
                        </a:rPr>
                        <a:t>West Europe​</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b="0">
                          <a:solidFill>
                            <a:schemeClr val="tx1"/>
                          </a:solidFill>
                          <a:effectLst/>
                        </a:rPr>
                        <a:t>UK South​</a:t>
                      </a:r>
                      <a:endParaRPr lang="en-US" sz="1600" b="0" i="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b="0" dirty="0">
                          <a:solidFill>
                            <a:schemeClr val="tx1"/>
                          </a:solidFill>
                          <a:effectLst/>
                        </a:rPr>
                        <a:t>Germany Northeast​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b="0" dirty="0">
                          <a:solidFill>
                            <a:schemeClr val="tx1"/>
                          </a:solidFill>
                          <a:effectLst/>
                        </a:rPr>
                        <a:t>East Asia​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b="0" dirty="0">
                          <a:solidFill>
                            <a:schemeClr val="tx1"/>
                          </a:solidFill>
                          <a:effectLst/>
                        </a:rPr>
                        <a:t>North China​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b="0" dirty="0">
                          <a:solidFill>
                            <a:schemeClr val="tx1"/>
                          </a:solidFill>
                          <a:effectLst/>
                        </a:rPr>
                        <a:t>Japan West​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b="0" dirty="0">
                          <a:solidFill>
                            <a:schemeClr val="tx1"/>
                          </a:solidFill>
                          <a:effectLst/>
                        </a:rPr>
                        <a:t>Australia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b="0" dirty="0">
                          <a:solidFill>
                            <a:schemeClr val="tx1"/>
                          </a:solidFill>
                          <a:effectLst/>
                        </a:rPr>
                        <a:t>India Central​</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b="0" dirty="0">
                          <a:solidFill>
                            <a:schemeClr val="tx1"/>
                          </a:solidFill>
                          <a:effectLst/>
                        </a:rPr>
                        <a:t>South Central US ​</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4" name="Footer Placeholder 1">
            <a:extLst>
              <a:ext uri="{FF2B5EF4-FFF2-40B4-BE49-F238E27FC236}">
                <a16:creationId xmlns:a16="http://schemas.microsoft.com/office/drawing/2014/main" id="{4240E434-9668-4343-85DE-ED8115B07F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(US Government services)</a:t>
            </a:r>
          </a:p>
        </p:txBody>
      </p:sp>
      <p:sp>
        <p:nvSpPr>
          <p:cNvPr id="6" name="Text Placeholder 5"/>
          <p:cNvSpPr>
            <a:spLocks noGrp="1"/>
          </p:cNvSpPr>
          <p:nvPr>
            <p:ph sz="quarter" idx="10"/>
          </p:nvPr>
        </p:nvSpPr>
        <p:spPr>
          <a:xfrm>
            <a:off x="419100" y="1321814"/>
            <a:ext cx="11340811" cy="923330"/>
          </a:xfrm>
        </p:spPr>
        <p:txBody>
          <a:bodyPr/>
          <a:lstStyle/>
          <a:p>
            <a:r>
              <a:rPr lang="en-US" dirty="0"/>
              <a:t>Meets the security and compliance needs of US federal agencies</a:t>
            </a:r>
            <a:r>
              <a:rPr lang="en-US"/>
              <a:t>, state and </a:t>
            </a:r>
            <a:r>
              <a:rPr lang="en-US" dirty="0"/>
              <a:t>local governments, and their solution providers.</a:t>
            </a:r>
            <a:endParaRPr lang="en-US" noProof="0" dirty="0"/>
          </a:p>
        </p:txBody>
      </p:sp>
      <p:sp>
        <p:nvSpPr>
          <p:cNvPr id="4" name="Text Placeholder 5"/>
          <p:cNvSpPr txBox="1">
            <a:spLocks/>
          </p:cNvSpPr>
          <p:nvPr/>
        </p:nvSpPr>
        <p:spPr>
          <a:xfrm>
            <a:off x="4288908" y="2506008"/>
            <a:ext cx="8157337" cy="223945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Azure Government:</a:t>
            </a:r>
          </a:p>
          <a:p>
            <a:pPr marL="457200" indent="-457200">
              <a:lnSpc>
                <a:spcPct val="114000"/>
              </a:lnSpc>
              <a:buFont typeface="Arial" panose="020B0604020202020204" pitchFamily="34" charset="0"/>
              <a:buChar char="•"/>
            </a:pPr>
            <a:r>
              <a:rPr lang="en-US" sz="2400" dirty="0">
                <a:latin typeface="+mn-lt"/>
              </a:rPr>
              <a:t>Separate instance of Azure.</a:t>
            </a:r>
          </a:p>
          <a:p>
            <a:pPr marL="457200" indent="-457200">
              <a:lnSpc>
                <a:spcPct val="114000"/>
              </a:lnSpc>
              <a:buFont typeface="Arial" panose="020B0604020202020204" pitchFamily="34" charset="0"/>
              <a:buChar char="•"/>
            </a:pPr>
            <a:r>
              <a:rPr lang="en-US" sz="2400" dirty="0">
                <a:latin typeface="+mn-lt"/>
              </a:rPr>
              <a:t>Physically isolated from non-US government deployments.</a:t>
            </a:r>
          </a:p>
          <a:p>
            <a:pPr marL="457200" indent="-457200">
              <a:lnSpc>
                <a:spcPct val="114000"/>
              </a:lnSpc>
              <a:buFont typeface="Arial" panose="020B0604020202020204" pitchFamily="34" charset="0"/>
              <a:buChar char="•"/>
            </a:pPr>
            <a:r>
              <a:rPr lang="en-US" sz="2400" dirty="0">
                <a:latin typeface="+mn-lt"/>
              </a:rPr>
              <a:t>Accessible only to screened, authorized personnel.</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bwMode="auto">
          <a:xfrm>
            <a:off x="418643" y="2778055"/>
            <a:ext cx="3534199" cy="1564636"/>
            <a:chOff x="5526" y="820"/>
            <a:chExt cx="1283" cy="568"/>
          </a:xfrm>
        </p:grpSpPr>
        <p:sp>
          <p:nvSpPr>
            <p:cNvPr id="7" name="AutoShape 3"/>
            <p:cNvSpPr>
              <a:spLocks noChangeAspect="1" noChangeArrowheads="1" noTextEdit="1"/>
            </p:cNvSpPr>
            <p:nvPr/>
          </p:nvSpPr>
          <p:spPr bwMode="auto">
            <a:xfrm>
              <a:off x="5526" y="820"/>
              <a:ext cx="1283"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8" name="Freeform 5"/>
            <p:cNvSpPr>
              <a:spLocks/>
            </p:cNvSpPr>
            <p:nvPr/>
          </p:nvSpPr>
          <p:spPr bwMode="auto">
            <a:xfrm>
              <a:off x="6467" y="1118"/>
              <a:ext cx="331" cy="267"/>
            </a:xfrm>
            <a:custGeom>
              <a:avLst/>
              <a:gdLst>
                <a:gd name="T0" fmla="*/ 331 w 331"/>
                <a:gd name="T1" fmla="*/ 0 h 267"/>
                <a:gd name="T2" fmla="*/ 25 w 331"/>
                <a:gd name="T3" fmla="*/ 0 h 267"/>
                <a:gd name="T4" fmla="*/ 0 w 331"/>
                <a:gd name="T5" fmla="*/ 0 h 267"/>
                <a:gd name="T6" fmla="*/ 0 w 331"/>
                <a:gd name="T7" fmla="*/ 267 h 267"/>
                <a:gd name="T8" fmla="*/ 331 w 331"/>
                <a:gd name="T9" fmla="*/ 267 h 267"/>
                <a:gd name="T10" fmla="*/ 331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331" y="0"/>
                  </a:moveTo>
                  <a:lnTo>
                    <a:pt x="25" y="0"/>
                  </a:lnTo>
                  <a:lnTo>
                    <a:pt x="0" y="0"/>
                  </a:lnTo>
                  <a:lnTo>
                    <a:pt x="0" y="267"/>
                  </a:lnTo>
                  <a:lnTo>
                    <a:pt x="331" y="267"/>
                  </a:lnTo>
                  <a:lnTo>
                    <a:pt x="331"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9" name="Rectangle 6"/>
            <p:cNvSpPr>
              <a:spLocks noChangeArrowheads="1"/>
            </p:cNvSpPr>
            <p:nvPr/>
          </p:nvSpPr>
          <p:spPr bwMode="auto">
            <a:xfrm>
              <a:off x="6726"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0" name="Rectangle 7"/>
            <p:cNvSpPr>
              <a:spLocks noChangeArrowheads="1"/>
            </p:cNvSpPr>
            <p:nvPr/>
          </p:nvSpPr>
          <p:spPr bwMode="auto">
            <a:xfrm>
              <a:off x="6668"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1" name="Rectangle 8"/>
            <p:cNvSpPr>
              <a:spLocks noChangeArrowheads="1"/>
            </p:cNvSpPr>
            <p:nvPr/>
          </p:nvSpPr>
          <p:spPr bwMode="auto">
            <a:xfrm>
              <a:off x="6610"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2" name="Rectangle 9"/>
            <p:cNvSpPr>
              <a:spLocks noChangeArrowheads="1"/>
            </p:cNvSpPr>
            <p:nvPr/>
          </p:nvSpPr>
          <p:spPr bwMode="auto">
            <a:xfrm>
              <a:off x="6555" y="1210"/>
              <a:ext cx="25"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3" name="Rectangle 10"/>
            <p:cNvSpPr>
              <a:spLocks noChangeArrowheads="1"/>
            </p:cNvSpPr>
            <p:nvPr/>
          </p:nvSpPr>
          <p:spPr bwMode="auto">
            <a:xfrm>
              <a:off x="6467" y="1163"/>
              <a:ext cx="345"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4" name="Freeform 11"/>
            <p:cNvSpPr>
              <a:spLocks/>
            </p:cNvSpPr>
            <p:nvPr/>
          </p:nvSpPr>
          <p:spPr bwMode="auto">
            <a:xfrm>
              <a:off x="5540" y="1118"/>
              <a:ext cx="331" cy="267"/>
            </a:xfrm>
            <a:custGeom>
              <a:avLst/>
              <a:gdLst>
                <a:gd name="T0" fmla="*/ 0 w 331"/>
                <a:gd name="T1" fmla="*/ 0 h 267"/>
                <a:gd name="T2" fmla="*/ 309 w 331"/>
                <a:gd name="T3" fmla="*/ 0 h 267"/>
                <a:gd name="T4" fmla="*/ 331 w 331"/>
                <a:gd name="T5" fmla="*/ 0 h 267"/>
                <a:gd name="T6" fmla="*/ 331 w 331"/>
                <a:gd name="T7" fmla="*/ 267 h 267"/>
                <a:gd name="T8" fmla="*/ 0 w 331"/>
                <a:gd name="T9" fmla="*/ 267 h 267"/>
                <a:gd name="T10" fmla="*/ 0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0" y="0"/>
                  </a:moveTo>
                  <a:lnTo>
                    <a:pt x="309" y="0"/>
                  </a:lnTo>
                  <a:lnTo>
                    <a:pt x="331" y="0"/>
                  </a:lnTo>
                  <a:lnTo>
                    <a:pt x="331" y="267"/>
                  </a:lnTo>
                  <a:lnTo>
                    <a:pt x="0" y="267"/>
                  </a:ln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5" name="Freeform 12"/>
            <p:cNvSpPr>
              <a:spLocks/>
            </p:cNvSpPr>
            <p:nvPr/>
          </p:nvSpPr>
          <p:spPr bwMode="auto">
            <a:xfrm>
              <a:off x="5612" y="1121"/>
              <a:ext cx="259" cy="264"/>
            </a:xfrm>
            <a:custGeom>
              <a:avLst/>
              <a:gdLst>
                <a:gd name="T0" fmla="*/ 0 w 259"/>
                <a:gd name="T1" fmla="*/ 264 h 264"/>
                <a:gd name="T2" fmla="*/ 259 w 259"/>
                <a:gd name="T3" fmla="*/ 0 h 264"/>
                <a:gd name="T4" fmla="*/ 259 w 259"/>
                <a:gd name="T5" fmla="*/ 264 h 264"/>
                <a:gd name="T6" fmla="*/ 0 w 259"/>
                <a:gd name="T7" fmla="*/ 264 h 264"/>
              </a:gdLst>
              <a:ahLst/>
              <a:cxnLst>
                <a:cxn ang="0">
                  <a:pos x="T0" y="T1"/>
                </a:cxn>
                <a:cxn ang="0">
                  <a:pos x="T2" y="T3"/>
                </a:cxn>
                <a:cxn ang="0">
                  <a:pos x="T4" y="T5"/>
                </a:cxn>
                <a:cxn ang="0">
                  <a:pos x="T6" y="T7"/>
                </a:cxn>
              </a:cxnLst>
              <a:rect l="0" t="0" r="r" b="b"/>
              <a:pathLst>
                <a:path w="259" h="264">
                  <a:moveTo>
                    <a:pt x="0" y="264"/>
                  </a:moveTo>
                  <a:lnTo>
                    <a:pt x="259" y="0"/>
                  </a:lnTo>
                  <a:lnTo>
                    <a:pt x="259" y="264"/>
                  </a:lnTo>
                  <a:lnTo>
                    <a:pt x="0" y="264"/>
                  </a:ln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6" name="Rectangle 13"/>
            <p:cNvSpPr>
              <a:spLocks noChangeArrowheads="1"/>
            </p:cNvSpPr>
            <p:nvPr/>
          </p:nvSpPr>
          <p:spPr bwMode="auto">
            <a:xfrm>
              <a:off x="6467"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8" name="Rectangle 14"/>
            <p:cNvSpPr>
              <a:spLocks noChangeArrowheads="1"/>
            </p:cNvSpPr>
            <p:nvPr/>
          </p:nvSpPr>
          <p:spPr bwMode="auto">
            <a:xfrm>
              <a:off x="6500" y="1279"/>
              <a:ext cx="41"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9" name="Rectangle 15"/>
            <p:cNvSpPr>
              <a:spLocks noChangeArrowheads="1"/>
            </p:cNvSpPr>
            <p:nvPr/>
          </p:nvSpPr>
          <p:spPr bwMode="auto">
            <a:xfrm>
              <a:off x="5838"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Rectangle 16"/>
            <p:cNvSpPr>
              <a:spLocks noChangeArrowheads="1"/>
            </p:cNvSpPr>
            <p:nvPr/>
          </p:nvSpPr>
          <p:spPr bwMode="auto">
            <a:xfrm>
              <a:off x="5871" y="931"/>
              <a:ext cx="596" cy="39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1" name="Freeform 17"/>
            <p:cNvSpPr>
              <a:spLocks/>
            </p:cNvSpPr>
            <p:nvPr/>
          </p:nvSpPr>
          <p:spPr bwMode="auto">
            <a:xfrm>
              <a:off x="6114" y="1118"/>
              <a:ext cx="110" cy="206"/>
            </a:xfrm>
            <a:custGeom>
              <a:avLst/>
              <a:gdLst>
                <a:gd name="T0" fmla="*/ 20 w 40"/>
                <a:gd name="T1" fmla="*/ 0 h 74"/>
                <a:gd name="T2" fmla="*/ 0 w 40"/>
                <a:gd name="T3" fmla="*/ 21 h 74"/>
                <a:gd name="T4" fmla="*/ 0 w 40"/>
                <a:gd name="T5" fmla="*/ 74 h 74"/>
                <a:gd name="T6" fmla="*/ 40 w 40"/>
                <a:gd name="T7" fmla="*/ 74 h 74"/>
                <a:gd name="T8" fmla="*/ 40 w 40"/>
                <a:gd name="T9" fmla="*/ 21 h 74"/>
                <a:gd name="T10" fmla="*/ 20 w 40"/>
                <a:gd name="T11" fmla="*/ 0 h 74"/>
              </a:gdLst>
              <a:ahLst/>
              <a:cxnLst>
                <a:cxn ang="0">
                  <a:pos x="T0" y="T1"/>
                </a:cxn>
                <a:cxn ang="0">
                  <a:pos x="T2" y="T3"/>
                </a:cxn>
                <a:cxn ang="0">
                  <a:pos x="T4" y="T5"/>
                </a:cxn>
                <a:cxn ang="0">
                  <a:pos x="T6" y="T7"/>
                </a:cxn>
                <a:cxn ang="0">
                  <a:pos x="T8" y="T9"/>
                </a:cxn>
                <a:cxn ang="0">
                  <a:pos x="T10" y="T11"/>
                </a:cxn>
              </a:cxnLst>
              <a:rect l="0" t="0" r="r" b="b"/>
              <a:pathLst>
                <a:path w="40" h="74">
                  <a:moveTo>
                    <a:pt x="20" y="0"/>
                  </a:moveTo>
                  <a:cubicBezTo>
                    <a:pt x="9" y="0"/>
                    <a:pt x="0" y="9"/>
                    <a:pt x="0" y="21"/>
                  </a:cubicBezTo>
                  <a:cubicBezTo>
                    <a:pt x="0" y="74"/>
                    <a:pt x="0" y="74"/>
                    <a:pt x="0" y="74"/>
                  </a:cubicBezTo>
                  <a:cubicBezTo>
                    <a:pt x="40" y="74"/>
                    <a:pt x="40" y="74"/>
                    <a:pt x="40" y="74"/>
                  </a:cubicBezTo>
                  <a:cubicBezTo>
                    <a:pt x="40" y="21"/>
                    <a:pt x="40" y="21"/>
                    <a:pt x="40" y="21"/>
                  </a:cubicBezTo>
                  <a:cubicBezTo>
                    <a:pt x="40" y="9"/>
                    <a:pt x="31" y="0"/>
                    <a:pt x="20"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2" name="Freeform 18"/>
            <p:cNvSpPr>
              <a:spLocks/>
            </p:cNvSpPr>
            <p:nvPr/>
          </p:nvSpPr>
          <p:spPr bwMode="auto">
            <a:xfrm>
              <a:off x="6288"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Freeform 19"/>
            <p:cNvSpPr>
              <a:spLocks/>
            </p:cNvSpPr>
            <p:nvPr/>
          </p:nvSpPr>
          <p:spPr bwMode="auto">
            <a:xfrm>
              <a:off x="5937"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Rectangle 20"/>
            <p:cNvSpPr>
              <a:spLocks noChangeArrowheads="1"/>
            </p:cNvSpPr>
            <p:nvPr/>
          </p:nvSpPr>
          <p:spPr bwMode="auto">
            <a:xfrm>
              <a:off x="5584"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5" name="Rectangle 21"/>
            <p:cNvSpPr>
              <a:spLocks noChangeArrowheads="1"/>
            </p:cNvSpPr>
            <p:nvPr/>
          </p:nvSpPr>
          <p:spPr bwMode="auto">
            <a:xfrm>
              <a:off x="5642"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Rectangle 22"/>
            <p:cNvSpPr>
              <a:spLocks noChangeArrowheads="1"/>
            </p:cNvSpPr>
            <p:nvPr/>
          </p:nvSpPr>
          <p:spPr bwMode="auto">
            <a:xfrm>
              <a:off x="5700" y="1210"/>
              <a:ext cx="27"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7" name="Rectangle 23"/>
            <p:cNvSpPr>
              <a:spLocks noChangeArrowheads="1"/>
            </p:cNvSpPr>
            <p:nvPr/>
          </p:nvSpPr>
          <p:spPr bwMode="auto">
            <a:xfrm>
              <a:off x="5758" y="1210"/>
              <a:ext cx="27"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Rectangle 24"/>
            <p:cNvSpPr>
              <a:spLocks noChangeArrowheads="1"/>
            </p:cNvSpPr>
            <p:nvPr/>
          </p:nvSpPr>
          <p:spPr bwMode="auto">
            <a:xfrm>
              <a:off x="5871" y="1324"/>
              <a:ext cx="596" cy="1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9" name="Rectangle 25"/>
            <p:cNvSpPr>
              <a:spLocks noChangeArrowheads="1"/>
            </p:cNvSpPr>
            <p:nvPr/>
          </p:nvSpPr>
          <p:spPr bwMode="auto">
            <a:xfrm>
              <a:off x="5857" y="134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0" name="Rectangle 26"/>
            <p:cNvSpPr>
              <a:spLocks noChangeArrowheads="1"/>
            </p:cNvSpPr>
            <p:nvPr/>
          </p:nvSpPr>
          <p:spPr bwMode="auto">
            <a:xfrm>
              <a:off x="5849" y="1355"/>
              <a:ext cx="643" cy="14"/>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 name="Rectangle 27"/>
            <p:cNvSpPr>
              <a:spLocks noChangeArrowheads="1"/>
            </p:cNvSpPr>
            <p:nvPr/>
          </p:nvSpPr>
          <p:spPr bwMode="auto">
            <a:xfrm>
              <a:off x="5838" y="1369"/>
              <a:ext cx="662" cy="1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 name="Rectangle 28"/>
            <p:cNvSpPr>
              <a:spLocks noChangeArrowheads="1"/>
            </p:cNvSpPr>
            <p:nvPr/>
          </p:nvSpPr>
          <p:spPr bwMode="auto">
            <a:xfrm>
              <a:off x="5796" y="1279"/>
              <a:ext cx="42"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 name="Freeform 29"/>
            <p:cNvSpPr>
              <a:spLocks/>
            </p:cNvSpPr>
            <p:nvPr/>
          </p:nvSpPr>
          <p:spPr bwMode="auto">
            <a:xfrm>
              <a:off x="5976" y="823"/>
              <a:ext cx="386" cy="97"/>
            </a:xfrm>
            <a:custGeom>
              <a:avLst/>
              <a:gdLst>
                <a:gd name="T0" fmla="*/ 196 w 386"/>
                <a:gd name="T1" fmla="*/ 0 h 97"/>
                <a:gd name="T2" fmla="*/ 0 w 386"/>
                <a:gd name="T3" fmla="*/ 97 h 97"/>
                <a:gd name="T4" fmla="*/ 386 w 386"/>
                <a:gd name="T5" fmla="*/ 97 h 97"/>
                <a:gd name="T6" fmla="*/ 196 w 386"/>
                <a:gd name="T7" fmla="*/ 0 h 97"/>
              </a:gdLst>
              <a:ahLst/>
              <a:cxnLst>
                <a:cxn ang="0">
                  <a:pos x="T0" y="T1"/>
                </a:cxn>
                <a:cxn ang="0">
                  <a:pos x="T2" y="T3"/>
                </a:cxn>
                <a:cxn ang="0">
                  <a:pos x="T4" y="T5"/>
                </a:cxn>
                <a:cxn ang="0">
                  <a:pos x="T6" y="T7"/>
                </a:cxn>
              </a:cxnLst>
              <a:rect l="0" t="0" r="r" b="b"/>
              <a:pathLst>
                <a:path w="386" h="97">
                  <a:moveTo>
                    <a:pt x="196" y="0"/>
                  </a:moveTo>
                  <a:lnTo>
                    <a:pt x="0" y="97"/>
                  </a:lnTo>
                  <a:lnTo>
                    <a:pt x="386" y="97"/>
                  </a:lnTo>
                  <a:lnTo>
                    <a:pt x="19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 name="Rectangle 30"/>
            <p:cNvSpPr>
              <a:spLocks noChangeArrowheads="1"/>
            </p:cNvSpPr>
            <p:nvPr/>
          </p:nvSpPr>
          <p:spPr bwMode="auto">
            <a:xfrm>
              <a:off x="5857" y="1046"/>
              <a:ext cx="624" cy="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 name="Rectangle 31"/>
            <p:cNvSpPr>
              <a:spLocks noChangeArrowheads="1"/>
            </p:cNvSpPr>
            <p:nvPr/>
          </p:nvSpPr>
          <p:spPr bwMode="auto">
            <a:xfrm>
              <a:off x="5857" y="93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6" name="Rectangle 32"/>
            <p:cNvSpPr>
              <a:spLocks noChangeArrowheads="1"/>
            </p:cNvSpPr>
            <p:nvPr/>
          </p:nvSpPr>
          <p:spPr bwMode="auto">
            <a:xfrm>
              <a:off x="5529" y="1163"/>
              <a:ext cx="342"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88623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(Azure China)</a:t>
            </a:r>
            <a:endParaRPr lang="en-US" strike="sngStrike" noProof="0" dirty="0"/>
          </a:p>
        </p:txBody>
      </p:sp>
      <p:sp>
        <p:nvSpPr>
          <p:cNvPr id="6" name="Text Placeholder 5"/>
          <p:cNvSpPr>
            <a:spLocks noGrp="1"/>
          </p:cNvSpPr>
          <p:nvPr>
            <p:ph sz="quarter" idx="10"/>
          </p:nvPr>
        </p:nvSpPr>
        <p:spPr>
          <a:xfrm>
            <a:off x="419100" y="1456897"/>
            <a:ext cx="11340811" cy="933878"/>
          </a:xfrm>
        </p:spPr>
        <p:txBody>
          <a:bodyPr vert="horz" wrap="square" lIns="0" tIns="91440" rIns="146304" bIns="91440" rtlCol="0" anchor="t">
            <a:spAutoFit/>
          </a:bodyPr>
          <a:lstStyle/>
          <a:p>
            <a:r>
              <a:rPr lang="en-US" dirty="0"/>
              <a:t>Microsoft is China’s first foreign public cloud service provider, in compliance with government regulations.</a:t>
            </a:r>
            <a:endParaRPr lang="en-US" noProof="0" dirty="0"/>
          </a:p>
        </p:txBody>
      </p:sp>
      <p:sp>
        <p:nvSpPr>
          <p:cNvPr id="4" name="Text Placeholder 5"/>
          <p:cNvSpPr txBox="1">
            <a:spLocks/>
          </p:cNvSpPr>
          <p:nvPr/>
        </p:nvSpPr>
        <p:spPr>
          <a:xfrm>
            <a:off x="1593955" y="2632805"/>
            <a:ext cx="8046720" cy="22949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a:latin typeface="+mn-lt"/>
                <a:cs typeface="Segoe UI Semibold" panose="020B0702040204020203" pitchFamily="34" charset="0"/>
              </a:rPr>
              <a:t>Azure China features:</a:t>
            </a:r>
            <a:endParaRPr lang="en-US" sz="2400" dirty="0">
              <a:latin typeface="+mn-lt"/>
            </a:endParaRP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Physically separated instance of Azure cloud services operated by 21Vianet</a:t>
            </a: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All data stays within China to ensure compliance</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a:xfrm>
            <a:off x="524249" y="3628483"/>
            <a:ext cx="801688" cy="798513"/>
            <a:chOff x="7296944" y="5021262"/>
            <a:chExt cx="801688" cy="798513"/>
          </a:xfrm>
        </p:grpSpPr>
        <p:sp>
          <p:nvSpPr>
            <p:cNvPr id="7"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C183D7F6-B498-43B3-948B-1728B52AA6E4}">
                <adec:decorative xmlns:adec="http://schemas.microsoft.com/office/drawing/2017/decorative" val="1"/>
              </a:ext>
            </a:extLst>
          </p:cNvPr>
          <p:cNvGrpSpPr>
            <a:grpSpLocks noChangeAspect="1"/>
          </p:cNvGrpSpPr>
          <p:nvPr/>
        </p:nvGrpSpPr>
        <p:grpSpPr>
          <a:xfrm>
            <a:off x="524249" y="2659433"/>
            <a:ext cx="801688" cy="798513"/>
            <a:chOff x="7296944" y="5021262"/>
            <a:chExt cx="801688" cy="798513"/>
          </a:xfrm>
        </p:grpSpPr>
        <p:sp>
          <p:nvSpPr>
            <p:cNvPr id="42"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4A3E83FB-34D9-45FB-84FF-A72A2FDB9C80}"/>
              </a:ext>
              <a:ext uri="{C183D7F6-B498-43B3-948B-1728B52AA6E4}">
                <adec:decorative xmlns:adec="http://schemas.microsoft.com/office/drawing/2017/decorative" val="1"/>
              </a:ext>
            </a:extLst>
          </p:cNvPr>
          <p:cNvGrpSpPr>
            <a:grpSpLocks noChangeAspect="1"/>
          </p:cNvGrpSpPr>
          <p:nvPr/>
        </p:nvGrpSpPr>
        <p:grpSpPr>
          <a:xfrm>
            <a:off x="524252" y="4597532"/>
            <a:ext cx="801682" cy="798506"/>
            <a:chOff x="7296944" y="5021262"/>
            <a:chExt cx="801688" cy="798513"/>
          </a:xfrm>
        </p:grpSpPr>
        <p:sp>
          <p:nvSpPr>
            <p:cNvPr id="59" name="Rectangle 25">
              <a:extLst>
                <a:ext uri="{FF2B5EF4-FFF2-40B4-BE49-F238E27FC236}">
                  <a16:creationId xmlns:a16="http://schemas.microsoft.com/office/drawing/2014/main" id="{582F65F6-0437-4139-B69D-5C6150BFC5EA}"/>
                </a:ext>
              </a:extLst>
            </p:cNvPr>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26">
              <a:extLst>
                <a:ext uri="{FF2B5EF4-FFF2-40B4-BE49-F238E27FC236}">
                  <a16:creationId xmlns:a16="http://schemas.microsoft.com/office/drawing/2014/main" id="{B45B77B0-AEFB-4C4A-B7AB-015E6F5381D2}"/>
                </a:ext>
              </a:extLst>
            </p:cNvPr>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7">
              <a:extLst>
                <a:ext uri="{FF2B5EF4-FFF2-40B4-BE49-F238E27FC236}">
                  <a16:creationId xmlns:a16="http://schemas.microsoft.com/office/drawing/2014/main" id="{7CD7381B-76BF-43BF-A58D-464501FC8E55}"/>
                </a:ext>
              </a:extLst>
            </p:cNvPr>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8">
              <a:extLst>
                <a:ext uri="{FF2B5EF4-FFF2-40B4-BE49-F238E27FC236}">
                  <a16:creationId xmlns:a16="http://schemas.microsoft.com/office/drawing/2014/main" id="{66672E0F-284B-4255-88C9-0BDEB0722315}"/>
                </a:ext>
              </a:extLst>
            </p:cNvPr>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9">
              <a:extLst>
                <a:ext uri="{FF2B5EF4-FFF2-40B4-BE49-F238E27FC236}">
                  <a16:creationId xmlns:a16="http://schemas.microsoft.com/office/drawing/2014/main" id="{75C428F6-A1F2-4D2A-9F08-AF21A2B99063}"/>
                </a:ext>
              </a:extLst>
            </p:cNvPr>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
              <a:extLst>
                <a:ext uri="{FF2B5EF4-FFF2-40B4-BE49-F238E27FC236}">
                  <a16:creationId xmlns:a16="http://schemas.microsoft.com/office/drawing/2014/main" id="{A11AB7F9-0146-4227-9E91-37CCF317146D}"/>
                </a:ext>
              </a:extLst>
            </p:cNvPr>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a:extLst>
                <a:ext uri="{FF2B5EF4-FFF2-40B4-BE49-F238E27FC236}">
                  <a16:creationId xmlns:a16="http://schemas.microsoft.com/office/drawing/2014/main" id="{F5EAE6B3-A79A-42C6-87AC-2BE3772670A0}"/>
                </a:ext>
              </a:extLst>
            </p:cNvPr>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a:extLst>
                <a:ext uri="{FF2B5EF4-FFF2-40B4-BE49-F238E27FC236}">
                  <a16:creationId xmlns:a16="http://schemas.microsoft.com/office/drawing/2014/main" id="{4F137DBE-4C41-4433-81A2-D6D4C1DB513D}"/>
                </a:ext>
              </a:extLst>
            </p:cNvPr>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
              <a:extLst>
                <a:ext uri="{FF2B5EF4-FFF2-40B4-BE49-F238E27FC236}">
                  <a16:creationId xmlns:a16="http://schemas.microsoft.com/office/drawing/2014/main" id="{A3ECCB13-1DBA-4E78-A06F-B04C236ED9C6}"/>
                </a:ext>
              </a:extLst>
            </p:cNvPr>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a:extLst>
                <a:ext uri="{FF2B5EF4-FFF2-40B4-BE49-F238E27FC236}">
                  <a16:creationId xmlns:a16="http://schemas.microsoft.com/office/drawing/2014/main" id="{77E0195C-1A49-4DF0-87DD-59D122E53CCC}"/>
                </a:ext>
              </a:extLst>
            </p:cNvPr>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a:extLst>
                <a:ext uri="{FF2B5EF4-FFF2-40B4-BE49-F238E27FC236}">
                  <a16:creationId xmlns:a16="http://schemas.microsoft.com/office/drawing/2014/main" id="{6937B8C2-2024-4FE4-B6E4-F7D21958CFE2}"/>
                </a:ext>
              </a:extLst>
            </p:cNvPr>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a:extLst>
                <a:ext uri="{FF2B5EF4-FFF2-40B4-BE49-F238E27FC236}">
                  <a16:creationId xmlns:a16="http://schemas.microsoft.com/office/drawing/2014/main" id="{2CA281BB-D086-499A-AFC6-7CDA46CD89DE}"/>
                </a:ext>
              </a:extLst>
            </p:cNvPr>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a:extLst>
                <a:ext uri="{FF2B5EF4-FFF2-40B4-BE49-F238E27FC236}">
                  <a16:creationId xmlns:a16="http://schemas.microsoft.com/office/drawing/2014/main" id="{B494CFA4-8D2A-46CB-800D-2BDFBC1DCF25}"/>
                </a:ext>
              </a:extLst>
            </p:cNvPr>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a:extLst>
                <a:ext uri="{FF2B5EF4-FFF2-40B4-BE49-F238E27FC236}">
                  <a16:creationId xmlns:a16="http://schemas.microsoft.com/office/drawing/2014/main" id="{D0A0808A-309A-48C8-AA24-573468473C81}"/>
                </a:ext>
              </a:extLst>
            </p:cNvPr>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a:extLst>
                <a:ext uri="{FF2B5EF4-FFF2-40B4-BE49-F238E27FC236}">
                  <a16:creationId xmlns:a16="http://schemas.microsoft.com/office/drawing/2014/main" id="{7E9B0228-C233-4E26-9DD3-187C0F06DE79}"/>
                </a:ext>
              </a:extLst>
            </p:cNvPr>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a:extLst>
                <a:ext uri="{FF2B5EF4-FFF2-40B4-BE49-F238E27FC236}">
                  <a16:creationId xmlns:a16="http://schemas.microsoft.com/office/drawing/2014/main" id="{35072A2F-E3D9-42FC-BA21-C3D8F0E8A488}"/>
                </a:ext>
              </a:extLst>
            </p:cNvPr>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896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22517-322A-43B7-9CF0-D6D66DD3DD88}"/>
              </a:ext>
            </a:extLst>
          </p:cNvPr>
          <p:cNvSpPr>
            <a:spLocks noGrp="1"/>
          </p:cNvSpPr>
          <p:nvPr>
            <p:ph type="title"/>
          </p:nvPr>
        </p:nvSpPr>
        <p:spPr>
          <a:xfrm>
            <a:off x="418643" y="183319"/>
            <a:ext cx="11341268" cy="680196"/>
          </a:xfrm>
        </p:spPr>
        <p:txBody>
          <a:bodyPr/>
          <a:lstStyle/>
          <a:p>
            <a:r>
              <a:rPr lang="en-US" dirty="0"/>
              <a:t>Azure Resources</a:t>
            </a:r>
          </a:p>
        </p:txBody>
      </p:sp>
      <p:sp>
        <p:nvSpPr>
          <p:cNvPr id="6" name="Content Placeholder 5">
            <a:extLst>
              <a:ext uri="{FF2B5EF4-FFF2-40B4-BE49-F238E27FC236}">
                <a16:creationId xmlns:a16="http://schemas.microsoft.com/office/drawing/2014/main" id="{C0FF092D-7D8A-4651-A3C4-98C7FC9A7685}"/>
              </a:ext>
            </a:extLst>
          </p:cNvPr>
          <p:cNvSpPr>
            <a:spLocks noGrp="1"/>
          </p:cNvSpPr>
          <p:nvPr>
            <p:ph sz="quarter" idx="10"/>
          </p:nvPr>
        </p:nvSpPr>
        <p:spPr>
          <a:xfrm>
            <a:off x="434510" y="1002016"/>
            <a:ext cx="11340811" cy="923330"/>
          </a:xfrm>
        </p:spPr>
        <p:txBody>
          <a:bodyPr vert="horz" wrap="square" lIns="0" tIns="91440" rIns="146304" bIns="91440" rtlCol="0" anchor="t">
            <a:spAutoFit/>
          </a:bodyPr>
          <a:lstStyle/>
          <a:p>
            <a:r>
              <a:rPr lang="en-US" dirty="0">
                <a:latin typeface="Segoe UI"/>
                <a:cs typeface="Segoe UI"/>
              </a:rPr>
              <a:t>Azure </a:t>
            </a:r>
            <a:r>
              <a:rPr lang="en-US" b="1" dirty="0">
                <a:latin typeface="Segoe UI"/>
                <a:cs typeface="Segoe UI"/>
              </a:rPr>
              <a:t>resources</a:t>
            </a:r>
            <a:r>
              <a:rPr lang="en-US" dirty="0">
                <a:latin typeface="Segoe UI"/>
                <a:cs typeface="Segoe UI"/>
              </a:rPr>
              <a:t> are components like storage, virtual machines, and networks that are available to build cloud solutions.</a:t>
            </a:r>
          </a:p>
        </p:txBody>
      </p:sp>
      <p:grpSp>
        <p:nvGrpSpPr>
          <p:cNvPr id="40" name="Group 39" descr="Group of 6 icons showing different types of Azure resources available.  The are Virtual Machine, Storage, Networks, App Services, SQL Databases, and Functions.">
            <a:extLst>
              <a:ext uri="{FF2B5EF4-FFF2-40B4-BE49-F238E27FC236}">
                <a16:creationId xmlns:a16="http://schemas.microsoft.com/office/drawing/2014/main" id="{B122006E-D25E-4CBD-9B42-EC2BB5B0F25E}"/>
              </a:ext>
            </a:extLst>
          </p:cNvPr>
          <p:cNvGrpSpPr/>
          <p:nvPr/>
        </p:nvGrpSpPr>
        <p:grpSpPr>
          <a:xfrm>
            <a:off x="1207858" y="1889478"/>
            <a:ext cx="9776285" cy="3704067"/>
            <a:chOff x="1091695" y="2530110"/>
            <a:chExt cx="9776285" cy="3704067"/>
          </a:xfrm>
        </p:grpSpPr>
        <p:grpSp>
          <p:nvGrpSpPr>
            <p:cNvPr id="37" name="Group 36">
              <a:extLst>
                <a:ext uri="{FF2B5EF4-FFF2-40B4-BE49-F238E27FC236}">
                  <a16:creationId xmlns:a16="http://schemas.microsoft.com/office/drawing/2014/main" id="{A4E7AC43-C3DB-4D3F-B94D-5F486AC7C88B}"/>
                </a:ext>
              </a:extLst>
            </p:cNvPr>
            <p:cNvGrpSpPr/>
            <p:nvPr/>
          </p:nvGrpSpPr>
          <p:grpSpPr>
            <a:xfrm>
              <a:off x="1091695" y="2641404"/>
              <a:ext cx="2638415" cy="1678252"/>
              <a:chOff x="552680" y="2675092"/>
              <a:chExt cx="2638415" cy="1678252"/>
            </a:xfrm>
          </p:grpSpPr>
          <p:pic>
            <p:nvPicPr>
              <p:cNvPr id="9" name="Picture 8">
                <a:extLst>
                  <a:ext uri="{FF2B5EF4-FFF2-40B4-BE49-F238E27FC236}">
                    <a16:creationId xmlns:a16="http://schemas.microsoft.com/office/drawing/2014/main" id="{4FD7DEAC-8E87-4AC2-81B9-437471FB6D7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99094" y="2675092"/>
                <a:ext cx="1141353" cy="1141353"/>
              </a:xfrm>
              <a:prstGeom prst="rect">
                <a:avLst/>
              </a:prstGeom>
            </p:spPr>
          </p:pic>
          <p:sp>
            <p:nvSpPr>
              <p:cNvPr id="2" name="TextBox 1">
                <a:extLst>
                  <a:ext uri="{FF2B5EF4-FFF2-40B4-BE49-F238E27FC236}">
                    <a16:creationId xmlns:a16="http://schemas.microsoft.com/office/drawing/2014/main" id="{D0F08480-CCB0-437B-8C78-A36C810934C8}"/>
                  </a:ext>
                </a:extLst>
              </p:cNvPr>
              <p:cNvSpPr txBox="1"/>
              <p:nvPr/>
            </p:nvSpPr>
            <p:spPr>
              <a:xfrm>
                <a:off x="552680" y="3725480"/>
                <a:ext cx="26384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p:txBody>
          </p:sp>
        </p:grpSp>
        <p:grpSp>
          <p:nvGrpSpPr>
            <p:cNvPr id="38" name="Group 37">
              <a:extLst>
                <a:ext uri="{FF2B5EF4-FFF2-40B4-BE49-F238E27FC236}">
                  <a16:creationId xmlns:a16="http://schemas.microsoft.com/office/drawing/2014/main" id="{2C3A9148-E402-4A38-8986-71A09FC6353C}"/>
                </a:ext>
              </a:extLst>
            </p:cNvPr>
            <p:cNvGrpSpPr/>
            <p:nvPr/>
          </p:nvGrpSpPr>
          <p:grpSpPr>
            <a:xfrm>
              <a:off x="4608372" y="2667191"/>
              <a:ext cx="2745432" cy="1652465"/>
              <a:chOff x="3759281" y="2700879"/>
              <a:chExt cx="2745432" cy="1652465"/>
            </a:xfrm>
          </p:grpSpPr>
          <p:pic>
            <p:nvPicPr>
              <p:cNvPr id="25" name="Graphic 24">
                <a:extLst>
                  <a:ext uri="{FF2B5EF4-FFF2-40B4-BE49-F238E27FC236}">
                    <a16:creationId xmlns:a16="http://schemas.microsoft.com/office/drawing/2014/main" id="{88F29FB0-B242-4567-84B1-E49DD154323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9562" b="7965"/>
              <a:stretch/>
            </p:blipFill>
            <p:spPr>
              <a:xfrm>
                <a:off x="4468751" y="2700879"/>
                <a:ext cx="1326493" cy="1094013"/>
              </a:xfrm>
              <a:prstGeom prst="rect">
                <a:avLst/>
              </a:prstGeom>
            </p:spPr>
          </p:pic>
          <p:sp>
            <p:nvSpPr>
              <p:cNvPr id="4" name="TextBox 3">
                <a:extLst>
                  <a:ext uri="{FF2B5EF4-FFF2-40B4-BE49-F238E27FC236}">
                    <a16:creationId xmlns:a16="http://schemas.microsoft.com/office/drawing/2014/main" id="{DAD5727A-D0F2-48A0-83C4-E848BD10AB09}"/>
                  </a:ext>
                </a:extLst>
              </p:cNvPr>
              <p:cNvSpPr txBox="1"/>
              <p:nvPr/>
            </p:nvSpPr>
            <p:spPr>
              <a:xfrm>
                <a:off x="3759281" y="3725480"/>
                <a:ext cx="27454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Storage Accounts</a:t>
                </a:r>
              </a:p>
            </p:txBody>
          </p:sp>
        </p:grpSp>
        <p:grpSp>
          <p:nvGrpSpPr>
            <p:cNvPr id="39" name="Group 38">
              <a:extLst>
                <a:ext uri="{FF2B5EF4-FFF2-40B4-BE49-F238E27FC236}">
                  <a16:creationId xmlns:a16="http://schemas.microsoft.com/office/drawing/2014/main" id="{92D0A42B-FDB0-4970-BFEB-A9BDCA5E6038}"/>
                </a:ext>
              </a:extLst>
            </p:cNvPr>
            <p:cNvGrpSpPr/>
            <p:nvPr/>
          </p:nvGrpSpPr>
          <p:grpSpPr>
            <a:xfrm>
              <a:off x="8232066" y="2530110"/>
              <a:ext cx="2635914" cy="1789546"/>
              <a:chOff x="7693051" y="2563798"/>
              <a:chExt cx="2635914" cy="1789546"/>
            </a:xfrm>
          </p:grpSpPr>
          <p:pic>
            <p:nvPicPr>
              <p:cNvPr id="17" name="Picture 16">
                <a:extLst>
                  <a:ext uri="{FF2B5EF4-FFF2-40B4-BE49-F238E27FC236}">
                    <a16:creationId xmlns:a16="http://schemas.microsoft.com/office/drawing/2014/main" id="{9D9A277B-EC91-412A-8467-C1232A6B28A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26921" y="2563798"/>
                <a:ext cx="1368175" cy="1368175"/>
              </a:xfrm>
              <a:prstGeom prst="rect">
                <a:avLst/>
              </a:prstGeom>
            </p:spPr>
          </p:pic>
          <p:sp>
            <p:nvSpPr>
              <p:cNvPr id="8" name="TextBox 7">
                <a:extLst>
                  <a:ext uri="{FF2B5EF4-FFF2-40B4-BE49-F238E27FC236}">
                    <a16:creationId xmlns:a16="http://schemas.microsoft.com/office/drawing/2014/main" id="{AA19368E-E94C-4716-998F-FDC4BBDFA1A8}"/>
                  </a:ext>
                </a:extLst>
              </p:cNvPr>
              <p:cNvSpPr txBox="1"/>
              <p:nvPr/>
            </p:nvSpPr>
            <p:spPr>
              <a:xfrm>
                <a:off x="7693051" y="3725480"/>
                <a:ext cx="26359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Networks</a:t>
                </a:r>
              </a:p>
            </p:txBody>
          </p:sp>
        </p:grpSp>
        <p:grpSp>
          <p:nvGrpSpPr>
            <p:cNvPr id="36" name="Group 35">
              <a:extLst>
                <a:ext uri="{FF2B5EF4-FFF2-40B4-BE49-F238E27FC236}">
                  <a16:creationId xmlns:a16="http://schemas.microsoft.com/office/drawing/2014/main" id="{39FB2BF0-DC09-4397-AF96-867CA42C6976}"/>
                </a:ext>
              </a:extLst>
            </p:cNvPr>
            <p:cNvGrpSpPr/>
            <p:nvPr/>
          </p:nvGrpSpPr>
          <p:grpSpPr>
            <a:xfrm>
              <a:off x="1353657" y="4425721"/>
              <a:ext cx="2114490" cy="1808456"/>
              <a:chOff x="814643" y="4528018"/>
              <a:chExt cx="2114490" cy="1808456"/>
            </a:xfrm>
          </p:grpSpPr>
          <p:pic>
            <p:nvPicPr>
              <p:cNvPr id="21" name="Picture 20">
                <a:extLst>
                  <a:ext uri="{FF2B5EF4-FFF2-40B4-BE49-F238E27FC236}">
                    <a16:creationId xmlns:a16="http://schemas.microsoft.com/office/drawing/2014/main" id="{389E0D63-D73E-4B9B-A1D0-CEC5496B13F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299095" y="4528018"/>
                <a:ext cx="1145586" cy="1145586"/>
              </a:xfrm>
              <a:prstGeom prst="rect">
                <a:avLst/>
              </a:prstGeom>
            </p:spPr>
          </p:pic>
          <p:sp>
            <p:nvSpPr>
              <p:cNvPr id="11" name="TextBox 10">
                <a:extLst>
                  <a:ext uri="{FF2B5EF4-FFF2-40B4-BE49-F238E27FC236}">
                    <a16:creationId xmlns:a16="http://schemas.microsoft.com/office/drawing/2014/main" id="{CB68CFE9-7315-45B3-BC83-F23B058383BC}"/>
                  </a:ext>
                </a:extLst>
              </p:cNvPr>
              <p:cNvSpPr txBox="1"/>
              <p:nvPr/>
            </p:nvSpPr>
            <p:spPr>
              <a:xfrm>
                <a:off x="814643" y="5708610"/>
                <a:ext cx="211449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Services</a:t>
                </a:r>
              </a:p>
            </p:txBody>
          </p:sp>
        </p:grpSp>
        <p:grpSp>
          <p:nvGrpSpPr>
            <p:cNvPr id="35" name="Group 34">
              <a:extLst>
                <a:ext uri="{FF2B5EF4-FFF2-40B4-BE49-F238E27FC236}">
                  <a16:creationId xmlns:a16="http://schemas.microsoft.com/office/drawing/2014/main" id="{6E24FB3E-78F6-4D83-8FC0-7A33DBFDD352}"/>
                </a:ext>
              </a:extLst>
            </p:cNvPr>
            <p:cNvGrpSpPr/>
            <p:nvPr/>
          </p:nvGrpSpPr>
          <p:grpSpPr>
            <a:xfrm>
              <a:off x="4737243" y="4425721"/>
              <a:ext cx="2390719" cy="1808456"/>
              <a:chOff x="3668838" y="4528018"/>
              <a:chExt cx="2390719" cy="1808456"/>
            </a:xfrm>
          </p:grpSpPr>
          <p:pic>
            <p:nvPicPr>
              <p:cNvPr id="13" name="Picture 12">
                <a:extLst>
                  <a:ext uri="{FF2B5EF4-FFF2-40B4-BE49-F238E27FC236}">
                    <a16:creationId xmlns:a16="http://schemas.microsoft.com/office/drawing/2014/main" id="{529D27F6-8177-4231-9DCC-022A63BD63D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291404" y="4528018"/>
                <a:ext cx="1145586" cy="1145586"/>
              </a:xfrm>
              <a:prstGeom prst="rect">
                <a:avLst/>
              </a:prstGeom>
            </p:spPr>
          </p:pic>
          <p:sp>
            <p:nvSpPr>
              <p:cNvPr id="14" name="TextBox 13">
                <a:extLst>
                  <a:ext uri="{FF2B5EF4-FFF2-40B4-BE49-F238E27FC236}">
                    <a16:creationId xmlns:a16="http://schemas.microsoft.com/office/drawing/2014/main" id="{B6C87DB8-DFA1-451C-9999-EE9DD0D3B4E1}"/>
                  </a:ext>
                </a:extLst>
              </p:cNvPr>
              <p:cNvSpPr txBox="1"/>
              <p:nvPr/>
            </p:nvSpPr>
            <p:spPr>
              <a:xfrm>
                <a:off x="3668838" y="5708610"/>
                <a:ext cx="23907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SQL Databases</a:t>
                </a:r>
              </a:p>
            </p:txBody>
          </p:sp>
        </p:grpSp>
        <p:grpSp>
          <p:nvGrpSpPr>
            <p:cNvPr id="34" name="Group 33">
              <a:extLst>
                <a:ext uri="{FF2B5EF4-FFF2-40B4-BE49-F238E27FC236}">
                  <a16:creationId xmlns:a16="http://schemas.microsoft.com/office/drawing/2014/main" id="{965486E5-4B44-4E77-9E28-297A8F046048}"/>
                </a:ext>
              </a:extLst>
            </p:cNvPr>
            <p:cNvGrpSpPr/>
            <p:nvPr/>
          </p:nvGrpSpPr>
          <p:grpSpPr>
            <a:xfrm>
              <a:off x="8657100" y="4466719"/>
              <a:ext cx="1677382" cy="1767458"/>
              <a:chOff x="7333626" y="4569016"/>
              <a:chExt cx="1677382" cy="1767458"/>
            </a:xfrm>
          </p:grpSpPr>
          <p:pic>
            <p:nvPicPr>
              <p:cNvPr id="27" name="Graphic 26">
                <a:extLst>
                  <a:ext uri="{FF2B5EF4-FFF2-40B4-BE49-F238E27FC236}">
                    <a16:creationId xmlns:a16="http://schemas.microsoft.com/office/drawing/2014/main" id="{3740DC95-358B-4C11-9982-6AA809E98277}"/>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0522" y="4569016"/>
                <a:ext cx="1145586" cy="1145586"/>
              </a:xfrm>
              <a:prstGeom prst="rect">
                <a:avLst/>
              </a:prstGeom>
            </p:spPr>
          </p:pic>
          <p:sp>
            <p:nvSpPr>
              <p:cNvPr id="16" name="TextBox 15">
                <a:extLst>
                  <a:ext uri="{FF2B5EF4-FFF2-40B4-BE49-F238E27FC236}">
                    <a16:creationId xmlns:a16="http://schemas.microsoft.com/office/drawing/2014/main" id="{7DA81A19-FA5C-4E6D-8465-C7EB31542308}"/>
                  </a:ext>
                </a:extLst>
              </p:cNvPr>
              <p:cNvSpPr txBox="1"/>
              <p:nvPr/>
            </p:nvSpPr>
            <p:spPr>
              <a:xfrm>
                <a:off x="7333626" y="5708610"/>
                <a:ext cx="167738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Functions</a:t>
                </a:r>
              </a:p>
            </p:txBody>
          </p:sp>
        </p:grpSp>
      </p:grpSp>
    </p:spTree>
    <p:extLst>
      <p:ext uri="{BB962C8B-B14F-4D97-AF65-F5344CB8AC3E}">
        <p14:creationId xmlns:p14="http://schemas.microsoft.com/office/powerpoint/2010/main" val="1944173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groups</a:t>
            </a:r>
          </a:p>
        </p:txBody>
      </p:sp>
      <p:sp>
        <p:nvSpPr>
          <p:cNvPr id="2" name="Content Placeholder 1">
            <a:extLst>
              <a:ext uri="{FF2B5EF4-FFF2-40B4-BE49-F238E27FC236}">
                <a16:creationId xmlns:a16="http://schemas.microsoft.com/office/drawing/2014/main" id="{CA660EB7-DC05-45A1-9F5C-02ABC31AF64C}"/>
              </a:ext>
            </a:extLst>
          </p:cNvPr>
          <p:cNvSpPr>
            <a:spLocks noGrp="1"/>
          </p:cNvSpPr>
          <p:nvPr>
            <p:ph sz="quarter" idx="10"/>
          </p:nvPr>
        </p:nvSpPr>
        <p:spPr>
          <a:xfrm>
            <a:off x="419100" y="1456896"/>
            <a:ext cx="5808907" cy="4519186"/>
          </a:xfrm>
        </p:spPr>
        <p:txBody>
          <a:bodyPr/>
          <a:lstStyle/>
          <a:p>
            <a:r>
              <a:rPr lang="en-US" dirty="0">
                <a:latin typeface="+mn-lt"/>
              </a:rPr>
              <a:t>A </a:t>
            </a:r>
            <a:r>
              <a:rPr lang="en-US" b="1" dirty="0">
                <a:latin typeface="+mn-lt"/>
              </a:rPr>
              <a:t>resource group</a:t>
            </a:r>
            <a:r>
              <a:rPr lang="en-US" dirty="0">
                <a:latin typeface="+mn-lt"/>
              </a:rPr>
              <a:t> is a container to manage and aggregate resources in a single unit. </a:t>
            </a:r>
          </a:p>
          <a:p>
            <a:pPr marL="342900" indent="-342900">
              <a:buFont typeface="Arial" panose="020B0604020202020204" pitchFamily="34" charset="0"/>
              <a:buChar char="•"/>
            </a:pPr>
            <a:r>
              <a:rPr lang="en-US" dirty="0">
                <a:latin typeface="+mn-lt"/>
              </a:rPr>
              <a:t>Resources can exist in only one resource group.</a:t>
            </a:r>
          </a:p>
          <a:p>
            <a:pPr marL="342900" indent="-342900">
              <a:buFont typeface="Arial" panose="020B0604020202020204" pitchFamily="34" charset="0"/>
              <a:buChar char="•"/>
            </a:pPr>
            <a:r>
              <a:rPr lang="en-US" dirty="0">
                <a:latin typeface="+mn-lt"/>
              </a:rPr>
              <a:t>Resources can exist in different regions. </a:t>
            </a:r>
          </a:p>
          <a:p>
            <a:pPr marL="342900" indent="-342900">
              <a:buFont typeface="Arial" panose="020B0604020202020204" pitchFamily="34" charset="0"/>
              <a:buChar char="•"/>
            </a:pPr>
            <a:r>
              <a:rPr lang="en-US" dirty="0">
                <a:latin typeface="+mn-lt"/>
              </a:rPr>
              <a:t>Resources can be moved to different resource groups. </a:t>
            </a:r>
          </a:p>
          <a:p>
            <a:pPr marL="342900" indent="-342900">
              <a:buFont typeface="Arial" panose="020B0604020202020204" pitchFamily="34" charset="0"/>
              <a:buChar char="•"/>
            </a:pPr>
            <a:r>
              <a:rPr lang="en-US" dirty="0">
                <a:latin typeface="+mn-lt"/>
              </a:rPr>
              <a:t>Applications can utilize multiple resource groups.</a:t>
            </a:r>
          </a:p>
          <a:p>
            <a:endParaRPr lang="en-US" dirty="0"/>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454422" y="2719608"/>
            <a:ext cx="5236495" cy="451535"/>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a:ln>
                    <a:noFill/>
                  </a:ln>
                  <a:solidFill>
                    <a:srgbClr val="FFFFFF"/>
                  </a:solidFill>
                  <a:effectLst/>
                  <a:uLnTx/>
                  <a:uFillTx/>
                  <a:latin typeface="Segoe UI"/>
                  <a:ea typeface="+mn-ea"/>
                  <a:cs typeface="+mn-cs"/>
                </a:rPr>
                <a:t>OR</a:t>
              </a:r>
            </a:p>
          </p:txBody>
        </p:sp>
      </p:grpSp>
      <p:grpSp>
        <p:nvGrpSpPr>
          <p:cNvPr id="3" name="Group 2" descr="One resource group is shown with web, database, virtual machine, and storage resources. ">
            <a:extLst>
              <a:ext uri="{FF2B5EF4-FFF2-40B4-BE49-F238E27FC236}">
                <a16:creationId xmlns:a16="http://schemas.microsoft.com/office/drawing/2014/main" id="{71C0458E-EF11-4ED0-AC3D-73D36D47C00F}"/>
              </a:ext>
            </a:extLst>
          </p:cNvPr>
          <p:cNvGrpSpPr/>
          <p:nvPr/>
        </p:nvGrpSpPr>
        <p:grpSpPr>
          <a:xfrm>
            <a:off x="6454420" y="967680"/>
            <a:ext cx="5236495" cy="1675123"/>
            <a:chOff x="6509084" y="1326857"/>
            <a:chExt cx="5236495"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2" cy="219659"/>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2" cy="219659"/>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Three separate resource groups are shown. One for web and databases. One for virtual machines. One for storage. ">
            <a:extLst>
              <a:ext uri="{FF2B5EF4-FFF2-40B4-BE49-F238E27FC236}">
                <a16:creationId xmlns:a16="http://schemas.microsoft.com/office/drawing/2014/main" id="{A73583E8-7340-4B7D-AA31-50A9B4F50673}"/>
              </a:ext>
            </a:extLst>
          </p:cNvPr>
          <p:cNvGrpSpPr/>
          <p:nvPr/>
        </p:nvGrpSpPr>
        <p:grpSpPr>
          <a:xfrm>
            <a:off x="6454422" y="3231875"/>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 resource group</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5" name="Footer Placeholder 1">
            <a:extLst>
              <a:ext uri="{FF2B5EF4-FFF2-40B4-BE49-F238E27FC236}">
                <a16:creationId xmlns:a16="http://schemas.microsoft.com/office/drawing/2014/main" id="{BAB9D31E-7B43-4304-A89A-89AFAD0C74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Subscriptions</a:t>
            </a:r>
          </a:p>
        </p:txBody>
      </p:sp>
      <p:sp>
        <p:nvSpPr>
          <p:cNvPr id="6" name="Text Placeholder 5"/>
          <p:cNvSpPr>
            <a:spLocks noGrp="1"/>
          </p:cNvSpPr>
          <p:nvPr>
            <p:ph sz="quarter" idx="10"/>
          </p:nvPr>
        </p:nvSpPr>
        <p:spPr>
          <a:xfrm>
            <a:off x="303287" y="1440862"/>
            <a:ext cx="6441141" cy="3395801"/>
          </a:xfrm>
        </p:spPr>
        <p:txBody>
          <a:bodyPr/>
          <a:lstStyle/>
          <a:p>
            <a:r>
              <a:rPr lang="en-IE" dirty="0">
                <a:latin typeface="+mn-lt"/>
              </a:rPr>
              <a:t>An Azure subscription provides you with authenticated and authorized access to Azure accounts.</a:t>
            </a:r>
          </a:p>
          <a:p>
            <a:pPr marL="457200" indent="-457200">
              <a:buFont typeface="Arial" panose="020B0604020202020204" pitchFamily="34" charset="0"/>
              <a:buChar char="•"/>
            </a:pPr>
            <a:r>
              <a:rPr lang="en-IE" b="1" dirty="0">
                <a:latin typeface="+mj-lt"/>
              </a:rPr>
              <a:t>Billing boundary:</a:t>
            </a:r>
            <a:r>
              <a:rPr lang="en-IE" dirty="0">
                <a:latin typeface="+mj-lt"/>
              </a:rPr>
              <a:t> </a:t>
            </a:r>
            <a:r>
              <a:rPr lang="en-US" dirty="0">
                <a:latin typeface="+mn-lt"/>
              </a:rPr>
              <a:t>generate separate billing reports and invoices for each subscription.</a:t>
            </a:r>
            <a:endParaRPr lang="en-IE" dirty="0">
              <a:latin typeface="+mn-lt"/>
            </a:endParaRPr>
          </a:p>
          <a:p>
            <a:pPr marL="457200" indent="-457200">
              <a:buFont typeface="Arial" panose="020B0604020202020204" pitchFamily="34" charset="0"/>
              <a:buChar char="•"/>
            </a:pPr>
            <a:r>
              <a:rPr lang="en-IE" b="1" dirty="0">
                <a:latin typeface="+mj-lt"/>
              </a:rPr>
              <a:t>Access control boundary:</a:t>
            </a:r>
            <a:r>
              <a:rPr lang="en-IE" dirty="0">
                <a:latin typeface="+mj-lt"/>
              </a:rPr>
              <a:t> </a:t>
            </a:r>
            <a:r>
              <a:rPr lang="en-US" dirty="0">
                <a:latin typeface="+mn-lt"/>
              </a:rPr>
              <a:t>manage and control access to the resources that users can provision with specific subscriptions.</a:t>
            </a:r>
            <a:endParaRPr lang="en-IE" dirty="0">
              <a:latin typeface="+mn-lt"/>
            </a:endParaRPr>
          </a:p>
        </p:txBody>
      </p:sp>
      <p:pic>
        <p:nvPicPr>
          <p:cNvPr id="2050" name="Picture 2" descr="Azure subscriptions are using authentication and authorization to access Azure accounts.">
            <a:extLst>
              <a:ext uri="{FF2B5EF4-FFF2-40B4-BE49-F238E27FC236}">
                <a16:creationId xmlns:a16="http://schemas.microsoft.com/office/drawing/2014/main" id="{C969DF39-E758-4DFC-8030-0DD803DAE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428" y="813039"/>
            <a:ext cx="5271408" cy="2168669"/>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6245D8C8-A5B2-4A27-9362-7451956B9688}"/>
              </a:ext>
              <a:ext uri="{C183D7F6-B498-43B3-948B-1728B52AA6E4}">
                <adec:decorative xmlns:adec="http://schemas.microsoft.com/office/drawing/2017/decorative" val="1"/>
              </a:ext>
            </a:extLst>
          </p:cNvPr>
          <p:cNvSpPr/>
          <p:nvPr/>
        </p:nvSpPr>
        <p:spPr bwMode="auto">
          <a:xfrm>
            <a:off x="7569636" y="3058374"/>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3074" name="Picture 2" descr="Flowchart style diagram showing an example of setting up a billing structure where different groups like marketing or development have their own Azure Subscription, that rolls up into a larger company paid Azure billing account.">
            <a:extLst>
              <a:ext uri="{FF2B5EF4-FFF2-40B4-BE49-F238E27FC236}">
                <a16:creationId xmlns:a16="http://schemas.microsoft.com/office/drawing/2014/main" id="{BB6F14C8-7966-4A94-BADE-49B1D22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93" y="3135041"/>
            <a:ext cx="5112277" cy="225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8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sz="quarter" idx="10"/>
          </p:nvPr>
        </p:nvSpPr>
        <p:spPr>
          <a:xfrm>
            <a:off x="418643" y="1719867"/>
            <a:ext cx="5636587" cy="4021614"/>
          </a:xfrm>
        </p:spPr>
        <p:txBody>
          <a:bodyPr/>
          <a:lstStyle/>
          <a:p>
            <a:pPr marL="342900" indent="-342900">
              <a:buFont typeface="Arial" panose="020B0604020202020204" pitchFamily="34" charset="0"/>
              <a:buChar char="•"/>
            </a:pPr>
            <a:r>
              <a:rPr lang="en-US" dirty="0">
                <a:latin typeface="+mn-lt"/>
              </a:rPr>
              <a:t>Management groups can include multiple Azure subscriptions.</a:t>
            </a:r>
          </a:p>
          <a:p>
            <a:pPr marL="342900" indent="-342900">
              <a:buFont typeface="Arial" panose="020B0604020202020204" pitchFamily="34" charset="0"/>
              <a:buChar char="•"/>
            </a:pPr>
            <a:r>
              <a:rPr lang="en-US" dirty="0">
                <a:latin typeface="+mn-lt"/>
              </a:rPr>
              <a:t>Subscriptions inherit conditions applied to the management group.</a:t>
            </a:r>
          </a:p>
          <a:p>
            <a:pPr marL="342900" indent="-342900">
              <a:buFont typeface="Arial" panose="020B0604020202020204" pitchFamily="34" charset="0"/>
              <a:buChar char="•"/>
            </a:pPr>
            <a:r>
              <a:rPr lang="en-US" dirty="0">
                <a:latin typeface="+mn-lt"/>
              </a:rPr>
              <a:t>10,000 management groups can be supported in a single directory.</a:t>
            </a:r>
          </a:p>
          <a:p>
            <a:pPr marL="342900" indent="-342900">
              <a:buFont typeface="Arial" panose="020B0604020202020204" pitchFamily="34" charset="0"/>
              <a:buChar char="•"/>
            </a:pPr>
            <a:r>
              <a:rPr lang="en-US" dirty="0">
                <a:latin typeface="+mn-lt"/>
              </a:rPr>
              <a:t>A management group tree can support up to six levels of depth.</a:t>
            </a:r>
          </a:p>
          <a:p>
            <a:endParaRPr lang="en-US" dirty="0">
              <a:latin typeface="+mn-lt"/>
            </a:endParaRPr>
          </a:p>
        </p:txBody>
      </p:sp>
      <p:pic>
        <p:nvPicPr>
          <p:cNvPr id="1026" name="Picture 2">
            <a:extLst>
              <a:ext uri="{FF2B5EF4-FFF2-40B4-BE49-F238E27FC236}">
                <a16:creationId xmlns:a16="http://schemas.microsoft.com/office/drawing/2014/main" id="{7643F234-CC3B-4AB0-A706-FA9199668078}"/>
              </a:ext>
            </a:extLst>
          </p:cNvPr>
          <p:cNvPicPr>
            <a:picLocks noChangeAspect="1" noChangeArrowheads="1"/>
          </p:cNvPicPr>
          <p:nvPr/>
        </p:nvPicPr>
        <p:blipFill>
          <a:blip r:embed="rId3"/>
          <a:srcRect/>
          <a:stretch/>
        </p:blipFill>
        <p:spPr bwMode="auto">
          <a:xfrm>
            <a:off x="6914690" y="1957848"/>
            <a:ext cx="41243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Exercise – Create an Azure resource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154710"/>
          </a:xfrm>
        </p:spPr>
        <p:txBody>
          <a:bodyPr/>
          <a:lstStyle/>
          <a:p>
            <a:pPr marL="233362"/>
            <a:r>
              <a:rPr lang="en-US" dirty="0"/>
              <a:t>Create an Azure resource, monitor the resource group for needed resources being created in the same group</a:t>
            </a:r>
          </a:p>
          <a:p>
            <a:pPr marL="233362"/>
            <a:endParaRPr lang="en-US" dirty="0"/>
          </a:p>
          <a:p>
            <a:pPr marL="747712" indent="-514350">
              <a:buAutoNum type="arabicPeriod"/>
            </a:pPr>
            <a:r>
              <a:rPr lang="en-US" dirty="0">
                <a:latin typeface="+mn-lt"/>
                <a:cs typeface="Segoe UI Semilight" panose="020B0402040204020203" pitchFamily="34" charset="0"/>
              </a:rPr>
              <a:t>Create a virtual machine.</a:t>
            </a:r>
          </a:p>
          <a:p>
            <a:pPr marL="747712" indent="-514350">
              <a:buAutoNum type="arabicPeriod"/>
            </a:pPr>
            <a:r>
              <a:rPr lang="en-US" dirty="0">
                <a:latin typeface="+mn-lt"/>
                <a:cs typeface="Segoe UI Semilight" panose="020B0402040204020203" pitchFamily="34" charset="0"/>
              </a:rPr>
              <a:t>Monitor the resource group.</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1330548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Compute and Networking</a:t>
            </a:r>
            <a:endParaRPr lang="en-US" dirty="0"/>
          </a:p>
        </p:txBody>
      </p:sp>
      <p:pic>
        <p:nvPicPr>
          <p:cNvPr id="5" name="Graphic 4">
            <a:extLst>
              <a:ext uri="{FF2B5EF4-FFF2-40B4-BE49-F238E27FC236}">
                <a16:creationId xmlns:a16="http://schemas.microsoft.com/office/drawing/2014/main" id="{A7A056C9-D569-4189-8279-4A9B8253459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308" y="2772696"/>
            <a:ext cx="1312607" cy="1312607"/>
          </a:xfrm>
          <a:prstGeom prst="rect">
            <a:avLst/>
          </a:prstGeom>
        </p:spPr>
      </p:pic>
    </p:spTree>
    <p:extLst>
      <p:ext uri="{BB962C8B-B14F-4D97-AF65-F5344CB8AC3E}">
        <p14:creationId xmlns:p14="http://schemas.microsoft.com/office/powerpoint/2010/main" val="4018983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Module Outline</a:t>
            </a:r>
          </a:p>
        </p:txBody>
      </p:sp>
      <p:pic>
        <p:nvPicPr>
          <p:cNvPr id="5" name="Graphic 4">
            <a:extLst>
              <a:ext uri="{FF2B5EF4-FFF2-40B4-BE49-F238E27FC236}">
                <a16:creationId xmlns:a16="http://schemas.microsoft.com/office/drawing/2014/main" id="{844678FD-DF32-49A2-8D29-3E27D0C9FDE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Compute and Networking-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4832092"/>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Compare compute types, including container instances, virtual machines,</a:t>
            </a:r>
            <a:br>
              <a:rPr lang="en-US" sz="2400" dirty="0">
                <a:latin typeface="+mn-lt"/>
                <a:cs typeface="Segoe UI Semilight"/>
              </a:rPr>
            </a:br>
            <a:r>
              <a:rPr lang="en-US" sz="2400" dirty="0">
                <a:latin typeface="+mn-lt"/>
                <a:cs typeface="Segoe UI Semilight"/>
              </a:rPr>
              <a:t>and functions.</a:t>
            </a:r>
          </a:p>
          <a:p>
            <a:pPr marL="457200" indent="-457200">
              <a:buFont typeface="Arial" panose="020B0604020202020204" pitchFamily="34" charset="0"/>
              <a:buChar char="•"/>
            </a:pPr>
            <a:r>
              <a:rPr lang="en-US" sz="2400" dirty="0">
                <a:latin typeface="+mn-lt"/>
                <a:cs typeface="Segoe UI Semilight"/>
              </a:rPr>
              <a:t>Describe virtual machine options, including virtual machines (VMs), virtual machine scale sets, virtual machine availability sets, and Azure Virtual Desktop.</a:t>
            </a:r>
          </a:p>
          <a:p>
            <a:pPr marL="457200" indent="-457200">
              <a:buFont typeface="Arial" panose="020B0604020202020204" pitchFamily="34" charset="0"/>
              <a:buChar char="•"/>
            </a:pPr>
            <a:r>
              <a:rPr lang="en-US" sz="2400" dirty="0">
                <a:latin typeface="+mn-lt"/>
                <a:cs typeface="Segoe UI Semilight"/>
              </a:rPr>
              <a:t>Describe resources required for virtual machines.</a:t>
            </a:r>
          </a:p>
          <a:p>
            <a:pPr marL="457200" indent="-457200">
              <a:buFont typeface="Arial" panose="020B0604020202020204" pitchFamily="34" charset="0"/>
              <a:buChar char="•"/>
            </a:pPr>
            <a:r>
              <a:rPr lang="en-US" sz="2400" dirty="0">
                <a:latin typeface="+mn-lt"/>
                <a:cs typeface="Segoe UI Semilight"/>
              </a:rPr>
              <a:t>Describe application hosting options, including Azure Web Apps, containers, and virtual machines.</a:t>
            </a:r>
          </a:p>
          <a:p>
            <a:pPr marL="457200" indent="-457200">
              <a:buFont typeface="Arial" panose="020B0604020202020204" pitchFamily="34" charset="0"/>
              <a:buChar char="•"/>
            </a:pPr>
            <a:r>
              <a:rPr lang="en-US" sz="2400" dirty="0">
                <a:latin typeface="+mn-lt"/>
                <a:cs typeface="Segoe UI Semilight"/>
              </a:rPr>
              <a:t>Describe virtual networking, including the purpose of Azure Virtual Networks, Azure virtual subnets, peering, Azure DNS, VPN Gateway, and ExpressRoute.</a:t>
            </a:r>
          </a:p>
          <a:p>
            <a:pPr marL="457200" indent="-457200">
              <a:buFont typeface="Arial" panose="020B0604020202020204" pitchFamily="34" charset="0"/>
              <a:buChar char="•"/>
            </a:pPr>
            <a:r>
              <a:rPr lang="en-US" sz="2400" dirty="0">
                <a:latin typeface="+mn-lt"/>
                <a:cs typeface="Segoe UI Semilight"/>
              </a:rPr>
              <a:t>Define public and private endpoints.</a:t>
            </a:r>
          </a:p>
        </p:txBody>
      </p:sp>
    </p:spTree>
    <p:extLst>
      <p:ext uri="{BB962C8B-B14F-4D97-AF65-F5344CB8AC3E}">
        <p14:creationId xmlns:p14="http://schemas.microsoft.com/office/powerpoint/2010/main" val="30305454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p:txBody>
          <a:bodyPr/>
          <a:lstStyle/>
          <a:p>
            <a:r>
              <a:rPr lang="en-US" dirty="0"/>
              <a:t>Azure compute services</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419100" y="1456897"/>
            <a:ext cx="11340811" cy="923330"/>
          </a:xfrm>
        </p:spPr>
        <p:txBody>
          <a:bodyPr/>
          <a:lstStyle/>
          <a:p>
            <a:r>
              <a:rPr lang="en-US" dirty="0">
                <a:latin typeface="+mn-lt"/>
              </a:rPr>
              <a:t>Azure </a:t>
            </a:r>
            <a:r>
              <a:rPr lang="en-US" b="1" dirty="0">
                <a:latin typeface="+mn-lt"/>
              </a:rPr>
              <a:t>compute</a:t>
            </a:r>
            <a:r>
              <a:rPr lang="en-US" dirty="0">
                <a:latin typeface="+mn-lt"/>
              </a:rPr>
              <a:t> is an on-demand computing service that provides computing resources such as disks, processors, memory, networking, and operating systems.</a:t>
            </a:r>
          </a:p>
        </p:txBody>
      </p:sp>
      <p:grpSp>
        <p:nvGrpSpPr>
          <p:cNvPr id="29" name="Group 28" descr="Group of 5 icons representing different on-demand compute resource like Virtual Machines, App Service, Containers, Azure Kubernetes Service, and Windows Virtual Desktop.">
            <a:extLst>
              <a:ext uri="{FF2B5EF4-FFF2-40B4-BE49-F238E27FC236}">
                <a16:creationId xmlns:a16="http://schemas.microsoft.com/office/drawing/2014/main" id="{EC9A2C1F-3853-44D8-A5C8-B5AD096B16D8}"/>
              </a:ext>
            </a:extLst>
          </p:cNvPr>
          <p:cNvGrpSpPr/>
          <p:nvPr/>
        </p:nvGrpSpPr>
        <p:grpSpPr>
          <a:xfrm>
            <a:off x="101941" y="3177242"/>
            <a:ext cx="11988117" cy="2379968"/>
            <a:chOff x="69927" y="3491749"/>
            <a:chExt cx="11988117"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Virtual </a:t>
              </a:r>
            </a:p>
            <a:p>
              <a:pPr algn="ctr">
                <a:lnSpc>
                  <a:spcPct val="90000"/>
                </a:lnSpc>
                <a:spcAft>
                  <a:spcPts val="600"/>
                </a:spcAft>
              </a:pPr>
              <a:r>
                <a:rPr lang="en-US" sz="1800" dirty="0">
                  <a:gradFill>
                    <a:gsLst>
                      <a:gs pos="2917">
                        <a:schemeClr val="tx1"/>
                      </a:gs>
                      <a:gs pos="30000">
                        <a:schemeClr val="tx1"/>
                      </a:gs>
                    </a:gsLst>
                    <a:lin ang="5400000" scaled="0"/>
                  </a:gradFill>
                </a:rPr>
                <a:t>Machines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App </a:t>
              </a:r>
            </a:p>
            <a:p>
              <a:pPr algn="ctr">
                <a:lnSpc>
                  <a:spcPct val="90000"/>
                </a:lnSpc>
                <a:spcAft>
                  <a:spcPts val="600"/>
                </a:spcAft>
              </a:pPr>
              <a:r>
                <a:rPr lang="en-US" sz="1800" dirty="0">
                  <a:gradFill>
                    <a:gsLst>
                      <a:gs pos="2917">
                        <a:schemeClr val="tx1"/>
                      </a:gs>
                      <a:gs pos="30000">
                        <a:schemeClr val="tx1"/>
                      </a:gs>
                    </a:gsLst>
                    <a:lin ang="5400000" scaled="0"/>
                  </a:gradFill>
                </a:rPr>
                <a:t>Services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Kubernetes Services (AKS)</a:t>
              </a:r>
            </a:p>
          </p:txBody>
        </p:sp>
        <p:pic>
          <p:nvPicPr>
            <p:cNvPr id="5" name="Graphic 4">
              <a:extLst>
                <a:ext uri="{FF2B5EF4-FFF2-40B4-BE49-F238E27FC236}">
                  <a16:creationId xmlns:a16="http://schemas.microsoft.com/office/drawing/2014/main" id="{722E562B-C4A2-4B55-9A3B-B8E7B3420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5067" y="3491749"/>
              <a:ext cx="1508960" cy="1508960"/>
            </a:xfrm>
            <a:prstGeom prst="rect">
              <a:avLst/>
            </a:prstGeom>
          </p:spPr>
        </p:pic>
        <p:sp>
          <p:nvSpPr>
            <p:cNvPr id="15" name="TextBox 14">
              <a:extLst>
                <a:ext uri="{FF2B5EF4-FFF2-40B4-BE49-F238E27FC236}">
                  <a16:creationId xmlns:a16="http://schemas.microsoft.com/office/drawing/2014/main" id="{C03EFE29-B17F-4773-B9CD-70D9177E81FB}"/>
                </a:ext>
              </a:extLst>
            </p:cNvPr>
            <p:cNvSpPr txBox="1"/>
            <p:nvPr/>
          </p:nvSpPr>
          <p:spPr>
            <a:xfrm>
              <a:off x="9785137" y="5000709"/>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Virtual Desktop</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13757266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machines</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3277820"/>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Virtual Machines (VM)</a:t>
            </a:r>
            <a:r>
              <a:rPr lang="en-IE" dirty="0">
                <a:latin typeface="+mn-lt"/>
                <a:cs typeface="Segoe UI Semilight"/>
              </a:rPr>
              <a:t> </a:t>
            </a:r>
            <a:r>
              <a:rPr lang="en-IE" dirty="0">
                <a:cs typeface="Segoe UI Semilight"/>
              </a:rPr>
              <a:t>are </a:t>
            </a:r>
            <a:r>
              <a:rPr lang="en-IE" dirty="0">
                <a:latin typeface="+mn-lt"/>
                <a:cs typeface="Segoe UI Semilight"/>
              </a:rPr>
              <a:t>software emulations of physical computers. </a:t>
            </a:r>
          </a:p>
          <a:p>
            <a:pPr marL="342900" indent="-342900">
              <a:spcBef>
                <a:spcPts val="0"/>
              </a:spcBef>
              <a:spcAft>
                <a:spcPts val="1800"/>
              </a:spcAft>
              <a:buFont typeface="Arial" panose="020B0604020202020204" pitchFamily="34" charset="0"/>
              <a:buChar char="•"/>
            </a:pPr>
            <a:r>
              <a:rPr lang="en-IE" dirty="0">
                <a:latin typeface="+mn-lt"/>
                <a:cs typeface="Segoe UI Semilight"/>
              </a:rPr>
              <a:t>Includes virtual processor, memory, storage, and networking. </a:t>
            </a:r>
          </a:p>
          <a:p>
            <a:pPr marL="342900" indent="-342900">
              <a:spcBef>
                <a:spcPts val="0"/>
              </a:spcBef>
              <a:spcAft>
                <a:spcPts val="1800"/>
              </a:spcAft>
              <a:buFont typeface="Arial" panose="020B0604020202020204" pitchFamily="34" charset="0"/>
              <a:buChar char="•"/>
            </a:pPr>
            <a:r>
              <a:rPr lang="en-IE" dirty="0">
                <a:cs typeface="Segoe UI Semilight"/>
              </a:rPr>
              <a:t>IaaS offering that provides total control and customization.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2888" y="1595443"/>
            <a:ext cx="3392057" cy="3392057"/>
          </a:xfrm>
          <a:prstGeom prst="rect">
            <a:avLst/>
          </a:prstGeom>
        </p:spPr>
      </p:pic>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VM scale sets</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2539157"/>
          </a:xfrm>
        </p:spPr>
        <p:txBody>
          <a:bodyPr vert="horz" wrap="square" lIns="0" tIns="0" rIns="0" bIns="0" rtlCol="0" anchor="t">
            <a:spAutoFit/>
          </a:bodyPr>
          <a:lstStyle/>
          <a:p>
            <a:pPr>
              <a:spcBef>
                <a:spcPts val="0"/>
              </a:spcBef>
              <a:spcAft>
                <a:spcPts val="1800"/>
              </a:spcAft>
            </a:pPr>
            <a:r>
              <a:rPr lang="en-IE" dirty="0">
                <a:latin typeface="+mn-lt"/>
                <a:cs typeface="Segoe UI Semilight"/>
              </a:rPr>
              <a:t>Scale sets provide a load-balanced opportunity to automatically scale resources. </a:t>
            </a:r>
          </a:p>
          <a:p>
            <a:pPr marL="342900" indent="-342900">
              <a:spcBef>
                <a:spcPts val="0"/>
              </a:spcBef>
              <a:spcAft>
                <a:spcPts val="1800"/>
              </a:spcAft>
              <a:buFont typeface="Arial" panose="020B0604020202020204" pitchFamily="34" charset="0"/>
              <a:buChar char="•"/>
            </a:pPr>
            <a:r>
              <a:rPr lang="en-IE" dirty="0">
                <a:latin typeface="+mn-lt"/>
                <a:cs typeface="Segoe UI Semilight"/>
              </a:rPr>
              <a:t>Scale out when resource needs increase.</a:t>
            </a:r>
          </a:p>
          <a:p>
            <a:pPr marL="342900" indent="-342900">
              <a:spcBef>
                <a:spcPts val="0"/>
              </a:spcBef>
              <a:spcAft>
                <a:spcPts val="1800"/>
              </a:spcAft>
              <a:buFont typeface="Arial" panose="020B0604020202020204" pitchFamily="34" charset="0"/>
              <a:buChar char="•"/>
            </a:pPr>
            <a:r>
              <a:rPr lang="en-IE" dirty="0">
                <a:cs typeface="Segoe UI Semilight"/>
              </a:rPr>
              <a:t>Scale in when resource needs are lower.</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10" name="Graphic 9">
            <a:extLst>
              <a:ext uri="{FF2B5EF4-FFF2-40B4-BE49-F238E27FC236}">
                <a16:creationId xmlns:a16="http://schemas.microsoft.com/office/drawing/2014/main" id="{B6CBD125-F3B0-E05F-D541-354B70E780C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4784" y="1120690"/>
            <a:ext cx="3999950" cy="3999950"/>
          </a:xfrm>
          <a:prstGeom prst="rect">
            <a:avLst/>
          </a:prstGeom>
        </p:spPr>
      </p:pic>
    </p:spTree>
    <p:extLst>
      <p:ext uri="{BB962C8B-B14F-4D97-AF65-F5344CB8AC3E}">
        <p14:creationId xmlns:p14="http://schemas.microsoft.com/office/powerpoint/2010/main" val="17193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VM availability sets</a:t>
            </a:r>
            <a:endParaRPr lang="en-US" dirty="0"/>
          </a:p>
        </p:txBody>
      </p:sp>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6" name="Picture 5" descr="Illustration of availability sets showing the fault domains being split up by physical rack location.">
            <a:extLst>
              <a:ext uri="{FF2B5EF4-FFF2-40B4-BE49-F238E27FC236}">
                <a16:creationId xmlns:a16="http://schemas.microsoft.com/office/drawing/2014/main" id="{B97E9684-E999-A7E1-BBB7-CD07E8129E2C}"/>
              </a:ext>
            </a:extLst>
          </p:cNvPr>
          <p:cNvPicPr>
            <a:picLocks noChangeAspect="1"/>
          </p:cNvPicPr>
          <p:nvPr/>
        </p:nvPicPr>
        <p:blipFill>
          <a:blip r:embed="rId3"/>
          <a:stretch>
            <a:fillRect/>
          </a:stretch>
        </p:blipFill>
        <p:spPr>
          <a:xfrm>
            <a:off x="1594494" y="1223559"/>
            <a:ext cx="9003013" cy="4847077"/>
          </a:xfrm>
          <a:prstGeom prst="rect">
            <a:avLst/>
          </a:prstGeom>
        </p:spPr>
      </p:pic>
    </p:spTree>
    <p:extLst>
      <p:ext uri="{BB962C8B-B14F-4D97-AF65-F5344CB8AC3E}">
        <p14:creationId xmlns:p14="http://schemas.microsoft.com/office/powerpoint/2010/main" val="37251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Exercise – Create a Virtual Machine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154710"/>
          </a:xfrm>
        </p:spPr>
        <p:txBody>
          <a:bodyPr/>
          <a:lstStyle/>
          <a:p>
            <a:pPr marL="233362"/>
            <a:r>
              <a:rPr lang="en-US" dirty="0"/>
              <a:t>Create a virtual machine in the Azure Portal, connect to the virtual machine, install the web server role, and test. </a:t>
            </a:r>
          </a:p>
          <a:p>
            <a:pPr marL="233362"/>
            <a:endParaRPr lang="en-US" dirty="0"/>
          </a:p>
          <a:p>
            <a:pPr marL="747712" indent="-514350">
              <a:buAutoNum type="arabicPeriod"/>
            </a:pPr>
            <a:r>
              <a:rPr lang="en-US" dirty="0">
                <a:latin typeface="+mn-lt"/>
                <a:cs typeface="Segoe UI Semilight" panose="020B0402040204020203" pitchFamily="34" charset="0"/>
              </a:rPr>
              <a:t>Create the virtual machine.</a:t>
            </a:r>
          </a:p>
          <a:p>
            <a:pPr marL="747712" indent="-514350">
              <a:buFont typeface="+mj-lt"/>
              <a:buAutoNum type="arabicPeriod"/>
            </a:pPr>
            <a:r>
              <a:rPr lang="en-US" dirty="0">
                <a:latin typeface="+mn-lt"/>
                <a:cs typeface="Segoe UI Semilight" panose="020B0402040204020203" pitchFamily="34" charset="0"/>
              </a:rPr>
              <a:t>Install the web server package.</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Desktop</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8020628" cy="3508653"/>
          </a:xfrm>
        </p:spPr>
        <p:txBody>
          <a:bodyPr vert="horz" wrap="square" lIns="0" tIns="0" rIns="0" bIns="0" rtlCol="0" anchor="t">
            <a:spAutoFit/>
          </a:bodyPr>
          <a:lstStyle/>
          <a:p>
            <a:pPr>
              <a:spcBef>
                <a:spcPts val="0"/>
              </a:spcBef>
              <a:spcAft>
                <a:spcPts val="1800"/>
              </a:spcAft>
            </a:pPr>
            <a:r>
              <a:rPr lang="en-IE" b="1" dirty="0">
                <a:latin typeface="+mn-lt"/>
                <a:cs typeface="Segoe UI Semilight"/>
              </a:rPr>
              <a:t>Azure Virtual Desktop </a:t>
            </a:r>
            <a:r>
              <a:rPr lang="en-IE" dirty="0">
                <a:latin typeface="+mn-lt"/>
                <a:cs typeface="Segoe UI Semilight"/>
              </a:rPr>
              <a:t>is a desktop and app virtualization that runs in the cloud. </a:t>
            </a:r>
          </a:p>
          <a:p>
            <a:pPr marL="342900" indent="-342900">
              <a:spcBef>
                <a:spcPts val="0"/>
              </a:spcBef>
              <a:spcAft>
                <a:spcPts val="1800"/>
              </a:spcAft>
              <a:buFont typeface="Arial" panose="020B0604020202020204" pitchFamily="34" charset="0"/>
              <a:buChar char="•"/>
            </a:pPr>
            <a:r>
              <a:rPr lang="en-IE" dirty="0">
                <a:latin typeface="+mn-lt"/>
                <a:cs typeface="Segoe UI Semilight"/>
              </a:rPr>
              <a:t>Create a full desktop virtualization environment without having to run additional gateway servers. </a:t>
            </a:r>
          </a:p>
          <a:p>
            <a:pPr marL="342900" indent="-342900">
              <a:spcBef>
                <a:spcPts val="0"/>
              </a:spcBef>
              <a:spcAft>
                <a:spcPts val="1800"/>
              </a:spcAft>
              <a:buFont typeface="Arial" panose="020B0604020202020204" pitchFamily="34" charset="0"/>
              <a:buChar char="•"/>
            </a:pPr>
            <a:r>
              <a:rPr lang="en-IE" dirty="0">
                <a:cs typeface="Segoe UI Semilight"/>
              </a:rPr>
              <a:t>Reduce risk of resource being left behind.</a:t>
            </a:r>
            <a:endParaRPr lang="en-IE" dirty="0">
              <a:latin typeface="+mn-lt"/>
              <a:cs typeface="Segoe UI Semilight"/>
            </a:endParaRPr>
          </a:p>
          <a:p>
            <a:pPr marL="342900" indent="-342900">
              <a:spcBef>
                <a:spcPts val="0"/>
              </a:spcBef>
              <a:spcAft>
                <a:spcPts val="1800"/>
              </a:spcAft>
              <a:buFont typeface="Arial" panose="020B0604020202020204" pitchFamily="34" charset="0"/>
              <a:buChar char="•"/>
            </a:pPr>
            <a:r>
              <a:rPr lang="en-IE" dirty="0">
                <a:cs typeface="Segoe UI Semilight"/>
              </a:rPr>
              <a:t>True multi-session deployments.</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97614" y="1732971"/>
            <a:ext cx="3392057" cy="3392057"/>
          </a:xfrm>
          <a:prstGeom prst="rect">
            <a:avLst/>
          </a:prstGeom>
        </p:spPr>
      </p:pic>
      <p:sp>
        <p:nvSpPr>
          <p:cNvPr id="4" name="Footer Placeholder 1">
            <a:extLst>
              <a:ext uri="{FF2B5EF4-FFF2-40B4-BE49-F238E27FC236}">
                <a16:creationId xmlns:a16="http://schemas.microsoft.com/office/drawing/2014/main" id="{D0270D44-D267-47E7-97A7-F94967A0085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0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Container Services</a:t>
            </a:r>
          </a:p>
        </p:txBody>
      </p:sp>
      <p:sp>
        <p:nvSpPr>
          <p:cNvPr id="6" name="Text Placeholder 5"/>
          <p:cNvSpPr>
            <a:spLocks noGrp="1"/>
          </p:cNvSpPr>
          <p:nvPr>
            <p:ph sz="quarter" idx="10"/>
          </p:nvPr>
        </p:nvSpPr>
        <p:spPr>
          <a:xfrm>
            <a:off x="418643" y="1277599"/>
            <a:ext cx="11340811" cy="923330"/>
          </a:xfrm>
        </p:spPr>
        <p:txBody>
          <a:bodyPr/>
          <a:lstStyle/>
          <a:p>
            <a:r>
              <a:rPr lang="en-IE" dirty="0"/>
              <a:t>Azure </a:t>
            </a:r>
            <a:r>
              <a:rPr lang="en-IE" b="1" dirty="0"/>
              <a:t>Containers</a:t>
            </a:r>
            <a:r>
              <a:rPr lang="en-IE" dirty="0"/>
              <a:t> are a light-weight, virtualized environment that does not require operating system management, and can respond to changes on demand. </a:t>
            </a:r>
          </a:p>
        </p:txBody>
      </p:sp>
      <p:grpSp>
        <p:nvGrpSpPr>
          <p:cNvPr id="13" name="Group 12" descr="Azure Container Instances icon.  A shipping container with an arrow showing it moved into the cloud.">
            <a:extLst>
              <a:ext uri="{FF2B5EF4-FFF2-40B4-BE49-F238E27FC236}">
                <a16:creationId xmlns:a16="http://schemas.microsoft.com/office/drawing/2014/main" id="{28508756-63D6-48F0-B569-3B60FB5E66DF}"/>
              </a:ext>
            </a:extLst>
          </p:cNvPr>
          <p:cNvGrpSpPr/>
          <p:nvPr/>
        </p:nvGrpSpPr>
        <p:grpSpPr>
          <a:xfrm>
            <a:off x="473880" y="2779196"/>
            <a:ext cx="11001661"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b="1" dirty="0">
                  <a:latin typeface="+mn-lt"/>
                  <a:cs typeface="Segoe UI Semilight"/>
                </a:rPr>
                <a:t>Azure Container Instances</a:t>
              </a:r>
              <a:r>
                <a:rPr lang="en-IE" sz="2400" dirty="0">
                  <a:latin typeface="+mn-lt"/>
                  <a:cs typeface="Segoe UI Semilight"/>
                </a:rPr>
                <a:t>: a PaaS offering that runs a container in Azure without the need to manage a virtual machine or additional services.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Azure Kubernetes Service icon.  It is a set of shipping containers being centrally managed.">
            <a:extLst>
              <a:ext uri="{FF2B5EF4-FFF2-40B4-BE49-F238E27FC236}">
                <a16:creationId xmlns:a16="http://schemas.microsoft.com/office/drawing/2014/main" id="{347A7735-766D-49BB-A02D-769B24B99483}"/>
              </a:ext>
            </a:extLst>
          </p:cNvPr>
          <p:cNvGrpSpPr/>
          <p:nvPr/>
        </p:nvGrpSpPr>
        <p:grpSpPr>
          <a:xfrm>
            <a:off x="473880" y="4415615"/>
            <a:ext cx="11001661" cy="1095264"/>
            <a:chOff x="473880" y="4577540"/>
            <a:chExt cx="11001661" cy="1095264"/>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644572"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Azure Kubernetes Service</a:t>
              </a:r>
              <a:r>
                <a:rPr lang="en-US" sz="2400" dirty="0">
                  <a:latin typeface="+mn-lt"/>
                </a:rPr>
                <a:t>: an orchestration service for containers with distributed architectures and large volumes of containers.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Functions</a:t>
            </a:r>
            <a:endParaRPr lang="en-US" dirty="0"/>
          </a:p>
        </p:txBody>
      </p:sp>
      <p:grpSp>
        <p:nvGrpSpPr>
          <p:cNvPr id="10" name="Group 9" descr="Azure Functions icon - lightning bolt inside coding brackets.">
            <a:extLst>
              <a:ext uri="{FF2B5EF4-FFF2-40B4-BE49-F238E27FC236}">
                <a16:creationId xmlns:a16="http://schemas.microsoft.com/office/drawing/2014/main" id="{E1AD1EA8-2A22-41A7-989F-D1905D424BE4}"/>
              </a:ext>
            </a:extLst>
          </p:cNvPr>
          <p:cNvGrpSpPr/>
          <p:nvPr/>
        </p:nvGrpSpPr>
        <p:grpSpPr>
          <a:xfrm>
            <a:off x="3352800" y="1802443"/>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Event based code running your service and not the underlying infrastructure.</a:t>
              </a: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591050" y="6496050"/>
            <a:ext cx="3009900" cy="371475"/>
          </a:xfrm>
          <a:prstGeom prst="rect">
            <a:avLst/>
          </a:prstGeom>
        </p:spPr>
      </p:pic>
    </p:spTree>
    <p:extLst>
      <p:ext uri="{BB962C8B-B14F-4D97-AF65-F5344CB8AC3E}">
        <p14:creationId xmlns:p14="http://schemas.microsoft.com/office/powerpoint/2010/main" val="36910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C62BB9A-A74C-873D-15BE-B6558B80C228}"/>
              </a:ext>
            </a:extLst>
          </p:cNvPr>
          <p:cNvSpPr>
            <a:spLocks noGrp="1"/>
          </p:cNvSpPr>
          <p:nvPr>
            <p:ph type="body" sz="quarter" idx="24"/>
          </p:nvPr>
        </p:nvSpPr>
        <p:spPr/>
        <p:txBody>
          <a:bodyPr/>
          <a:lstStyle/>
          <a:p>
            <a:r>
              <a:rPr lang="en-US" dirty="0"/>
              <a:t>Virtual machines</a:t>
            </a:r>
          </a:p>
        </p:txBody>
      </p:sp>
      <p:sp>
        <p:nvSpPr>
          <p:cNvPr id="5" name="Text Placeholder 4">
            <a:extLst>
              <a:ext uri="{FF2B5EF4-FFF2-40B4-BE49-F238E27FC236}">
                <a16:creationId xmlns:a16="http://schemas.microsoft.com/office/drawing/2014/main" id="{5DBA8014-CDA2-20B5-5007-2C52A11682E4}"/>
              </a:ext>
            </a:extLst>
          </p:cNvPr>
          <p:cNvSpPr>
            <a:spLocks noGrp="1"/>
          </p:cNvSpPr>
          <p:nvPr>
            <p:ph type="body" sz="quarter" idx="12"/>
          </p:nvPr>
        </p:nvSpPr>
        <p:spPr/>
        <p:txBody>
          <a:bodyPr/>
          <a:lstStyle/>
          <a:p>
            <a:r>
              <a:rPr lang="en-US" dirty="0"/>
              <a:t>Cloud based server that supports either Windows or Linux environments.</a:t>
            </a:r>
          </a:p>
        </p:txBody>
      </p:sp>
      <p:sp>
        <p:nvSpPr>
          <p:cNvPr id="8" name="Text Placeholder 7">
            <a:extLst>
              <a:ext uri="{FF2B5EF4-FFF2-40B4-BE49-F238E27FC236}">
                <a16:creationId xmlns:a16="http://schemas.microsoft.com/office/drawing/2014/main" id="{7D46C57F-131D-FF00-0539-5417CC9107C8}"/>
              </a:ext>
            </a:extLst>
          </p:cNvPr>
          <p:cNvSpPr>
            <a:spLocks noGrp="1"/>
          </p:cNvSpPr>
          <p:nvPr>
            <p:ph type="body" sz="quarter" idx="25"/>
          </p:nvPr>
        </p:nvSpPr>
        <p:spPr/>
        <p:txBody>
          <a:bodyPr/>
          <a:lstStyle/>
          <a:p>
            <a:r>
              <a:rPr lang="en-US" dirty="0"/>
              <a:t>Virtual Desktop</a:t>
            </a:r>
          </a:p>
        </p:txBody>
      </p:sp>
      <p:sp>
        <p:nvSpPr>
          <p:cNvPr id="6" name="Text Placeholder 5">
            <a:extLst>
              <a:ext uri="{FF2B5EF4-FFF2-40B4-BE49-F238E27FC236}">
                <a16:creationId xmlns:a16="http://schemas.microsoft.com/office/drawing/2014/main" id="{7A6DB876-7B2A-96E5-A11B-C81EFC575676}"/>
              </a:ext>
            </a:extLst>
          </p:cNvPr>
          <p:cNvSpPr>
            <a:spLocks noGrp="1"/>
          </p:cNvSpPr>
          <p:nvPr>
            <p:ph type="body" sz="quarter" idx="18"/>
          </p:nvPr>
        </p:nvSpPr>
        <p:spPr/>
        <p:txBody>
          <a:bodyPr/>
          <a:lstStyle/>
          <a:p>
            <a:r>
              <a:rPr lang="en-US" dirty="0"/>
              <a:t>Provides a cloud based personal computer Windows desktop experience.</a:t>
            </a:r>
          </a:p>
        </p:txBody>
      </p:sp>
      <p:sp>
        <p:nvSpPr>
          <p:cNvPr id="10" name="Text Placeholder 9">
            <a:extLst>
              <a:ext uri="{FF2B5EF4-FFF2-40B4-BE49-F238E27FC236}">
                <a16:creationId xmlns:a16="http://schemas.microsoft.com/office/drawing/2014/main" id="{F4CA9E42-2714-4A02-8DEB-C39092B73B05}"/>
              </a:ext>
            </a:extLst>
          </p:cNvPr>
          <p:cNvSpPr>
            <a:spLocks noGrp="1"/>
          </p:cNvSpPr>
          <p:nvPr>
            <p:ph type="body" sz="quarter" idx="27"/>
          </p:nvPr>
        </p:nvSpPr>
        <p:spPr/>
        <p:txBody>
          <a:bodyPr/>
          <a:lstStyle/>
          <a:p>
            <a:r>
              <a:rPr lang="en-US" dirty="0"/>
              <a:t>Lightweight, miniature environment well suited for running microservices.</a:t>
            </a:r>
          </a:p>
        </p:txBody>
      </p:sp>
      <p:sp>
        <p:nvSpPr>
          <p:cNvPr id="9" name="Text Placeholder 8">
            <a:extLst>
              <a:ext uri="{FF2B5EF4-FFF2-40B4-BE49-F238E27FC236}">
                <a16:creationId xmlns:a16="http://schemas.microsoft.com/office/drawing/2014/main" id="{3EFB8CE1-1F2D-8A2A-80D8-3B8AB445D96A}"/>
              </a:ext>
            </a:extLst>
          </p:cNvPr>
          <p:cNvSpPr>
            <a:spLocks noGrp="1"/>
          </p:cNvSpPr>
          <p:nvPr>
            <p:ph type="body" sz="quarter" idx="26"/>
          </p:nvPr>
        </p:nvSpPr>
        <p:spPr/>
        <p:txBody>
          <a:bodyPr/>
          <a:lstStyle/>
          <a:p>
            <a:r>
              <a:rPr lang="en-US" dirty="0"/>
              <a:t>Containers</a:t>
            </a:r>
          </a:p>
        </p:txBody>
      </p:sp>
      <p:sp>
        <p:nvSpPr>
          <p:cNvPr id="11" name="Text Placeholder 10">
            <a:extLst>
              <a:ext uri="{FF2B5EF4-FFF2-40B4-BE49-F238E27FC236}">
                <a16:creationId xmlns:a16="http://schemas.microsoft.com/office/drawing/2014/main" id="{9CB4BDA7-2F06-6E53-D7EC-A11AEB72B868}"/>
              </a:ext>
            </a:extLst>
          </p:cNvPr>
          <p:cNvSpPr>
            <a:spLocks noGrp="1"/>
          </p:cNvSpPr>
          <p:nvPr>
            <p:ph type="body" sz="quarter" idx="28"/>
          </p:nvPr>
        </p:nvSpPr>
        <p:spPr/>
        <p:txBody>
          <a:bodyPr/>
          <a:lstStyle/>
          <a:p>
            <a:r>
              <a:rPr lang="en-US" dirty="0"/>
              <a:t>Useful for lift-and-shift migrations to the cloud.</a:t>
            </a:r>
          </a:p>
        </p:txBody>
      </p:sp>
      <p:sp>
        <p:nvSpPr>
          <p:cNvPr id="12" name="Text Placeholder 11">
            <a:extLst>
              <a:ext uri="{FF2B5EF4-FFF2-40B4-BE49-F238E27FC236}">
                <a16:creationId xmlns:a16="http://schemas.microsoft.com/office/drawing/2014/main" id="{CA9560F1-CA25-FF2D-48E9-47AA94DDE011}"/>
              </a:ext>
            </a:extLst>
          </p:cNvPr>
          <p:cNvSpPr>
            <a:spLocks noGrp="1"/>
          </p:cNvSpPr>
          <p:nvPr>
            <p:ph type="body" sz="quarter" idx="29"/>
          </p:nvPr>
        </p:nvSpPr>
        <p:spPr/>
        <p:txBody>
          <a:bodyPr/>
          <a:lstStyle/>
          <a:p>
            <a:r>
              <a:rPr lang="en-US" dirty="0"/>
              <a:t>Dedicated applications to connect and use, or accessible from any modern browser.</a:t>
            </a:r>
          </a:p>
        </p:txBody>
      </p:sp>
      <p:sp>
        <p:nvSpPr>
          <p:cNvPr id="13" name="Text Placeholder 12">
            <a:extLst>
              <a:ext uri="{FF2B5EF4-FFF2-40B4-BE49-F238E27FC236}">
                <a16:creationId xmlns:a16="http://schemas.microsoft.com/office/drawing/2014/main" id="{5BFBEE21-9E50-1DC0-4F5A-BA335635CDE2}"/>
              </a:ext>
            </a:extLst>
          </p:cNvPr>
          <p:cNvSpPr>
            <a:spLocks noGrp="1"/>
          </p:cNvSpPr>
          <p:nvPr>
            <p:ph type="body" sz="quarter" idx="30"/>
          </p:nvPr>
        </p:nvSpPr>
        <p:spPr/>
        <p:txBody>
          <a:bodyPr/>
          <a:lstStyle/>
          <a:p>
            <a:r>
              <a:rPr lang="en-US" dirty="0"/>
              <a:t>Designed for scalability and resiliency through orchestration.</a:t>
            </a:r>
          </a:p>
        </p:txBody>
      </p:sp>
      <p:sp>
        <p:nvSpPr>
          <p:cNvPr id="14" name="Text Placeholder 13">
            <a:extLst>
              <a:ext uri="{FF2B5EF4-FFF2-40B4-BE49-F238E27FC236}">
                <a16:creationId xmlns:a16="http://schemas.microsoft.com/office/drawing/2014/main" id="{5DECC074-D445-3843-38D9-2A63C64A9B30}"/>
              </a:ext>
            </a:extLst>
          </p:cNvPr>
          <p:cNvSpPr>
            <a:spLocks noGrp="1"/>
          </p:cNvSpPr>
          <p:nvPr>
            <p:ph type="body" sz="quarter" idx="31"/>
          </p:nvPr>
        </p:nvSpPr>
        <p:spPr/>
        <p:txBody>
          <a:bodyPr/>
          <a:lstStyle/>
          <a:p>
            <a:r>
              <a:rPr lang="en-US" dirty="0"/>
              <a:t>Complete operating system package, including the host operating system.</a:t>
            </a:r>
          </a:p>
        </p:txBody>
      </p:sp>
      <p:sp>
        <p:nvSpPr>
          <p:cNvPr id="15" name="Text Placeholder 14">
            <a:extLst>
              <a:ext uri="{FF2B5EF4-FFF2-40B4-BE49-F238E27FC236}">
                <a16:creationId xmlns:a16="http://schemas.microsoft.com/office/drawing/2014/main" id="{ABFF3BAB-2EE2-D3F4-B9C4-90CF01213479}"/>
              </a:ext>
            </a:extLst>
          </p:cNvPr>
          <p:cNvSpPr>
            <a:spLocks noGrp="1"/>
          </p:cNvSpPr>
          <p:nvPr>
            <p:ph type="body" sz="quarter" idx="32"/>
          </p:nvPr>
        </p:nvSpPr>
        <p:spPr/>
        <p:txBody>
          <a:bodyPr/>
          <a:lstStyle/>
          <a:p>
            <a:r>
              <a:rPr lang="en-US" dirty="0"/>
              <a:t>Multi-client login allows multiple users to log into the same machine at the same time.</a:t>
            </a:r>
          </a:p>
        </p:txBody>
      </p:sp>
      <p:sp>
        <p:nvSpPr>
          <p:cNvPr id="16" name="Text Placeholder 15">
            <a:extLst>
              <a:ext uri="{FF2B5EF4-FFF2-40B4-BE49-F238E27FC236}">
                <a16:creationId xmlns:a16="http://schemas.microsoft.com/office/drawing/2014/main" id="{623DFEB2-FF5E-18D7-9B3B-B905F732B7FD}"/>
              </a:ext>
            </a:extLst>
          </p:cNvPr>
          <p:cNvSpPr>
            <a:spLocks noGrp="1"/>
          </p:cNvSpPr>
          <p:nvPr>
            <p:ph type="body" sz="quarter" idx="33"/>
          </p:nvPr>
        </p:nvSpPr>
        <p:spPr/>
        <p:txBody>
          <a:bodyPr/>
          <a:lstStyle/>
          <a:p>
            <a:r>
              <a:rPr lang="en-US" dirty="0"/>
              <a:t>Applications and services are packaged in a container that sits on-top of the host operating system. Multiple containers can sit on one host OS.</a:t>
            </a:r>
          </a:p>
        </p:txBody>
      </p:sp>
      <p:sp>
        <p:nvSpPr>
          <p:cNvPr id="4" name="Title 3">
            <a:extLst>
              <a:ext uri="{FF2B5EF4-FFF2-40B4-BE49-F238E27FC236}">
                <a16:creationId xmlns:a16="http://schemas.microsoft.com/office/drawing/2014/main" id="{43485325-F4BC-CA4A-EA80-39BAAF76C9F8}"/>
              </a:ext>
            </a:extLst>
          </p:cNvPr>
          <p:cNvSpPr>
            <a:spLocks noGrp="1"/>
          </p:cNvSpPr>
          <p:nvPr>
            <p:ph type="title"/>
          </p:nvPr>
        </p:nvSpPr>
        <p:spPr/>
        <p:txBody>
          <a:bodyPr/>
          <a:lstStyle/>
          <a:p>
            <a:r>
              <a:rPr lang="en-US" dirty="0"/>
              <a:t>Comparing Azure compute options</a:t>
            </a:r>
          </a:p>
        </p:txBody>
      </p:sp>
    </p:spTree>
    <p:extLst>
      <p:ext uri="{BB962C8B-B14F-4D97-AF65-F5344CB8AC3E}">
        <p14:creationId xmlns:p14="http://schemas.microsoft.com/office/powerpoint/2010/main" val="1643169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a:rPr>
              <a:t>Module 02 – </a:t>
            </a:r>
            <a:r>
              <a:rPr lang="en-US" dirty="0">
                <a:cs typeface="Segoe UI"/>
              </a:rPr>
              <a:t>Outline</a:t>
            </a:r>
            <a:endParaRPr lang="en-US" b="0" kern="1200" cap="none" spc="-49" baseline="0" dirty="0">
              <a:ln w="3175">
                <a:noFill/>
              </a:ln>
              <a:effectLst/>
              <a:latin typeface="+mj-lt"/>
              <a:ea typeface="+mn-ea"/>
              <a:cs typeface="Segoe UI" pitchFamily="34" charset="0"/>
            </a:endParaRP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925830"/>
            <a:ext cx="5394960" cy="5265695"/>
          </a:xfrm>
          <a:prstGeom prst="rect">
            <a:avLst/>
          </a:prstGeom>
        </p:spPr>
        <p:txBody>
          <a:bodyPr vert="horz" wrap="square" lIns="0" tIns="91440" rIns="146304" bIns="91440" rtlCol="0">
            <a:normAutofit fontScale="85000" lnSpcReduction="20000"/>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90000"/>
              </a:lnSpc>
              <a:spcBef>
                <a:spcPts val="392"/>
              </a:spcBef>
              <a:spcAft>
                <a:spcPts val="588"/>
              </a:spcAft>
              <a:buNone/>
            </a:pPr>
            <a:r>
              <a:rPr lang="en-US" sz="2000" dirty="0"/>
              <a:t>You will learn the following concepts:</a:t>
            </a:r>
          </a:p>
          <a:p>
            <a:pPr marL="0" indent="0">
              <a:lnSpc>
                <a:spcPct val="90000"/>
              </a:lnSpc>
              <a:spcBef>
                <a:spcPts val="392"/>
              </a:spcBef>
              <a:spcAft>
                <a:spcPts val="588"/>
              </a:spcAft>
              <a:buNone/>
            </a:pPr>
            <a:endParaRPr lang="en-US" sz="1000" dirty="0"/>
          </a:p>
          <a:p>
            <a:pPr>
              <a:lnSpc>
                <a:spcPct val="90000"/>
              </a:lnSpc>
              <a:spcBef>
                <a:spcPts val="392"/>
              </a:spcBef>
              <a:spcAft>
                <a:spcPts val="588"/>
              </a:spcAft>
              <a:buFont typeface="Wingdings" panose="05000000000000000000" pitchFamily="2" charset="2"/>
              <a:buChar char="§"/>
            </a:pPr>
            <a:r>
              <a:rPr lang="en-US" sz="2000" dirty="0">
                <a:latin typeface="+mj-lt"/>
              </a:rPr>
              <a:t>Azure Architectural Components</a:t>
            </a:r>
          </a:p>
          <a:p>
            <a:pPr marL="560241" lvl="1" indent="-336145">
              <a:lnSpc>
                <a:spcPct val="90000"/>
              </a:lnSpc>
              <a:spcBef>
                <a:spcPts val="392"/>
              </a:spcBef>
              <a:spcAft>
                <a:spcPts val="588"/>
              </a:spcAft>
              <a:buFont typeface="Arial" panose="020B0604020202020204" pitchFamily="34" charset="0"/>
              <a:buChar char="•"/>
            </a:pPr>
            <a:r>
              <a:rPr lang="en-US" sz="2000" dirty="0"/>
              <a:t>Regions and Availability Zones</a:t>
            </a:r>
          </a:p>
          <a:p>
            <a:pPr marL="560241" lvl="1" indent="-336145">
              <a:lnSpc>
                <a:spcPct val="90000"/>
              </a:lnSpc>
              <a:spcBef>
                <a:spcPts val="392"/>
              </a:spcBef>
              <a:spcAft>
                <a:spcPts val="588"/>
              </a:spcAft>
              <a:buFont typeface="Arial" panose="020B0604020202020204" pitchFamily="34" charset="0"/>
              <a:buChar char="•"/>
            </a:pPr>
            <a:r>
              <a:rPr lang="en-US" sz="2000" dirty="0"/>
              <a:t>Subscriptions and Resource Groups</a:t>
            </a:r>
          </a:p>
          <a:p>
            <a:pPr>
              <a:lnSpc>
                <a:spcPct val="90000"/>
              </a:lnSpc>
              <a:spcBef>
                <a:spcPts val="392"/>
              </a:spcBef>
              <a:spcAft>
                <a:spcPts val="588"/>
              </a:spcAft>
              <a:buFont typeface="Wingdings" panose="05000000000000000000" pitchFamily="2" charset="2"/>
              <a:buChar char="§"/>
            </a:pPr>
            <a:r>
              <a:rPr lang="en-US" sz="2000" dirty="0">
                <a:latin typeface="+mj-lt"/>
              </a:rPr>
              <a:t>Compute and Networking</a:t>
            </a:r>
          </a:p>
          <a:p>
            <a:pPr marL="560241" lvl="1" indent="-336145">
              <a:lnSpc>
                <a:spcPct val="90000"/>
              </a:lnSpc>
              <a:spcBef>
                <a:spcPts val="392"/>
              </a:spcBef>
              <a:spcAft>
                <a:spcPts val="588"/>
              </a:spcAft>
              <a:buFont typeface="Arial" panose="020B0604020202020204" pitchFamily="34" charset="0"/>
              <a:buChar char="•"/>
            </a:pPr>
            <a:r>
              <a:rPr lang="en-US" sz="2000" dirty="0"/>
              <a:t>Compute types</a:t>
            </a:r>
          </a:p>
          <a:p>
            <a:pPr marL="560241" lvl="1" indent="-336145">
              <a:lnSpc>
                <a:spcPct val="90000"/>
              </a:lnSpc>
              <a:spcBef>
                <a:spcPts val="392"/>
              </a:spcBef>
              <a:spcAft>
                <a:spcPts val="588"/>
              </a:spcAft>
              <a:buFont typeface="Arial" panose="020B0604020202020204" pitchFamily="34" charset="0"/>
              <a:buChar char="•"/>
            </a:pPr>
            <a:r>
              <a:rPr lang="en-US" sz="2000" dirty="0"/>
              <a:t>Application hosting</a:t>
            </a:r>
          </a:p>
          <a:p>
            <a:pPr marL="560241" lvl="1" indent="-336145">
              <a:lnSpc>
                <a:spcPct val="90000"/>
              </a:lnSpc>
              <a:spcBef>
                <a:spcPts val="392"/>
              </a:spcBef>
              <a:spcAft>
                <a:spcPts val="588"/>
              </a:spcAft>
              <a:buFont typeface="Arial" panose="020B0604020202020204" pitchFamily="34" charset="0"/>
              <a:buChar char="•"/>
            </a:pPr>
            <a:r>
              <a:rPr lang="en-US" sz="2000" dirty="0"/>
              <a:t>Virtual networking</a:t>
            </a:r>
          </a:p>
          <a:p>
            <a:pPr>
              <a:lnSpc>
                <a:spcPct val="90000"/>
              </a:lnSpc>
              <a:spcBef>
                <a:spcPts val="392"/>
              </a:spcBef>
              <a:spcAft>
                <a:spcPts val="588"/>
              </a:spcAft>
              <a:buFont typeface="Wingdings" panose="05000000000000000000" pitchFamily="2" charset="2"/>
              <a:buChar char="§"/>
            </a:pPr>
            <a:r>
              <a:rPr lang="en-US" sz="2000" dirty="0">
                <a:latin typeface="+mj-lt"/>
              </a:rPr>
              <a:t>Storage</a:t>
            </a:r>
          </a:p>
          <a:p>
            <a:pPr marL="560241" lvl="1" indent="-336145">
              <a:lnSpc>
                <a:spcPct val="90000"/>
              </a:lnSpc>
              <a:spcBef>
                <a:spcPts val="392"/>
              </a:spcBef>
              <a:spcAft>
                <a:spcPts val="588"/>
              </a:spcAft>
              <a:buFont typeface="Arial" panose="020B0604020202020204" pitchFamily="34" charset="0"/>
              <a:buChar char="•"/>
            </a:pPr>
            <a:r>
              <a:rPr lang="en-US" sz="2000" dirty="0"/>
              <a:t>Storage services</a:t>
            </a:r>
          </a:p>
          <a:p>
            <a:pPr marL="560241" lvl="1" indent="-336145">
              <a:lnSpc>
                <a:spcPct val="90000"/>
              </a:lnSpc>
              <a:spcBef>
                <a:spcPts val="392"/>
              </a:spcBef>
              <a:spcAft>
                <a:spcPts val="588"/>
              </a:spcAft>
              <a:buFont typeface="Arial" panose="020B0604020202020204" pitchFamily="34" charset="0"/>
              <a:buChar char="•"/>
            </a:pPr>
            <a:r>
              <a:rPr lang="en-US" sz="2000" dirty="0"/>
              <a:t>Redundancy options</a:t>
            </a:r>
          </a:p>
          <a:p>
            <a:pPr marL="560241" lvl="1" indent="-336145">
              <a:lnSpc>
                <a:spcPct val="90000"/>
              </a:lnSpc>
              <a:spcBef>
                <a:spcPts val="392"/>
              </a:spcBef>
              <a:spcAft>
                <a:spcPts val="588"/>
              </a:spcAft>
              <a:buFont typeface="Arial" panose="020B0604020202020204" pitchFamily="34" charset="0"/>
              <a:buChar char="•"/>
            </a:pPr>
            <a:r>
              <a:rPr lang="en-US" sz="2000" dirty="0"/>
              <a:t>File management and migration</a:t>
            </a:r>
          </a:p>
          <a:p>
            <a:pPr>
              <a:lnSpc>
                <a:spcPct val="90000"/>
              </a:lnSpc>
              <a:spcBef>
                <a:spcPts val="392"/>
              </a:spcBef>
              <a:spcAft>
                <a:spcPts val="588"/>
              </a:spcAft>
              <a:buFont typeface="Wingdings" panose="05000000000000000000" pitchFamily="2" charset="2"/>
              <a:buChar char="§"/>
            </a:pPr>
            <a:r>
              <a:rPr lang="en-US" sz="2000" dirty="0">
                <a:latin typeface="+mj-lt"/>
              </a:rPr>
              <a:t>Identity, Access, and Security</a:t>
            </a:r>
          </a:p>
          <a:p>
            <a:pPr marL="560241" lvl="1" indent="-336145">
              <a:lnSpc>
                <a:spcPct val="90000"/>
              </a:lnSpc>
              <a:spcBef>
                <a:spcPts val="392"/>
              </a:spcBef>
              <a:spcAft>
                <a:spcPts val="588"/>
              </a:spcAft>
              <a:buFont typeface="Arial" panose="020B0604020202020204" pitchFamily="34" charset="0"/>
              <a:buChar char="•"/>
            </a:pPr>
            <a:r>
              <a:rPr lang="en-US" sz="2000" dirty="0"/>
              <a:t>Directory services</a:t>
            </a:r>
          </a:p>
          <a:p>
            <a:pPr marL="560241" lvl="1" indent="-336145">
              <a:lnSpc>
                <a:spcPct val="90000"/>
              </a:lnSpc>
              <a:spcBef>
                <a:spcPts val="392"/>
              </a:spcBef>
              <a:spcAft>
                <a:spcPts val="588"/>
              </a:spcAft>
              <a:buFont typeface="Arial" panose="020B0604020202020204" pitchFamily="34" charset="0"/>
              <a:buChar char="•"/>
            </a:pPr>
            <a:r>
              <a:rPr lang="en-US" sz="2000" dirty="0"/>
              <a:t>Authentication methods</a:t>
            </a:r>
          </a:p>
          <a:p>
            <a:pPr marL="560241" lvl="1" indent="-336145">
              <a:lnSpc>
                <a:spcPct val="90000"/>
              </a:lnSpc>
              <a:spcBef>
                <a:spcPts val="392"/>
              </a:spcBef>
              <a:spcAft>
                <a:spcPts val="588"/>
              </a:spcAft>
              <a:buFont typeface="Arial" panose="020B0604020202020204" pitchFamily="34" charset="0"/>
              <a:buChar char="•"/>
            </a:pPr>
            <a:r>
              <a:rPr lang="en-US" sz="2000" dirty="0"/>
              <a:t>Security models</a:t>
            </a:r>
          </a:p>
        </p:txBody>
      </p:sp>
      <p:pic>
        <p:nvPicPr>
          <p:cNvPr id="2" name="Graphic 3">
            <a:extLst>
              <a:ext uri="{FF2B5EF4-FFF2-40B4-BE49-F238E27FC236}">
                <a16:creationId xmlns:a16="http://schemas.microsoft.com/office/drawing/2014/main" id="{BEB952B3-5FDE-4C86-A3A5-51B185B9FE0D}"/>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App Services</a:t>
            </a:r>
            <a:endParaRPr lang="en-US" dirty="0"/>
          </a:p>
        </p:txBody>
      </p:sp>
      <p:pic>
        <p:nvPicPr>
          <p:cNvPr id="7" name="Graphic 6" descr="The Azure App Service icon - cloud shape surrounded by several example apps.">
            <a:extLst>
              <a:ext uri="{FF2B5EF4-FFF2-40B4-BE49-F238E27FC236}">
                <a16:creationId xmlns:a16="http://schemas.microsoft.com/office/drawing/2014/main" id="{28563136-AE71-4BE5-9B15-BD8066D524F1}"/>
              </a:ext>
            </a:extLst>
          </p:cNvPr>
          <p:cNvPicPr>
            <a:picLocks noChangeAspect="1"/>
          </p:cNvPicPr>
          <p:nvPr/>
        </p:nvPicPr>
        <p:blipFill>
          <a:blip r:embed="rId3"/>
          <a:srcRect/>
          <a:stretch/>
        </p:blipFill>
        <p:spPr>
          <a:xfrm>
            <a:off x="418643" y="1674428"/>
            <a:ext cx="2825439" cy="2698453"/>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3558589" y="1674428"/>
            <a:ext cx="7840686" cy="2908489"/>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App Services </a:t>
            </a:r>
            <a:r>
              <a:rPr lang="en-IE" dirty="0">
                <a:latin typeface="+mn-lt"/>
                <a:cs typeface="Segoe UI Semilight"/>
              </a:rPr>
              <a:t>is a fully managed platform to build, deploy, and scale web apps and APIs quickly. </a:t>
            </a:r>
          </a:p>
          <a:p>
            <a:pPr marL="342900" indent="-342900">
              <a:spcBef>
                <a:spcPts val="0"/>
              </a:spcBef>
              <a:spcAft>
                <a:spcPts val="1800"/>
              </a:spcAft>
              <a:buFont typeface="Arial" panose="020B0604020202020204" pitchFamily="34" charset="0"/>
              <a:buChar char="•"/>
            </a:pPr>
            <a:r>
              <a:rPr lang="en-IE" dirty="0">
                <a:latin typeface="+mn-lt"/>
                <a:cs typeface="Segoe UI Semilight"/>
              </a:rPr>
              <a:t>Works with .</a:t>
            </a:r>
            <a:r>
              <a:rPr lang="en-IE" dirty="0">
                <a:cs typeface="Segoe UI Semilight"/>
              </a:rPr>
              <a:t>NET</a:t>
            </a:r>
            <a:r>
              <a:rPr lang="en-IE" dirty="0">
                <a:latin typeface="+mn-lt"/>
                <a:cs typeface="Segoe UI Semilight"/>
              </a:rPr>
              <a:t>, .</a:t>
            </a:r>
            <a:r>
              <a:rPr lang="en-IE" dirty="0">
                <a:cs typeface="Segoe UI Semilight"/>
              </a:rPr>
              <a:t>NET</a:t>
            </a:r>
            <a:r>
              <a:rPr lang="en-IE" dirty="0">
                <a:latin typeface="+mn-lt"/>
                <a:cs typeface="Segoe UI Semilight"/>
              </a:rPr>
              <a:t> Core, Node.js, Java, </a:t>
            </a:r>
            <a:r>
              <a:rPr lang="en-IE" dirty="0">
                <a:cs typeface="Segoe UI Semilight"/>
              </a:rPr>
              <a:t>Python</a:t>
            </a:r>
            <a:r>
              <a:rPr lang="en-IE" dirty="0">
                <a:latin typeface="+mn-lt"/>
                <a:cs typeface="Segoe UI Semilight"/>
              </a:rPr>
              <a:t>, or php.</a:t>
            </a:r>
          </a:p>
          <a:p>
            <a:pPr marL="342900" indent="-342900">
              <a:spcBef>
                <a:spcPts val="0"/>
              </a:spcBef>
              <a:spcAft>
                <a:spcPts val="1800"/>
              </a:spcAft>
              <a:buFont typeface="Arial" panose="020B0604020202020204" pitchFamily="34" charset="0"/>
              <a:buChar char="•"/>
            </a:pPr>
            <a:r>
              <a:rPr lang="en-IE" dirty="0">
                <a:cs typeface="Segoe UI Semilight"/>
              </a:rPr>
              <a:t>PaaS offering with enterprise-grade performance, security, and compliance requirements.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2" name="Footer Placeholder 1">
            <a:extLst>
              <a:ext uri="{FF2B5EF4-FFF2-40B4-BE49-F238E27FC236}">
                <a16:creationId xmlns:a16="http://schemas.microsoft.com/office/drawing/2014/main" id="{5123E88A-F94C-488C-AB35-B5C239CE131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1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networking services</a:t>
            </a:r>
            <a:endParaRPr lang="en-US" dirty="0"/>
          </a:p>
        </p:txBody>
      </p:sp>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1767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121827"/>
            <a:ext cx="9686403" cy="293003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Virtual Network (</a:t>
            </a:r>
            <a:r>
              <a:rPr lang="en-US" sz="2400" b="1" dirty="0" err="1">
                <a:gradFill>
                  <a:gsLst>
                    <a:gs pos="2917">
                      <a:schemeClr val="tx1"/>
                    </a:gs>
                    <a:gs pos="30000">
                      <a:schemeClr val="tx1"/>
                    </a:gs>
                  </a:gsLst>
                  <a:lin ang="5400000" scaled="0"/>
                </a:gradFill>
              </a:rPr>
              <a:t>VNet</a:t>
            </a:r>
            <a:r>
              <a:rPr lang="en-US" sz="2400" b="1"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rPr>
              <a:t>enables Azure resources to communicate with each other, the internet, and on-premises networks.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Public endpoints, accessible from anywhere on the internet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Private endpoints, accessible only from within your network</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Virtual subnets, segment your network to suit your needs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Network peering, connect your private networks directly together</a:t>
            </a:r>
            <a:endParaRPr lang="en-US" sz="24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011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networking services</a:t>
            </a:r>
            <a:endParaRPr lang="en-US" dirty="0"/>
          </a:p>
        </p:txBody>
      </p:sp>
      <p:grpSp>
        <p:nvGrpSpPr>
          <p:cNvPr id="16" name="Group 15" descr="Virtual Private Network (VPN) icon.  A locked network showing communication within a closed lock.">
            <a:extLst>
              <a:ext uri="{FF2B5EF4-FFF2-40B4-BE49-F238E27FC236}">
                <a16:creationId xmlns:a16="http://schemas.microsoft.com/office/drawing/2014/main" id="{B56E9E90-D28F-4222-96AC-701C2E4CD917}"/>
              </a:ext>
            </a:extLst>
          </p:cNvPr>
          <p:cNvGrpSpPr/>
          <p:nvPr/>
        </p:nvGrpSpPr>
        <p:grpSpPr>
          <a:xfrm>
            <a:off x="844813" y="1308894"/>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Private Network Gateway (VPN)</a:t>
              </a:r>
              <a:r>
                <a:rPr lang="en-US" sz="2400" dirty="0">
                  <a:gradFill>
                    <a:gsLst>
                      <a:gs pos="2917">
                        <a:schemeClr val="tx1"/>
                      </a:gs>
                      <a:gs pos="30000">
                        <a:schemeClr val="tx1"/>
                      </a:gs>
                    </a:gsLst>
                    <a:lin ang="5400000" scaled="0"/>
                  </a:gradFill>
                </a:rPr>
                <a:t> is used to send encrypted traffic between an Azure virtual network and an on-premises location over the public internet. </a:t>
              </a:r>
              <a:endParaRPr lang="en-US" sz="2400" b="1" dirty="0">
                <a:gradFill>
                  <a:gsLst>
                    <a:gs pos="2917">
                      <a:schemeClr val="tx1"/>
                    </a:gs>
                    <a:gs pos="30000">
                      <a:schemeClr val="tx1"/>
                    </a:gs>
                  </a:gsLst>
                  <a:lin ang="5400000" scaled="0"/>
                </a:gradFill>
              </a:endParaRPr>
            </a:p>
          </p:txBody>
        </p:sp>
      </p:grpSp>
      <p:pic>
        <p:nvPicPr>
          <p:cNvPr id="2" name="Picture 1">
            <a:extLst>
              <a:ext uri="{FF2B5EF4-FFF2-40B4-BE49-F238E27FC236}">
                <a16:creationId xmlns:a16="http://schemas.microsoft.com/office/drawing/2014/main" id="{276C63B0-3F43-BD3F-3A4B-F452BC433C62}"/>
              </a:ext>
            </a:extLst>
          </p:cNvPr>
          <p:cNvPicPr>
            <a:picLocks noChangeAspect="1"/>
          </p:cNvPicPr>
          <p:nvPr/>
        </p:nvPicPr>
        <p:blipFill>
          <a:blip r:embed="rId5"/>
          <a:srcRect/>
          <a:stretch/>
        </p:blipFill>
        <p:spPr>
          <a:xfrm>
            <a:off x="1170114" y="2870636"/>
            <a:ext cx="10424438" cy="3232984"/>
          </a:xfrm>
          <a:prstGeom prst="rect">
            <a:avLst/>
          </a:prstGeom>
        </p:spPr>
      </p:pic>
    </p:spTree>
    <p:extLst>
      <p:ext uri="{BB962C8B-B14F-4D97-AF65-F5344CB8AC3E}">
        <p14:creationId xmlns:p14="http://schemas.microsoft.com/office/powerpoint/2010/main" val="33538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descr="Azure Express Route icon.  This is a decorative triangle with no specific meaning.">
            <a:extLst>
              <a:ext uri="{FF2B5EF4-FFF2-40B4-BE49-F238E27FC236}">
                <a16:creationId xmlns:a16="http://schemas.microsoft.com/office/drawing/2014/main" id="{0882801D-4AEF-45F4-A350-1134A3D40E39}"/>
              </a:ext>
            </a:extLst>
          </p:cNvPr>
          <p:cNvGrpSpPr/>
          <p:nvPr/>
        </p:nvGrpSpPr>
        <p:grpSpPr>
          <a:xfrm>
            <a:off x="844812" y="1120690"/>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Express Route</a:t>
              </a:r>
              <a:r>
                <a:rPr lang="en-US" sz="2400" dirty="0">
                  <a:gradFill>
                    <a:gsLst>
                      <a:gs pos="2917">
                        <a:schemeClr val="tx1"/>
                      </a:gs>
                      <a:gs pos="30000">
                        <a:schemeClr val="tx1"/>
                      </a:gs>
                    </a:gsLst>
                    <a:lin ang="5400000" scaled="0"/>
                  </a:gradFill>
                </a:rPr>
                <a:t> extends on-premises networks into Azure over a private connection that is facilitated by a connectivity provider. </a:t>
              </a:r>
              <a:endParaRPr lang="en-US" sz="2400" b="1" dirty="0">
                <a:gradFill>
                  <a:gsLst>
                    <a:gs pos="2917">
                      <a:schemeClr val="tx1"/>
                    </a:gs>
                    <a:gs pos="30000">
                      <a:schemeClr val="tx1"/>
                    </a:gs>
                  </a:gsLst>
                  <a:lin ang="5400000" scaled="0"/>
                </a:gradFill>
              </a:endParaRPr>
            </a:p>
          </p:txBody>
        </p:sp>
      </p:grpSp>
      <p:sp>
        <p:nvSpPr>
          <p:cNvPr id="17" name="Title 16"/>
          <p:cNvSpPr>
            <a:spLocks noGrp="1"/>
          </p:cNvSpPr>
          <p:nvPr>
            <p:ph type="title"/>
          </p:nvPr>
        </p:nvSpPr>
        <p:spPr/>
        <p:txBody>
          <a:bodyPr/>
          <a:lstStyle/>
          <a:p>
            <a:r>
              <a:rPr lang="en-US" dirty="0">
                <a:cs typeface="Segoe UI"/>
              </a:rPr>
              <a:t>Azure networking services</a:t>
            </a:r>
            <a:endParaRPr lang="en-US" dirty="0"/>
          </a:p>
        </p:txBody>
      </p:sp>
      <p:pic>
        <p:nvPicPr>
          <p:cNvPr id="3" name="Picture 2">
            <a:extLst>
              <a:ext uri="{FF2B5EF4-FFF2-40B4-BE49-F238E27FC236}">
                <a16:creationId xmlns:a16="http://schemas.microsoft.com/office/drawing/2014/main" id="{CA30F39F-3260-0A4F-6669-D61F513AB913}"/>
              </a:ext>
            </a:extLst>
          </p:cNvPr>
          <p:cNvPicPr>
            <a:picLocks noChangeAspect="1"/>
          </p:cNvPicPr>
          <p:nvPr/>
        </p:nvPicPr>
        <p:blipFill>
          <a:blip r:embed="rId5"/>
          <a:stretch>
            <a:fillRect/>
          </a:stretch>
        </p:blipFill>
        <p:spPr>
          <a:xfrm>
            <a:off x="2234791" y="2358393"/>
            <a:ext cx="7722417" cy="3971891"/>
          </a:xfrm>
          <a:prstGeom prst="rect">
            <a:avLst/>
          </a:prstGeom>
        </p:spPr>
      </p:pic>
    </p:spTree>
    <p:extLst>
      <p:ext uri="{BB962C8B-B14F-4D97-AF65-F5344CB8AC3E}">
        <p14:creationId xmlns:p14="http://schemas.microsoft.com/office/powerpoint/2010/main" val="197373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E61989-E670-3698-86B1-DC1D960435E9}"/>
              </a:ext>
            </a:extLst>
          </p:cNvPr>
          <p:cNvSpPr>
            <a:spLocks noGrp="1"/>
          </p:cNvSpPr>
          <p:nvPr>
            <p:ph type="title"/>
          </p:nvPr>
        </p:nvSpPr>
        <p:spPr/>
        <p:txBody>
          <a:bodyPr/>
          <a:lstStyle/>
          <a:p>
            <a:r>
              <a:rPr lang="en-US" dirty="0"/>
              <a:t>Azure DNS</a:t>
            </a:r>
          </a:p>
        </p:txBody>
      </p:sp>
      <p:sp>
        <p:nvSpPr>
          <p:cNvPr id="5" name="Content Placeholder 4">
            <a:extLst>
              <a:ext uri="{FF2B5EF4-FFF2-40B4-BE49-F238E27FC236}">
                <a16:creationId xmlns:a16="http://schemas.microsoft.com/office/drawing/2014/main" id="{BD9BE3CC-9F7A-1CC6-FFB6-61219B8AB6B5}"/>
              </a:ext>
            </a:extLst>
          </p:cNvPr>
          <p:cNvSpPr>
            <a:spLocks noGrp="1"/>
          </p:cNvSpPr>
          <p:nvPr>
            <p:ph sz="quarter" idx="10"/>
          </p:nvPr>
        </p:nvSpPr>
        <p:spPr>
          <a:xfrm>
            <a:off x="418642" y="1456897"/>
            <a:ext cx="5394960" cy="4503797"/>
          </a:xfrm>
        </p:spPr>
        <p:txBody>
          <a:bodyPr/>
          <a:lstStyle/>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Reliability and performance by leveraging a global network of DNS name servers using Anycast networking.</a:t>
            </a:r>
          </a:p>
          <a:p>
            <a:pPr marL="342900" indent="-342900" algn="l">
              <a:buFont typeface="Arial" panose="020B0604020202020204" pitchFamily="34" charset="0"/>
              <a:buChar char="•"/>
            </a:pPr>
            <a:r>
              <a:rPr lang="en-US" dirty="0">
                <a:solidFill>
                  <a:srgbClr val="171717"/>
                </a:solidFill>
                <a:latin typeface="Segoe UI" panose="020B0502040204020203" pitchFamily="34" charset="0"/>
              </a:rPr>
              <a:t>Azure DNS security is based on Azure resource manager, enabling role-based access control and monitoring and logging.</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Ease of use for managing your Azure and external resources with a single DNS service.</a:t>
            </a:r>
          </a:p>
        </p:txBody>
      </p:sp>
      <p:pic>
        <p:nvPicPr>
          <p:cNvPr id="12" name="Content Placeholder 11">
            <a:extLst>
              <a:ext uri="{FF2B5EF4-FFF2-40B4-BE49-F238E27FC236}">
                <a16:creationId xmlns:a16="http://schemas.microsoft.com/office/drawing/2014/main" id="{8B4D5C2F-BC74-4356-F4B3-C9EB416C128A}"/>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10949940" y="206807"/>
            <a:ext cx="913883" cy="913883"/>
          </a:xfrm>
        </p:spPr>
      </p:pic>
      <p:sp>
        <p:nvSpPr>
          <p:cNvPr id="2" name="Content Placeholder 4">
            <a:extLst>
              <a:ext uri="{FF2B5EF4-FFF2-40B4-BE49-F238E27FC236}">
                <a16:creationId xmlns:a16="http://schemas.microsoft.com/office/drawing/2014/main" id="{0E972CE4-DEB7-B145-6DC1-0002E228FC29}"/>
              </a:ext>
            </a:extLst>
          </p:cNvPr>
          <p:cNvSpPr txBox="1">
            <a:spLocks/>
          </p:cNvSpPr>
          <p:nvPr/>
        </p:nvSpPr>
        <p:spPr>
          <a:xfrm>
            <a:off x="6378400" y="1456897"/>
            <a:ext cx="5394960" cy="289822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rgbClr val="171717"/>
                </a:solidFill>
                <a:latin typeface="Segoe UI" panose="020B0502040204020203" pitchFamily="34" charset="0"/>
              </a:rPr>
              <a:t>Customizable virtual networks allow you to use private, fully customized domain names in you private virtual networks.</a:t>
            </a:r>
          </a:p>
          <a:p>
            <a:pPr marL="342900" indent="-342900">
              <a:buFont typeface="Arial" panose="020B0604020202020204" pitchFamily="34" charset="0"/>
              <a:buChar char="•"/>
            </a:pPr>
            <a:r>
              <a:rPr lang="en-US" dirty="0">
                <a:solidFill>
                  <a:srgbClr val="171717"/>
                </a:solidFill>
                <a:latin typeface="Segoe UI" panose="020B0502040204020203" pitchFamily="34" charset="0"/>
              </a:rPr>
              <a:t>Alias records supports alias record sets to point directly to an Azure resource.</a:t>
            </a:r>
          </a:p>
        </p:txBody>
      </p:sp>
    </p:spTree>
    <p:extLst>
      <p:ext uri="{BB962C8B-B14F-4D97-AF65-F5344CB8AC3E}">
        <p14:creationId xmlns:p14="http://schemas.microsoft.com/office/powerpoint/2010/main" val="100156231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Storage</a:t>
            </a:r>
            <a:endParaRPr lang="en-US" dirty="0"/>
          </a:p>
        </p:txBody>
      </p:sp>
      <p:pic>
        <p:nvPicPr>
          <p:cNvPr id="5" name="Graphic 4">
            <a:extLst>
              <a:ext uri="{FF2B5EF4-FFF2-40B4-BE49-F238E27FC236}">
                <a16:creationId xmlns:a16="http://schemas.microsoft.com/office/drawing/2014/main" id="{A7A056C9-D569-4189-8279-4A9B8253459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308" y="2772696"/>
            <a:ext cx="1312607" cy="1312607"/>
          </a:xfrm>
          <a:prstGeom prst="rect">
            <a:avLst/>
          </a:prstGeom>
        </p:spPr>
      </p:pic>
    </p:spTree>
    <p:extLst>
      <p:ext uri="{BB962C8B-B14F-4D97-AF65-F5344CB8AC3E}">
        <p14:creationId xmlns:p14="http://schemas.microsoft.com/office/powerpoint/2010/main" val="16794500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Storage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3724096"/>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Compare Azure storage services.</a:t>
            </a:r>
          </a:p>
          <a:p>
            <a:pPr marL="457200" indent="-457200">
              <a:buFont typeface="Arial" panose="020B0604020202020204" pitchFamily="34" charset="0"/>
              <a:buChar char="•"/>
            </a:pPr>
            <a:r>
              <a:rPr lang="en-US" sz="2400" dirty="0">
                <a:latin typeface="+mn-lt"/>
                <a:cs typeface="Segoe UI Semilight"/>
              </a:rPr>
              <a:t>Describe storage tiers.</a:t>
            </a:r>
          </a:p>
          <a:p>
            <a:pPr marL="457200" indent="-457200">
              <a:buFont typeface="Arial" panose="020B0604020202020204" pitchFamily="34" charset="0"/>
              <a:buChar char="•"/>
            </a:pPr>
            <a:r>
              <a:rPr lang="en-US" sz="2400" dirty="0">
                <a:latin typeface="+mn-lt"/>
                <a:cs typeface="Segoe UI Semilight"/>
              </a:rPr>
              <a:t>Describe redundancy options.</a:t>
            </a:r>
          </a:p>
          <a:p>
            <a:pPr marL="457200" indent="-457200">
              <a:buFont typeface="Arial" panose="020B0604020202020204" pitchFamily="34" charset="0"/>
              <a:buChar char="•"/>
            </a:pPr>
            <a:r>
              <a:rPr lang="en-US" sz="2400" dirty="0">
                <a:latin typeface="+mn-lt"/>
                <a:cs typeface="Segoe UI Semilight"/>
              </a:rPr>
              <a:t>Describe storage account options and storage types.</a:t>
            </a:r>
          </a:p>
          <a:p>
            <a:pPr marL="457200" indent="-457200">
              <a:buFont typeface="Arial" panose="020B0604020202020204" pitchFamily="34" charset="0"/>
              <a:buChar char="•"/>
            </a:pPr>
            <a:r>
              <a:rPr lang="en-US" sz="2400" dirty="0">
                <a:latin typeface="+mn-lt"/>
                <a:cs typeface="Segoe UI Semilight"/>
              </a:rPr>
              <a:t>Identify options for moving files, including </a:t>
            </a:r>
            <a:r>
              <a:rPr lang="en-US" sz="2400" dirty="0" err="1">
                <a:latin typeface="+mn-lt"/>
                <a:cs typeface="Segoe UI Semilight"/>
              </a:rPr>
              <a:t>AzCopy</a:t>
            </a:r>
            <a:r>
              <a:rPr lang="en-US" sz="2400" dirty="0">
                <a:latin typeface="+mn-lt"/>
                <a:cs typeface="Segoe UI Semilight"/>
              </a:rPr>
              <a:t>, Azure Storage Explorer,</a:t>
            </a:r>
            <a:br>
              <a:rPr lang="en-US" sz="2400" dirty="0">
                <a:latin typeface="+mn-lt"/>
                <a:cs typeface="Segoe UI Semilight"/>
              </a:rPr>
            </a:br>
            <a:r>
              <a:rPr lang="en-US" sz="2400" dirty="0">
                <a:latin typeface="+mn-lt"/>
                <a:cs typeface="Segoe UI Semilight"/>
              </a:rPr>
              <a:t>and Azure File Sync.</a:t>
            </a:r>
          </a:p>
          <a:p>
            <a:pPr marL="457200" indent="-457200">
              <a:buFont typeface="Arial" panose="020B0604020202020204" pitchFamily="34" charset="0"/>
              <a:buChar char="•"/>
            </a:pPr>
            <a:r>
              <a:rPr lang="en-US" sz="2400" dirty="0">
                <a:latin typeface="+mn-lt"/>
                <a:cs typeface="Segoe UI Semilight"/>
              </a:rPr>
              <a:t>Describe migration options, including Azure Migrate and Azure Data Box.</a:t>
            </a:r>
          </a:p>
        </p:txBody>
      </p:sp>
    </p:spTree>
    <p:extLst>
      <p:ext uri="{BB962C8B-B14F-4D97-AF65-F5344CB8AC3E}">
        <p14:creationId xmlns:p14="http://schemas.microsoft.com/office/powerpoint/2010/main" val="23349451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4F56-B846-1A35-8C2E-B57707E85DA0}"/>
              </a:ext>
            </a:extLst>
          </p:cNvPr>
          <p:cNvSpPr>
            <a:spLocks noGrp="1"/>
          </p:cNvSpPr>
          <p:nvPr>
            <p:ph type="title"/>
          </p:nvPr>
        </p:nvSpPr>
        <p:spPr/>
        <p:txBody>
          <a:bodyPr/>
          <a:lstStyle/>
          <a:p>
            <a:r>
              <a:rPr lang="en-US" dirty="0"/>
              <a:t>Storage accounts</a:t>
            </a:r>
          </a:p>
        </p:txBody>
      </p:sp>
      <p:sp>
        <p:nvSpPr>
          <p:cNvPr id="4" name="Content Placeholder 3">
            <a:extLst>
              <a:ext uri="{FF2B5EF4-FFF2-40B4-BE49-F238E27FC236}">
                <a16:creationId xmlns:a16="http://schemas.microsoft.com/office/drawing/2014/main" id="{20C36E3F-FC5E-6C44-F61B-4A4509E8CF90}"/>
              </a:ext>
            </a:extLst>
          </p:cNvPr>
          <p:cNvSpPr>
            <a:spLocks noGrp="1"/>
          </p:cNvSpPr>
          <p:nvPr>
            <p:ph sz="quarter" idx="10"/>
          </p:nvPr>
        </p:nvSpPr>
        <p:spPr>
          <a:xfrm>
            <a:off x="418642" y="1456897"/>
            <a:ext cx="5394960" cy="2287806"/>
          </a:xfrm>
        </p:spPr>
        <p:txBody>
          <a:bodyPr/>
          <a:lstStyle/>
          <a:p>
            <a:pPr marL="342900" indent="-342900">
              <a:buFont typeface="Arial" panose="020B0604020202020204" pitchFamily="34" charset="0"/>
              <a:buChar char="•"/>
            </a:pPr>
            <a:r>
              <a:rPr lang="en-US" dirty="0">
                <a:latin typeface="+mn-lt"/>
              </a:rPr>
              <a:t>Must have a globally unique name</a:t>
            </a:r>
          </a:p>
          <a:p>
            <a:pPr marL="342900" indent="-342900">
              <a:buFont typeface="Arial" panose="020B0604020202020204" pitchFamily="34" charset="0"/>
              <a:buChar char="•"/>
            </a:pPr>
            <a:r>
              <a:rPr lang="en-US" dirty="0">
                <a:latin typeface="+mn-lt"/>
              </a:rPr>
              <a:t>Provide over-the-internet access worldwide</a:t>
            </a:r>
          </a:p>
          <a:p>
            <a:pPr marL="342900" indent="-342900">
              <a:buFont typeface="Arial" panose="020B0604020202020204" pitchFamily="34" charset="0"/>
              <a:buChar char="•"/>
            </a:pPr>
            <a:r>
              <a:rPr lang="en-US" dirty="0">
                <a:latin typeface="+mn-lt"/>
              </a:rPr>
              <a:t>Determine storage services and redundancy options</a:t>
            </a:r>
          </a:p>
        </p:txBody>
      </p:sp>
      <p:pic>
        <p:nvPicPr>
          <p:cNvPr id="9" name="Content Placeholder 8">
            <a:extLst>
              <a:ext uri="{FF2B5EF4-FFF2-40B4-BE49-F238E27FC236}">
                <a16:creationId xmlns:a16="http://schemas.microsoft.com/office/drawing/2014/main" id="{3E8F925E-F2A4-7B3D-B701-13311DECFFB2}"/>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7844948" y="1120690"/>
            <a:ext cx="2773522" cy="2773522"/>
          </a:xfrm>
        </p:spPr>
      </p:pic>
    </p:spTree>
    <p:extLst>
      <p:ext uri="{BB962C8B-B14F-4D97-AF65-F5344CB8AC3E}">
        <p14:creationId xmlns:p14="http://schemas.microsoft.com/office/powerpoint/2010/main" val="106144055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ED4A-C4D2-52B7-597D-70162A7A157C}"/>
              </a:ext>
            </a:extLst>
          </p:cNvPr>
          <p:cNvSpPr>
            <a:spLocks noGrp="1"/>
          </p:cNvSpPr>
          <p:nvPr>
            <p:ph type="title"/>
          </p:nvPr>
        </p:nvSpPr>
        <p:spPr/>
        <p:txBody>
          <a:bodyPr/>
          <a:lstStyle/>
          <a:p>
            <a:r>
              <a:rPr lang="en-US" dirty="0"/>
              <a:t>Storage redundancy</a:t>
            </a:r>
          </a:p>
        </p:txBody>
      </p:sp>
      <p:graphicFrame>
        <p:nvGraphicFramePr>
          <p:cNvPr id="7" name="Table 7">
            <a:extLst>
              <a:ext uri="{FF2B5EF4-FFF2-40B4-BE49-F238E27FC236}">
                <a16:creationId xmlns:a16="http://schemas.microsoft.com/office/drawing/2014/main" id="{EFD8DA46-C65B-1EFA-A1FE-ACF820DD46F5}"/>
              </a:ext>
            </a:extLst>
          </p:cNvPr>
          <p:cNvGraphicFramePr>
            <a:graphicFrameLocks noGrp="1"/>
          </p:cNvGraphicFramePr>
          <p:nvPr>
            <p:ph type="tbl" sz="quarter" idx="10"/>
            <p:extLst>
              <p:ext uri="{D42A27DB-BD31-4B8C-83A1-F6EECF244321}">
                <p14:modId xmlns:p14="http://schemas.microsoft.com/office/powerpoint/2010/main" val="1536464916"/>
              </p:ext>
            </p:extLst>
          </p:nvPr>
        </p:nvGraphicFramePr>
        <p:xfrm>
          <a:off x="419100" y="1457325"/>
          <a:ext cx="11342688" cy="2112772"/>
        </p:xfrm>
        <a:graphic>
          <a:graphicData uri="http://schemas.openxmlformats.org/drawingml/2006/table">
            <a:tbl>
              <a:tblPr firstRow="1" bandRow="1">
                <a:tableStyleId>{5C22544A-7EE6-4342-B048-85BDC9FD1C3A}</a:tableStyleId>
              </a:tblPr>
              <a:tblGrid>
                <a:gridCol w="3780896">
                  <a:extLst>
                    <a:ext uri="{9D8B030D-6E8A-4147-A177-3AD203B41FA5}">
                      <a16:colId xmlns:a16="http://schemas.microsoft.com/office/drawing/2014/main" val="3223086981"/>
                    </a:ext>
                  </a:extLst>
                </a:gridCol>
                <a:gridCol w="5812684">
                  <a:extLst>
                    <a:ext uri="{9D8B030D-6E8A-4147-A177-3AD203B41FA5}">
                      <a16:colId xmlns:a16="http://schemas.microsoft.com/office/drawing/2014/main" val="1285086739"/>
                    </a:ext>
                  </a:extLst>
                </a:gridCol>
                <a:gridCol w="1749108">
                  <a:extLst>
                    <a:ext uri="{9D8B030D-6E8A-4147-A177-3AD203B41FA5}">
                      <a16:colId xmlns:a16="http://schemas.microsoft.com/office/drawing/2014/main" val="4239390899"/>
                    </a:ext>
                  </a:extLst>
                </a:gridCol>
              </a:tblGrid>
              <a:tr h="370840">
                <a:tc>
                  <a:txBody>
                    <a:bodyPr/>
                    <a:lstStyle/>
                    <a:p>
                      <a:r>
                        <a:rPr lang="en-US" dirty="0"/>
                        <a:t>Redundancy configuration</a:t>
                      </a:r>
                    </a:p>
                  </a:txBody>
                  <a:tcPr/>
                </a:tc>
                <a:tc>
                  <a:txBody>
                    <a:bodyPr/>
                    <a:lstStyle/>
                    <a:p>
                      <a:r>
                        <a:rPr lang="en-US" dirty="0"/>
                        <a:t>Deployment</a:t>
                      </a:r>
                    </a:p>
                  </a:txBody>
                  <a:tcPr/>
                </a:tc>
                <a:tc>
                  <a:txBody>
                    <a:bodyPr/>
                    <a:lstStyle/>
                    <a:p>
                      <a:r>
                        <a:rPr lang="en-US" dirty="0"/>
                        <a:t>Durability</a:t>
                      </a:r>
                    </a:p>
                  </a:txBody>
                  <a:tcPr/>
                </a:tc>
                <a:extLst>
                  <a:ext uri="{0D108BD9-81ED-4DB2-BD59-A6C34878D82A}">
                    <a16:rowId xmlns:a16="http://schemas.microsoft.com/office/drawing/2014/main" val="3025089368"/>
                  </a:ext>
                </a:extLst>
              </a:tr>
              <a:tr h="370840">
                <a:tc>
                  <a:txBody>
                    <a:bodyPr/>
                    <a:lstStyle/>
                    <a:p>
                      <a:r>
                        <a:rPr lang="en-US" dirty="0"/>
                        <a:t>Locally redundant storage (LRS)</a:t>
                      </a:r>
                    </a:p>
                  </a:txBody>
                  <a:tcPr/>
                </a:tc>
                <a:tc>
                  <a:txBody>
                    <a:bodyPr/>
                    <a:lstStyle/>
                    <a:p>
                      <a:r>
                        <a:rPr lang="en-US" dirty="0"/>
                        <a:t>Single datacenter in the primary region</a:t>
                      </a:r>
                    </a:p>
                  </a:txBody>
                  <a:tcPr/>
                </a:tc>
                <a:tc>
                  <a:txBody>
                    <a:bodyPr/>
                    <a:lstStyle/>
                    <a:p>
                      <a:r>
                        <a:rPr lang="en-US" dirty="0"/>
                        <a:t>11 nines</a:t>
                      </a:r>
                    </a:p>
                  </a:txBody>
                  <a:tcPr/>
                </a:tc>
                <a:extLst>
                  <a:ext uri="{0D108BD9-81ED-4DB2-BD59-A6C34878D82A}">
                    <a16:rowId xmlns:a16="http://schemas.microsoft.com/office/drawing/2014/main" val="366643356"/>
                  </a:ext>
                </a:extLst>
              </a:tr>
              <a:tr h="370840">
                <a:tc>
                  <a:txBody>
                    <a:bodyPr/>
                    <a:lstStyle/>
                    <a:p>
                      <a:r>
                        <a:rPr lang="en-US" dirty="0"/>
                        <a:t>Zone-redundant storage (ZRS)</a:t>
                      </a:r>
                    </a:p>
                  </a:txBody>
                  <a:tcPr/>
                </a:tc>
                <a:tc>
                  <a:txBody>
                    <a:bodyPr/>
                    <a:lstStyle/>
                    <a:p>
                      <a:r>
                        <a:rPr lang="en-US" dirty="0"/>
                        <a:t>Three availability zones in the primary region</a:t>
                      </a:r>
                    </a:p>
                  </a:txBody>
                  <a:tcPr/>
                </a:tc>
                <a:tc>
                  <a:txBody>
                    <a:bodyPr/>
                    <a:lstStyle/>
                    <a:p>
                      <a:r>
                        <a:rPr lang="en-US" dirty="0"/>
                        <a:t>12 nines</a:t>
                      </a:r>
                    </a:p>
                  </a:txBody>
                  <a:tcPr/>
                </a:tc>
                <a:extLst>
                  <a:ext uri="{0D108BD9-81ED-4DB2-BD59-A6C34878D82A}">
                    <a16:rowId xmlns:a16="http://schemas.microsoft.com/office/drawing/2014/main" val="4131411740"/>
                  </a:ext>
                </a:extLst>
              </a:tr>
              <a:tr h="370840">
                <a:tc>
                  <a:txBody>
                    <a:bodyPr/>
                    <a:lstStyle/>
                    <a:p>
                      <a:r>
                        <a:rPr lang="en-US" dirty="0"/>
                        <a:t>Geo-redundant storage (GRS)</a:t>
                      </a:r>
                    </a:p>
                  </a:txBody>
                  <a:tcPr/>
                </a:tc>
                <a:tc>
                  <a:txBody>
                    <a:bodyPr/>
                    <a:lstStyle/>
                    <a:p>
                      <a:r>
                        <a:rPr lang="en-US" dirty="0"/>
                        <a:t>Single datacenter in the primary and secondary region</a:t>
                      </a:r>
                    </a:p>
                  </a:txBody>
                  <a:tcPr/>
                </a:tc>
                <a:tc>
                  <a:txBody>
                    <a:bodyPr/>
                    <a:lstStyle/>
                    <a:p>
                      <a:r>
                        <a:rPr lang="en-US" dirty="0"/>
                        <a:t>16 nines</a:t>
                      </a:r>
                    </a:p>
                  </a:txBody>
                  <a:tcPr/>
                </a:tc>
                <a:extLst>
                  <a:ext uri="{0D108BD9-81ED-4DB2-BD59-A6C34878D82A}">
                    <a16:rowId xmlns:a16="http://schemas.microsoft.com/office/drawing/2014/main" val="3852494918"/>
                  </a:ext>
                </a:extLst>
              </a:tr>
              <a:tr h="370840">
                <a:tc>
                  <a:txBody>
                    <a:bodyPr/>
                    <a:lstStyle/>
                    <a:p>
                      <a:r>
                        <a:rPr lang="en-US" dirty="0"/>
                        <a:t>Geo-zone-redundant-storage (GZRS)</a:t>
                      </a:r>
                    </a:p>
                  </a:txBody>
                  <a:tcPr/>
                </a:tc>
                <a:tc>
                  <a:txBody>
                    <a:bodyPr/>
                    <a:lstStyle/>
                    <a:p>
                      <a:r>
                        <a:rPr lang="en-US" dirty="0"/>
                        <a:t>Three availability zones in the primary region and a single datacenter in secondary region</a:t>
                      </a:r>
                    </a:p>
                  </a:txBody>
                  <a:tcPr/>
                </a:tc>
                <a:tc>
                  <a:txBody>
                    <a:bodyPr/>
                    <a:lstStyle/>
                    <a:p>
                      <a:r>
                        <a:rPr lang="en-US" dirty="0"/>
                        <a:t>16 nines</a:t>
                      </a:r>
                    </a:p>
                  </a:txBody>
                  <a:tcPr/>
                </a:tc>
                <a:extLst>
                  <a:ext uri="{0D108BD9-81ED-4DB2-BD59-A6C34878D82A}">
                    <a16:rowId xmlns:a16="http://schemas.microsoft.com/office/drawing/2014/main" val="3753021093"/>
                  </a:ext>
                </a:extLst>
              </a:tr>
            </a:tbl>
          </a:graphicData>
        </a:graphic>
      </p:graphicFrame>
    </p:spTree>
    <p:extLst>
      <p:ext uri="{BB962C8B-B14F-4D97-AF65-F5344CB8AC3E}">
        <p14:creationId xmlns:p14="http://schemas.microsoft.com/office/powerpoint/2010/main" val="95654643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storage services</a:t>
            </a:r>
            <a:endParaRPr lang="en-US" dirty="0"/>
          </a:p>
        </p:txBody>
      </p:sp>
      <p:grpSp>
        <p:nvGrpSpPr>
          <p:cNvPr id="13" name="Group 12" descr="Container storage icon.  Box with example items stored in it.">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Container storage (blob) </a:t>
              </a:r>
              <a:r>
                <a:rPr lang="en-US" sz="2400" b="0" i="0" dirty="0">
                  <a:solidFill>
                    <a:srgbClr val="171717"/>
                  </a:solidFill>
                  <a:effectLst/>
                  <a:latin typeface="Segoe UI" panose="020B0502040204020203" pitchFamily="34" charset="0"/>
                </a:rPr>
                <a:t>is optimized for storing massive amounts of unstructured data, such as text or binary data.</a:t>
              </a:r>
              <a:endParaRPr lang="en-US" sz="2400" b="1" dirty="0">
                <a:gradFill>
                  <a:gsLst>
                    <a:gs pos="2917">
                      <a:schemeClr val="tx1"/>
                    </a:gs>
                    <a:gs pos="30000">
                      <a:schemeClr val="tx1"/>
                    </a:gs>
                  </a:gsLst>
                  <a:lin ang="5400000" scaled="0"/>
                </a:gradFill>
              </a:endParaRPr>
            </a:p>
          </p:txBody>
        </p:sp>
      </p:grpSp>
      <p:grpSp>
        <p:nvGrpSpPr>
          <p:cNvPr id="16" name="Group 15" descr="Disk Storage icon.  A set of disks where data can be stored.">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Disk storage </a:t>
              </a:r>
              <a:r>
                <a:rPr lang="en-US" sz="2400" b="0" i="0" dirty="0">
                  <a:solidFill>
                    <a:srgbClr val="171717"/>
                  </a:solidFill>
                  <a:effectLst/>
                  <a:latin typeface="Segoe UI" panose="020B0502040204020203" pitchFamily="34" charset="0"/>
                </a:rPr>
                <a:t>provides disks for virtual machines, applications, and other services to access and use.</a:t>
              </a:r>
              <a:endParaRPr lang="en-US" sz="2400" b="1" dirty="0">
                <a:gradFill>
                  <a:gsLst>
                    <a:gs pos="2917">
                      <a:schemeClr val="tx1"/>
                    </a:gs>
                    <a:gs pos="30000">
                      <a:schemeClr val="tx1"/>
                    </a:gs>
                  </a:gsLst>
                  <a:lin ang="5400000" scaled="0"/>
                </a:gradFill>
              </a:endParaRPr>
            </a:p>
          </p:txBody>
        </p:sp>
      </p:grpSp>
      <p:grpSp>
        <p:nvGrpSpPr>
          <p:cNvPr id="18" name="Group 17" descr="Azure Files icon.  A file folder with many files in it, available in th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Azure Files </a:t>
              </a:r>
              <a:r>
                <a:rPr lang="en-US" sz="2400" b="0" i="0" dirty="0">
                  <a:solidFill>
                    <a:srgbClr val="171717"/>
                  </a:solidFill>
                  <a:effectLst/>
                  <a:latin typeface="Segoe UI" panose="020B0502040204020203" pitchFamily="34" charset="0"/>
                </a:rPr>
                <a:t>sets up a highly available network file shares that can be accessed by using the standard Server Message Block (SMB) protocol.</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C0584F-7F42-489D-8227-F2BCB5CD9E4C}"/>
              </a:ext>
            </a:extLst>
          </p:cNvPr>
          <p:cNvSpPr>
            <a:spLocks noGrp="1"/>
          </p:cNvSpPr>
          <p:nvPr>
            <p:ph type="title"/>
          </p:nvPr>
        </p:nvSpPr>
        <p:spPr/>
        <p:txBody>
          <a:bodyPr/>
          <a:lstStyle/>
          <a:p>
            <a:r>
              <a:rPr lang="en-US" dirty="0"/>
              <a:t>Azure Accounts</a:t>
            </a:r>
          </a:p>
        </p:txBody>
      </p:sp>
      <p:sp>
        <p:nvSpPr>
          <p:cNvPr id="9" name="Content Placeholder 8">
            <a:extLst>
              <a:ext uri="{FF2B5EF4-FFF2-40B4-BE49-F238E27FC236}">
                <a16:creationId xmlns:a16="http://schemas.microsoft.com/office/drawing/2014/main" id="{711386CE-CE2A-5B99-C8DF-A5DDEFE7AC51}"/>
              </a:ext>
            </a:extLst>
          </p:cNvPr>
          <p:cNvSpPr>
            <a:spLocks noGrp="1"/>
          </p:cNvSpPr>
          <p:nvPr>
            <p:ph sz="quarter" idx="10"/>
          </p:nvPr>
        </p:nvSpPr>
        <p:spPr>
          <a:xfrm>
            <a:off x="418642" y="1456897"/>
            <a:ext cx="5394960" cy="2046714"/>
          </a:xfrm>
        </p:spPr>
        <p:txBody>
          <a:bodyPr/>
          <a:lstStyle/>
          <a:p>
            <a:pPr marL="342900" indent="-342900">
              <a:buFont typeface="Arial" panose="020B0604020202020204" pitchFamily="34" charset="0"/>
              <a:buChar char="•"/>
            </a:pPr>
            <a:r>
              <a:rPr lang="en-US" dirty="0">
                <a:latin typeface="+mn-lt"/>
              </a:rPr>
              <a:t>Azure account</a:t>
            </a:r>
          </a:p>
          <a:p>
            <a:pPr marL="342900" indent="-342900">
              <a:buFont typeface="Arial" panose="020B0604020202020204" pitchFamily="34" charset="0"/>
              <a:buChar char="•"/>
            </a:pPr>
            <a:r>
              <a:rPr lang="en-US" dirty="0">
                <a:latin typeface="+mn-lt"/>
              </a:rPr>
              <a:t>Azure free account</a:t>
            </a:r>
          </a:p>
          <a:p>
            <a:pPr marL="342900" indent="-342900">
              <a:buFont typeface="Arial" panose="020B0604020202020204" pitchFamily="34" charset="0"/>
              <a:buChar char="•"/>
            </a:pPr>
            <a:r>
              <a:rPr lang="en-US" dirty="0">
                <a:latin typeface="+mn-lt"/>
              </a:rPr>
              <a:t>Azure free student account</a:t>
            </a:r>
          </a:p>
          <a:p>
            <a:pPr marL="342900" indent="-342900">
              <a:buFont typeface="Arial" panose="020B0604020202020204" pitchFamily="34" charset="0"/>
              <a:buChar char="•"/>
            </a:pPr>
            <a:r>
              <a:rPr lang="en-US" dirty="0">
                <a:latin typeface="+mn-lt"/>
              </a:rPr>
              <a:t>Microsoft Learn sandbox</a:t>
            </a:r>
          </a:p>
        </p:txBody>
      </p:sp>
      <p:pic>
        <p:nvPicPr>
          <p:cNvPr id="24" name="Graphic 3">
            <a:extLst>
              <a:ext uri="{FF2B5EF4-FFF2-40B4-BE49-F238E27FC236}">
                <a16:creationId xmlns:a16="http://schemas.microsoft.com/office/drawing/2014/main" id="{F1F1FECD-3A30-45E0-0772-CD7973B6FCD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181388500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82BAA36-4D9E-3DB7-E771-C064C6F088B3}"/>
              </a:ext>
            </a:extLst>
          </p:cNvPr>
          <p:cNvSpPr>
            <a:spLocks noGrp="1"/>
          </p:cNvSpPr>
          <p:nvPr>
            <p:ph type="title"/>
          </p:nvPr>
        </p:nvSpPr>
        <p:spPr/>
        <p:txBody>
          <a:bodyPr/>
          <a:lstStyle/>
          <a:p>
            <a:r>
              <a:rPr lang="en-US" dirty="0"/>
              <a:t>Storage service public endpoints</a:t>
            </a:r>
          </a:p>
        </p:txBody>
      </p:sp>
      <p:graphicFrame>
        <p:nvGraphicFramePr>
          <p:cNvPr id="14" name="Table 14">
            <a:extLst>
              <a:ext uri="{FF2B5EF4-FFF2-40B4-BE49-F238E27FC236}">
                <a16:creationId xmlns:a16="http://schemas.microsoft.com/office/drawing/2014/main" id="{C2C8231C-4FED-D869-B179-887D11AA1864}"/>
              </a:ext>
            </a:extLst>
          </p:cNvPr>
          <p:cNvGraphicFramePr>
            <a:graphicFrameLocks noGrp="1"/>
          </p:cNvGraphicFramePr>
          <p:nvPr>
            <p:extLst>
              <p:ext uri="{D42A27DB-BD31-4B8C-83A1-F6EECF244321}">
                <p14:modId xmlns:p14="http://schemas.microsoft.com/office/powerpoint/2010/main" val="3106432135"/>
              </p:ext>
            </p:extLst>
          </p:nvPr>
        </p:nvGraphicFramePr>
        <p:xfrm>
          <a:off x="603015" y="1436370"/>
          <a:ext cx="11016401" cy="2758440"/>
        </p:xfrm>
        <a:graphic>
          <a:graphicData uri="http://schemas.openxmlformats.org/drawingml/2006/table">
            <a:tbl>
              <a:tblPr firstRow="1" bandRow="1">
                <a:tableStyleId>{5C22544A-7EE6-4342-B048-85BDC9FD1C3A}</a:tableStyleId>
              </a:tblPr>
              <a:tblGrid>
                <a:gridCol w="3589173">
                  <a:extLst>
                    <a:ext uri="{9D8B030D-6E8A-4147-A177-3AD203B41FA5}">
                      <a16:colId xmlns:a16="http://schemas.microsoft.com/office/drawing/2014/main" val="3377196593"/>
                    </a:ext>
                  </a:extLst>
                </a:gridCol>
                <a:gridCol w="7427228">
                  <a:extLst>
                    <a:ext uri="{9D8B030D-6E8A-4147-A177-3AD203B41FA5}">
                      <a16:colId xmlns:a16="http://schemas.microsoft.com/office/drawing/2014/main" val="2659200717"/>
                    </a:ext>
                  </a:extLst>
                </a:gridCol>
              </a:tblGrid>
              <a:tr h="459740">
                <a:tc>
                  <a:txBody>
                    <a:bodyPr/>
                    <a:lstStyle/>
                    <a:p>
                      <a:r>
                        <a:rPr lang="en-US" sz="2200" dirty="0"/>
                        <a:t>Storage service</a:t>
                      </a:r>
                    </a:p>
                  </a:txBody>
                  <a:tcPr marL="113361" marR="113361" marT="56680" marB="56680"/>
                </a:tc>
                <a:tc>
                  <a:txBody>
                    <a:bodyPr/>
                    <a:lstStyle/>
                    <a:p>
                      <a:r>
                        <a:rPr lang="en-US" sz="2200" dirty="0"/>
                        <a:t>Public endpoint</a:t>
                      </a:r>
                    </a:p>
                  </a:txBody>
                  <a:tcPr marL="113361" marR="113361" marT="56680" marB="56680"/>
                </a:tc>
                <a:extLst>
                  <a:ext uri="{0D108BD9-81ED-4DB2-BD59-A6C34878D82A}">
                    <a16:rowId xmlns:a16="http://schemas.microsoft.com/office/drawing/2014/main" val="1135729445"/>
                  </a:ext>
                </a:extLst>
              </a:tr>
              <a:tr h="459740">
                <a:tc>
                  <a:txBody>
                    <a:bodyPr/>
                    <a:lstStyle/>
                    <a:p>
                      <a:r>
                        <a:rPr lang="en-US" sz="2200" dirty="0"/>
                        <a:t>Blob Storage	</a:t>
                      </a:r>
                    </a:p>
                  </a:txBody>
                  <a:tcPr marL="113361" marR="113361" marT="56680" marB="56680"/>
                </a:tc>
                <a:tc>
                  <a:txBody>
                    <a:bodyPr/>
                    <a:lstStyle/>
                    <a:p>
                      <a:r>
                        <a:rPr lang="en-US" sz="2200" dirty="0"/>
                        <a:t>https://&lt;storage-account-name&gt;.blob.core.windows.net</a:t>
                      </a:r>
                    </a:p>
                  </a:txBody>
                  <a:tcPr marL="113361" marR="113361" marT="56680" marB="56680"/>
                </a:tc>
                <a:extLst>
                  <a:ext uri="{0D108BD9-81ED-4DB2-BD59-A6C34878D82A}">
                    <a16:rowId xmlns:a16="http://schemas.microsoft.com/office/drawing/2014/main" val="646089078"/>
                  </a:ext>
                </a:extLst>
              </a:tr>
              <a:tr h="459740">
                <a:tc>
                  <a:txBody>
                    <a:bodyPr/>
                    <a:lstStyle/>
                    <a:p>
                      <a:r>
                        <a:rPr lang="en-US" sz="2200" dirty="0"/>
                        <a:t>Data Lake Storage Gen2</a:t>
                      </a:r>
                    </a:p>
                  </a:txBody>
                  <a:tcPr marL="113361" marR="113361" marT="56680" marB="56680"/>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200" dirty="0"/>
                        <a:t>https://&lt;storage-account-name&gt;.dfs.core.windows.net</a:t>
                      </a:r>
                    </a:p>
                  </a:txBody>
                  <a:tcPr marL="113361" marR="113361" marT="56680" marB="56680"/>
                </a:tc>
                <a:extLst>
                  <a:ext uri="{0D108BD9-81ED-4DB2-BD59-A6C34878D82A}">
                    <a16:rowId xmlns:a16="http://schemas.microsoft.com/office/drawing/2014/main" val="2407953252"/>
                  </a:ext>
                </a:extLst>
              </a:tr>
              <a:tr h="459740">
                <a:tc>
                  <a:txBody>
                    <a:bodyPr/>
                    <a:lstStyle/>
                    <a:p>
                      <a:r>
                        <a:rPr lang="en-US" sz="2200" dirty="0"/>
                        <a:t>Azure Files</a:t>
                      </a:r>
                    </a:p>
                  </a:txBody>
                  <a:tcPr marL="113361" marR="113361" marT="56680" marB="56680"/>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200" dirty="0"/>
                        <a:t>https://&lt;storage-account-name&gt;.file.core.windows.net</a:t>
                      </a:r>
                    </a:p>
                  </a:txBody>
                  <a:tcPr marL="113361" marR="113361" marT="56680" marB="56680"/>
                </a:tc>
                <a:extLst>
                  <a:ext uri="{0D108BD9-81ED-4DB2-BD59-A6C34878D82A}">
                    <a16:rowId xmlns:a16="http://schemas.microsoft.com/office/drawing/2014/main" val="142694806"/>
                  </a:ext>
                </a:extLst>
              </a:tr>
              <a:tr h="459740">
                <a:tc>
                  <a:txBody>
                    <a:bodyPr/>
                    <a:lstStyle/>
                    <a:p>
                      <a:r>
                        <a:rPr lang="en-US" sz="2200" dirty="0"/>
                        <a:t>Queue Storage</a:t>
                      </a:r>
                    </a:p>
                  </a:txBody>
                  <a:tcPr marL="113361" marR="113361" marT="56680" marB="56680"/>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200" dirty="0"/>
                        <a:t>https://&lt;storage-account-name&gt;.queue.core.windows.net</a:t>
                      </a:r>
                    </a:p>
                  </a:txBody>
                  <a:tcPr marL="113361" marR="113361" marT="56680" marB="56680"/>
                </a:tc>
                <a:extLst>
                  <a:ext uri="{0D108BD9-81ED-4DB2-BD59-A6C34878D82A}">
                    <a16:rowId xmlns:a16="http://schemas.microsoft.com/office/drawing/2014/main" val="2311010762"/>
                  </a:ext>
                </a:extLst>
              </a:tr>
              <a:tr h="459740">
                <a:tc>
                  <a:txBody>
                    <a:bodyPr/>
                    <a:lstStyle/>
                    <a:p>
                      <a:r>
                        <a:rPr lang="en-US" sz="2200" dirty="0"/>
                        <a:t>Table Storage</a:t>
                      </a:r>
                    </a:p>
                  </a:txBody>
                  <a:tcPr marL="113361" marR="113361" marT="56680" marB="56680"/>
                </a:tc>
                <a:tc>
                  <a:txBody>
                    <a:bodyPr/>
                    <a:lstStyle/>
                    <a:p>
                      <a:r>
                        <a:rPr lang="en-US" sz="2200" dirty="0"/>
                        <a:t>https://&lt;storage-account-name&gt;.table.core.windows.net</a:t>
                      </a:r>
                    </a:p>
                  </a:txBody>
                  <a:tcPr marL="113361" marR="113361" marT="56680" marB="56680"/>
                </a:tc>
                <a:extLst>
                  <a:ext uri="{0D108BD9-81ED-4DB2-BD59-A6C34878D82A}">
                    <a16:rowId xmlns:a16="http://schemas.microsoft.com/office/drawing/2014/main" val="3224377337"/>
                  </a:ext>
                </a:extLst>
              </a:tr>
            </a:tbl>
          </a:graphicData>
        </a:graphic>
      </p:graphicFrame>
    </p:spTree>
    <p:extLst>
      <p:ext uri="{BB962C8B-B14F-4D97-AF65-F5344CB8AC3E}">
        <p14:creationId xmlns:p14="http://schemas.microsoft.com/office/powerpoint/2010/main" val="43364098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425366" y="450019"/>
            <a:ext cx="11341268" cy="680196"/>
          </a:xfrm>
        </p:spPr>
        <p:txBody>
          <a:bodyPr wrap="square" anchor="t">
            <a:normAutofit/>
          </a:bodyPr>
          <a:lstStyle/>
          <a:p>
            <a:r>
              <a:rPr lang="en-US" dirty="0"/>
              <a:t>Azure storage access tiers</a:t>
            </a:r>
          </a:p>
        </p:txBody>
      </p:sp>
      <p:sp>
        <p:nvSpPr>
          <p:cNvPr id="6" name="TextBox 5">
            <a:extLst>
              <a:ext uri="{FF2B5EF4-FFF2-40B4-BE49-F238E27FC236}">
                <a16:creationId xmlns:a16="http://schemas.microsoft.com/office/drawing/2014/main" id="{FB6282FF-ECC3-43F6-8D73-CA7D2AE111BA}"/>
              </a:ext>
            </a:extLst>
          </p:cNvPr>
          <p:cNvSpPr txBox="1"/>
          <p:nvPr/>
        </p:nvSpPr>
        <p:spPr>
          <a:xfrm>
            <a:off x="3184138" y="5275929"/>
            <a:ext cx="6406374" cy="363946"/>
          </a:xfrm>
          <a:prstGeom prst="rect">
            <a:avLst/>
          </a:prstGeom>
          <a:noFill/>
        </p:spPr>
        <p:txBody>
          <a:bodyPr wrap="square">
            <a:spAutoFit/>
          </a:bodyPr>
          <a:lstStyle/>
          <a:p>
            <a:r>
              <a:rPr lang="en-US" dirty="0"/>
              <a:t>You can switch between these access tiers at any time.</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extLst>
              <p:ext uri="{D42A27DB-BD31-4B8C-83A1-F6EECF244321}">
                <p14:modId xmlns:p14="http://schemas.microsoft.com/office/powerpoint/2010/main" val="3140970344"/>
              </p:ext>
            </p:extLst>
          </p:nvPr>
        </p:nvGraphicFramePr>
        <p:xfrm>
          <a:off x="698642" y="1496819"/>
          <a:ext cx="10794711" cy="3786944"/>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algn="ctr"/>
                      <a:r>
                        <a:rPr lang="en-US" sz="2400" b="0" dirty="0">
                          <a:latin typeface="+mj-lt"/>
                        </a:rPr>
                        <a:t>Hot</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Cool</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en-US" sz="2400" b="0" i="0" kern="1200" dirty="0">
                          <a:solidFill>
                            <a:schemeClr val="dk1"/>
                          </a:solidFill>
                          <a:effectLst/>
                          <a:latin typeface="+mn-lt"/>
                          <a:ea typeface="+mn-ea"/>
                          <a:cs typeface="+mn-cs"/>
                        </a:rPr>
                        <a:t>Optimized for storing data that is accessed frequently.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infrequently accessed and stored for at least 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rarely accessed and stored for at least 180 days with flexible latency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96819"/>
            <a:ext cx="8160153" cy="944210"/>
            <a:chOff x="2015922" y="1496819"/>
            <a:chExt cx="8160153" cy="944210"/>
          </a:xfrm>
        </p:grpSpPr>
        <p:sp>
          <p:nvSpPr>
            <p:cNvPr id="10" name="Rectangle 9" descr="Database">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descr="Stopwatch">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spTree>
    <p:extLst>
      <p:ext uri="{BB962C8B-B14F-4D97-AF65-F5344CB8AC3E}">
        <p14:creationId xmlns:p14="http://schemas.microsoft.com/office/powerpoint/2010/main" val="265578051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Exercise - Create a storage blob</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2785378"/>
          </a:xfrm>
        </p:spPr>
        <p:txBody>
          <a:bodyPr/>
          <a:lstStyle/>
          <a:p>
            <a:pPr marL="233362" indent="0">
              <a:buNone/>
              <a:tabLst>
                <a:tab pos="515938" algn="l"/>
              </a:tabLst>
            </a:pPr>
            <a:r>
              <a:rPr lang="en-US" dirty="0"/>
              <a:t>Create a storage account with a blob storage container. Work with blob files. </a:t>
            </a:r>
            <a:endParaRPr lang="en-US" dirty="0">
              <a:latin typeface="Segoe UI Semilight" panose="020B0402040204020203" pitchFamily="34" charset="0"/>
              <a:cs typeface="Segoe UI Semilight" panose="020B0402040204020203" pitchFamily="34" charset="0"/>
            </a:endParaRP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Create a storage account.</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Create a blob container.</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Upload and access a blob.</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83125684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A537-A47A-8BB9-D3DE-9CE0416ACC92}"/>
              </a:ext>
            </a:extLst>
          </p:cNvPr>
          <p:cNvSpPr>
            <a:spLocks noGrp="1"/>
          </p:cNvSpPr>
          <p:nvPr>
            <p:ph type="title"/>
          </p:nvPr>
        </p:nvSpPr>
        <p:spPr/>
        <p:txBody>
          <a:bodyPr/>
          <a:lstStyle/>
          <a:p>
            <a:r>
              <a:rPr lang="en-US" dirty="0"/>
              <a:t>Azure Migrate</a:t>
            </a:r>
          </a:p>
        </p:txBody>
      </p:sp>
      <p:sp>
        <p:nvSpPr>
          <p:cNvPr id="3" name="Content Placeholder 2">
            <a:extLst>
              <a:ext uri="{FF2B5EF4-FFF2-40B4-BE49-F238E27FC236}">
                <a16:creationId xmlns:a16="http://schemas.microsoft.com/office/drawing/2014/main" id="{BF2C84F0-4236-7C4F-E8BF-450C59B4F09C}"/>
              </a:ext>
            </a:extLst>
          </p:cNvPr>
          <p:cNvSpPr>
            <a:spLocks noGrp="1"/>
          </p:cNvSpPr>
          <p:nvPr>
            <p:ph sz="quarter" idx="10"/>
          </p:nvPr>
        </p:nvSpPr>
        <p:spPr>
          <a:xfrm>
            <a:off x="418642" y="1456897"/>
            <a:ext cx="5394960" cy="1918474"/>
          </a:xfrm>
        </p:spPr>
        <p:txBody>
          <a:bodyPr/>
          <a:lstStyle/>
          <a:p>
            <a:pPr marL="342900" indent="-342900">
              <a:buFont typeface="Arial" panose="020B0604020202020204" pitchFamily="34" charset="0"/>
              <a:buChar char="•"/>
            </a:pPr>
            <a:r>
              <a:rPr lang="en-US" dirty="0">
                <a:latin typeface="+mn-lt"/>
              </a:rPr>
              <a:t>Unified migration platform</a:t>
            </a:r>
          </a:p>
          <a:p>
            <a:pPr marL="342900" indent="-342900">
              <a:buFont typeface="Arial" panose="020B0604020202020204" pitchFamily="34" charset="0"/>
              <a:buChar char="•"/>
            </a:pPr>
            <a:r>
              <a:rPr lang="en-US" dirty="0">
                <a:latin typeface="+mn-lt"/>
              </a:rPr>
              <a:t>Range of integrated and standalone tools</a:t>
            </a:r>
          </a:p>
          <a:p>
            <a:pPr marL="342900" indent="-342900">
              <a:buFont typeface="Arial" panose="020B0604020202020204" pitchFamily="34" charset="0"/>
              <a:buChar char="•"/>
            </a:pPr>
            <a:r>
              <a:rPr lang="en-US" dirty="0">
                <a:latin typeface="+mn-lt"/>
              </a:rPr>
              <a:t>Assessment and migration</a:t>
            </a:r>
          </a:p>
        </p:txBody>
      </p:sp>
      <p:pic>
        <p:nvPicPr>
          <p:cNvPr id="6" name="Content Placeholder 5">
            <a:extLst>
              <a:ext uri="{FF2B5EF4-FFF2-40B4-BE49-F238E27FC236}">
                <a16:creationId xmlns:a16="http://schemas.microsoft.com/office/drawing/2014/main" id="{7F4A6B29-10CF-7473-1C1F-3A78C2A31B45}"/>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7155640" y="1263245"/>
            <a:ext cx="4331509" cy="4331509"/>
          </a:xfrm>
        </p:spPr>
      </p:pic>
    </p:spTree>
    <p:extLst>
      <p:ext uri="{BB962C8B-B14F-4D97-AF65-F5344CB8AC3E}">
        <p14:creationId xmlns:p14="http://schemas.microsoft.com/office/powerpoint/2010/main" val="124359978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Data Box icon">
            <a:extLst>
              <a:ext uri="{FF2B5EF4-FFF2-40B4-BE49-F238E27FC236}">
                <a16:creationId xmlns:a16="http://schemas.microsoft.com/office/drawing/2014/main" id="{ECC6200D-FBC5-A87E-F7C4-5824FD537308}"/>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6869430" y="1631473"/>
            <a:ext cx="4663440" cy="4663440"/>
          </a:xfrm>
          <a:prstGeom prst="rect">
            <a:avLst/>
          </a:prstGeom>
        </p:spPr>
      </p:pic>
      <p:sp>
        <p:nvSpPr>
          <p:cNvPr id="5" name="Body text">
            <a:extLst>
              <a:ext uri="{FF2B5EF4-FFF2-40B4-BE49-F238E27FC236}">
                <a16:creationId xmlns:a16="http://schemas.microsoft.com/office/drawing/2014/main" id="{FD25405F-BA1D-085B-16B1-FD48C4A07754}"/>
              </a:ext>
            </a:extLst>
          </p:cNvPr>
          <p:cNvSpPr>
            <a:spLocks noGrp="1"/>
          </p:cNvSpPr>
          <p:nvPr>
            <p:ph sz="quarter" idx="10"/>
          </p:nvPr>
        </p:nvSpPr>
        <p:spPr>
          <a:xfrm>
            <a:off x="418642" y="1456897"/>
            <a:ext cx="5394960" cy="4888518"/>
          </a:xfrm>
        </p:spPr>
        <p:txBody>
          <a:bodyPr/>
          <a:lstStyle/>
          <a:p>
            <a:pPr marL="342900" indent="-342900">
              <a:buFont typeface="Arial" panose="020B0604020202020204" pitchFamily="34" charset="0"/>
              <a:buChar char="•"/>
            </a:pPr>
            <a:r>
              <a:rPr lang="en-US" dirty="0">
                <a:latin typeface="+mn-lt"/>
              </a:rPr>
              <a:t>Store up to 80 terabytes of data.</a:t>
            </a:r>
          </a:p>
          <a:p>
            <a:pPr marL="342900" indent="-342900">
              <a:buFont typeface="Arial" panose="020B0604020202020204" pitchFamily="34" charset="0"/>
              <a:buChar char="•"/>
            </a:pPr>
            <a:r>
              <a:rPr lang="en-US" dirty="0">
                <a:latin typeface="+mn-lt"/>
              </a:rPr>
              <a:t>Move your disaster recovery backups to Azure.</a:t>
            </a:r>
          </a:p>
          <a:p>
            <a:pPr marL="342900" indent="-342900">
              <a:buFont typeface="Arial" panose="020B0604020202020204" pitchFamily="34" charset="0"/>
              <a:buChar char="•"/>
            </a:pPr>
            <a:r>
              <a:rPr lang="en-US" dirty="0">
                <a:latin typeface="+mn-lt"/>
              </a:rPr>
              <a:t>Protect your data in a rugged case during transit.</a:t>
            </a:r>
          </a:p>
          <a:p>
            <a:pPr marL="342900" indent="-342900">
              <a:buFont typeface="Arial" panose="020B0604020202020204" pitchFamily="34" charset="0"/>
              <a:buChar char="•"/>
            </a:pPr>
            <a:r>
              <a:rPr lang="en-US" dirty="0">
                <a:latin typeface="+mn-lt"/>
              </a:rPr>
              <a:t>Migrate data out of Azure for compliance or regulatory needs.</a:t>
            </a:r>
          </a:p>
          <a:p>
            <a:pPr marL="342900" indent="-342900">
              <a:buFont typeface="Arial" panose="020B0604020202020204" pitchFamily="34" charset="0"/>
              <a:buChar char="•"/>
            </a:pPr>
            <a:r>
              <a:rPr lang="en-US" dirty="0">
                <a:latin typeface="+mn-lt"/>
              </a:rPr>
              <a:t>Migrate data to Azure from remote locations with limited or no connectivity.</a:t>
            </a:r>
          </a:p>
          <a:p>
            <a:pPr marL="342900" indent="-342900">
              <a:buFont typeface="Arial" panose="020B0604020202020204" pitchFamily="34" charset="0"/>
              <a:buChar char="•"/>
            </a:pPr>
            <a:endParaRPr lang="en-US" dirty="0">
              <a:latin typeface="+mn-lt"/>
            </a:endParaRPr>
          </a:p>
        </p:txBody>
      </p:sp>
      <p:sp>
        <p:nvSpPr>
          <p:cNvPr id="2" name="Azure Data Box">
            <a:extLst>
              <a:ext uri="{FF2B5EF4-FFF2-40B4-BE49-F238E27FC236}">
                <a16:creationId xmlns:a16="http://schemas.microsoft.com/office/drawing/2014/main" id="{8A5FD8CB-0CF6-C37F-BB0D-56DF9C7F40A9}"/>
              </a:ext>
            </a:extLst>
          </p:cNvPr>
          <p:cNvSpPr>
            <a:spLocks noGrp="1"/>
          </p:cNvSpPr>
          <p:nvPr>
            <p:ph type="title"/>
          </p:nvPr>
        </p:nvSpPr>
        <p:spPr/>
        <p:txBody>
          <a:bodyPr/>
          <a:lstStyle/>
          <a:p>
            <a:r>
              <a:rPr lang="en-US" dirty="0"/>
              <a:t>Azure Data Box</a:t>
            </a:r>
          </a:p>
        </p:txBody>
      </p:sp>
    </p:spTree>
    <p:extLst>
      <p:ext uri="{BB962C8B-B14F-4D97-AF65-F5344CB8AC3E}">
        <p14:creationId xmlns:p14="http://schemas.microsoft.com/office/powerpoint/2010/main" val="394593995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524CE3D-168F-0994-8EDA-C2D06F5ED4EC}"/>
              </a:ext>
            </a:extLst>
          </p:cNvPr>
          <p:cNvSpPr>
            <a:spLocks noGrp="1"/>
          </p:cNvSpPr>
          <p:nvPr>
            <p:ph type="body" sz="quarter" idx="24"/>
          </p:nvPr>
        </p:nvSpPr>
        <p:spPr/>
        <p:txBody>
          <a:bodyPr/>
          <a:lstStyle/>
          <a:p>
            <a:r>
              <a:rPr lang="en-US" dirty="0" err="1"/>
              <a:t>AzCopy</a:t>
            </a:r>
            <a:endParaRPr lang="en-US" dirty="0"/>
          </a:p>
        </p:txBody>
      </p:sp>
      <p:sp>
        <p:nvSpPr>
          <p:cNvPr id="12" name="Text Placeholder 11">
            <a:extLst>
              <a:ext uri="{FF2B5EF4-FFF2-40B4-BE49-F238E27FC236}">
                <a16:creationId xmlns:a16="http://schemas.microsoft.com/office/drawing/2014/main" id="{1E064A5F-2BF5-EA3C-15A8-E5BBEE212A1C}"/>
              </a:ext>
            </a:extLst>
          </p:cNvPr>
          <p:cNvSpPr>
            <a:spLocks noGrp="1"/>
          </p:cNvSpPr>
          <p:nvPr>
            <p:ph type="body" sz="quarter" idx="12"/>
          </p:nvPr>
        </p:nvSpPr>
        <p:spPr/>
        <p:txBody>
          <a:bodyPr/>
          <a:lstStyle/>
          <a:p>
            <a:r>
              <a:rPr lang="en-US" dirty="0"/>
              <a:t>Command line utility</a:t>
            </a:r>
          </a:p>
        </p:txBody>
      </p:sp>
      <p:sp>
        <p:nvSpPr>
          <p:cNvPr id="15" name="Text Placeholder 14">
            <a:extLst>
              <a:ext uri="{FF2B5EF4-FFF2-40B4-BE49-F238E27FC236}">
                <a16:creationId xmlns:a16="http://schemas.microsoft.com/office/drawing/2014/main" id="{71CF20CC-A95D-620E-3173-1A6754D3D0C7}"/>
              </a:ext>
            </a:extLst>
          </p:cNvPr>
          <p:cNvSpPr>
            <a:spLocks noGrp="1"/>
          </p:cNvSpPr>
          <p:nvPr>
            <p:ph type="body" sz="quarter" idx="25"/>
          </p:nvPr>
        </p:nvSpPr>
        <p:spPr/>
        <p:txBody>
          <a:bodyPr/>
          <a:lstStyle/>
          <a:p>
            <a:r>
              <a:rPr lang="en-US" dirty="0"/>
              <a:t>Azure Storage Explorer</a:t>
            </a:r>
          </a:p>
        </p:txBody>
      </p:sp>
      <p:sp>
        <p:nvSpPr>
          <p:cNvPr id="13" name="Text Placeholder 12">
            <a:extLst>
              <a:ext uri="{FF2B5EF4-FFF2-40B4-BE49-F238E27FC236}">
                <a16:creationId xmlns:a16="http://schemas.microsoft.com/office/drawing/2014/main" id="{16D2B2B1-D4D0-36AC-78B9-88041180EA98}"/>
              </a:ext>
            </a:extLst>
          </p:cNvPr>
          <p:cNvSpPr>
            <a:spLocks noGrp="1"/>
          </p:cNvSpPr>
          <p:nvPr>
            <p:ph type="body" sz="quarter" idx="18"/>
          </p:nvPr>
        </p:nvSpPr>
        <p:spPr/>
        <p:txBody>
          <a:bodyPr/>
          <a:lstStyle/>
          <a:p>
            <a:r>
              <a:rPr lang="en-US" dirty="0"/>
              <a:t>Graphical user interface </a:t>
            </a:r>
          </a:p>
          <a:p>
            <a:r>
              <a:rPr lang="en-US" dirty="0"/>
              <a:t>(similar to Windows Explorer)</a:t>
            </a:r>
          </a:p>
        </p:txBody>
      </p:sp>
      <p:sp>
        <p:nvSpPr>
          <p:cNvPr id="17" name="Text Placeholder 16">
            <a:extLst>
              <a:ext uri="{FF2B5EF4-FFF2-40B4-BE49-F238E27FC236}">
                <a16:creationId xmlns:a16="http://schemas.microsoft.com/office/drawing/2014/main" id="{739DE8D0-5D29-D5FB-C43F-1332874DA94B}"/>
              </a:ext>
            </a:extLst>
          </p:cNvPr>
          <p:cNvSpPr>
            <a:spLocks noGrp="1"/>
          </p:cNvSpPr>
          <p:nvPr>
            <p:ph type="body" sz="quarter" idx="27"/>
          </p:nvPr>
        </p:nvSpPr>
        <p:spPr/>
        <p:txBody>
          <a:bodyPr/>
          <a:lstStyle/>
          <a:p>
            <a:r>
              <a:rPr lang="en-US" dirty="0"/>
              <a:t>Synchronizes Azure and on premises files in a bidirectional manner</a:t>
            </a:r>
          </a:p>
        </p:txBody>
      </p:sp>
      <p:sp>
        <p:nvSpPr>
          <p:cNvPr id="16" name="Text Placeholder 15">
            <a:extLst>
              <a:ext uri="{FF2B5EF4-FFF2-40B4-BE49-F238E27FC236}">
                <a16:creationId xmlns:a16="http://schemas.microsoft.com/office/drawing/2014/main" id="{3A1F296E-20F8-1BEA-3B1F-DA286EE6DF94}"/>
              </a:ext>
            </a:extLst>
          </p:cNvPr>
          <p:cNvSpPr>
            <a:spLocks noGrp="1"/>
          </p:cNvSpPr>
          <p:nvPr>
            <p:ph type="body" sz="quarter" idx="26"/>
          </p:nvPr>
        </p:nvSpPr>
        <p:spPr/>
        <p:txBody>
          <a:bodyPr/>
          <a:lstStyle/>
          <a:p>
            <a:r>
              <a:rPr lang="en-US" dirty="0"/>
              <a:t>Azure File Sync</a:t>
            </a:r>
          </a:p>
        </p:txBody>
      </p:sp>
      <p:sp>
        <p:nvSpPr>
          <p:cNvPr id="18" name="Text Placeholder 17">
            <a:extLst>
              <a:ext uri="{FF2B5EF4-FFF2-40B4-BE49-F238E27FC236}">
                <a16:creationId xmlns:a16="http://schemas.microsoft.com/office/drawing/2014/main" id="{C48D8B53-8BEA-880F-0E8B-DE79CF0E7BB1}"/>
              </a:ext>
            </a:extLst>
          </p:cNvPr>
          <p:cNvSpPr>
            <a:spLocks noGrp="1"/>
          </p:cNvSpPr>
          <p:nvPr>
            <p:ph type="body" sz="quarter" idx="28"/>
          </p:nvPr>
        </p:nvSpPr>
        <p:spPr/>
        <p:txBody>
          <a:bodyPr/>
          <a:lstStyle/>
          <a:p>
            <a:r>
              <a:rPr lang="en-US" dirty="0"/>
              <a:t>Copy blobs or files to or from your storage account</a:t>
            </a:r>
          </a:p>
        </p:txBody>
      </p:sp>
      <p:sp>
        <p:nvSpPr>
          <p:cNvPr id="19" name="Text Placeholder 18">
            <a:extLst>
              <a:ext uri="{FF2B5EF4-FFF2-40B4-BE49-F238E27FC236}">
                <a16:creationId xmlns:a16="http://schemas.microsoft.com/office/drawing/2014/main" id="{568A6C09-6E23-14D0-609B-68C1C264789F}"/>
              </a:ext>
            </a:extLst>
          </p:cNvPr>
          <p:cNvSpPr>
            <a:spLocks noGrp="1"/>
          </p:cNvSpPr>
          <p:nvPr>
            <p:ph type="body" sz="quarter" idx="29"/>
          </p:nvPr>
        </p:nvSpPr>
        <p:spPr/>
        <p:txBody>
          <a:bodyPr/>
          <a:lstStyle/>
          <a:p>
            <a:r>
              <a:rPr lang="en-US" dirty="0"/>
              <a:t>Compatible with Windows, MacOS, and Linux</a:t>
            </a:r>
          </a:p>
        </p:txBody>
      </p:sp>
      <p:sp>
        <p:nvSpPr>
          <p:cNvPr id="20" name="Text Placeholder 19">
            <a:extLst>
              <a:ext uri="{FF2B5EF4-FFF2-40B4-BE49-F238E27FC236}">
                <a16:creationId xmlns:a16="http://schemas.microsoft.com/office/drawing/2014/main" id="{4FCCC725-031E-4218-C1A9-5096E51C5AAA}"/>
              </a:ext>
            </a:extLst>
          </p:cNvPr>
          <p:cNvSpPr>
            <a:spLocks noGrp="1"/>
          </p:cNvSpPr>
          <p:nvPr>
            <p:ph type="body" sz="quarter" idx="30"/>
          </p:nvPr>
        </p:nvSpPr>
        <p:spPr/>
        <p:txBody>
          <a:bodyPr/>
          <a:lstStyle/>
          <a:p>
            <a:r>
              <a:rPr lang="en-US" dirty="0"/>
              <a:t>Cloud tiering keeps frequently accessed files local, while freeing up space</a:t>
            </a:r>
          </a:p>
        </p:txBody>
      </p:sp>
      <p:sp>
        <p:nvSpPr>
          <p:cNvPr id="21" name="Text Placeholder 20">
            <a:extLst>
              <a:ext uri="{FF2B5EF4-FFF2-40B4-BE49-F238E27FC236}">
                <a16:creationId xmlns:a16="http://schemas.microsoft.com/office/drawing/2014/main" id="{79FBBA0F-99FA-45AE-D1EA-6369AC608935}"/>
              </a:ext>
            </a:extLst>
          </p:cNvPr>
          <p:cNvSpPr>
            <a:spLocks noGrp="1"/>
          </p:cNvSpPr>
          <p:nvPr>
            <p:ph type="body" sz="quarter" idx="31"/>
          </p:nvPr>
        </p:nvSpPr>
        <p:spPr/>
        <p:txBody>
          <a:bodyPr/>
          <a:lstStyle/>
          <a:p>
            <a:r>
              <a:rPr lang="en-US" dirty="0"/>
              <a:t>One-direction synchronization</a:t>
            </a:r>
          </a:p>
        </p:txBody>
      </p:sp>
      <p:sp>
        <p:nvSpPr>
          <p:cNvPr id="22" name="Text Placeholder 21">
            <a:extLst>
              <a:ext uri="{FF2B5EF4-FFF2-40B4-BE49-F238E27FC236}">
                <a16:creationId xmlns:a16="http://schemas.microsoft.com/office/drawing/2014/main" id="{A808EF73-9F61-FECA-AF8C-6D0F3D7FA308}"/>
              </a:ext>
            </a:extLst>
          </p:cNvPr>
          <p:cNvSpPr>
            <a:spLocks noGrp="1"/>
          </p:cNvSpPr>
          <p:nvPr>
            <p:ph type="body" sz="quarter" idx="32"/>
          </p:nvPr>
        </p:nvSpPr>
        <p:spPr/>
        <p:txBody>
          <a:bodyPr/>
          <a:lstStyle/>
          <a:p>
            <a:r>
              <a:rPr lang="en-US" dirty="0"/>
              <a:t>Uses </a:t>
            </a:r>
            <a:r>
              <a:rPr lang="en-US" dirty="0" err="1"/>
              <a:t>AzCopy</a:t>
            </a:r>
            <a:r>
              <a:rPr lang="en-US" dirty="0"/>
              <a:t> to handle file operations</a:t>
            </a:r>
          </a:p>
        </p:txBody>
      </p:sp>
      <p:sp>
        <p:nvSpPr>
          <p:cNvPr id="23" name="Text Placeholder 22">
            <a:extLst>
              <a:ext uri="{FF2B5EF4-FFF2-40B4-BE49-F238E27FC236}">
                <a16:creationId xmlns:a16="http://schemas.microsoft.com/office/drawing/2014/main" id="{CB444C50-B29A-5AFB-520C-33680EAAB17C}"/>
              </a:ext>
            </a:extLst>
          </p:cNvPr>
          <p:cNvSpPr>
            <a:spLocks noGrp="1"/>
          </p:cNvSpPr>
          <p:nvPr>
            <p:ph type="body" sz="quarter" idx="33"/>
          </p:nvPr>
        </p:nvSpPr>
        <p:spPr/>
        <p:txBody>
          <a:bodyPr/>
          <a:lstStyle/>
          <a:p>
            <a:r>
              <a:rPr lang="en-US" dirty="0"/>
              <a:t>Rapid reprovisioning of failed local server (install and resync)</a:t>
            </a:r>
          </a:p>
        </p:txBody>
      </p:sp>
      <p:sp>
        <p:nvSpPr>
          <p:cNvPr id="2" name="Title 1">
            <a:extLst>
              <a:ext uri="{FF2B5EF4-FFF2-40B4-BE49-F238E27FC236}">
                <a16:creationId xmlns:a16="http://schemas.microsoft.com/office/drawing/2014/main" id="{9111B25E-ECE8-BA83-6933-271D784EC7A6}"/>
              </a:ext>
            </a:extLst>
          </p:cNvPr>
          <p:cNvSpPr>
            <a:spLocks noGrp="1"/>
          </p:cNvSpPr>
          <p:nvPr>
            <p:ph type="title"/>
          </p:nvPr>
        </p:nvSpPr>
        <p:spPr/>
        <p:txBody>
          <a:bodyPr/>
          <a:lstStyle/>
          <a:p>
            <a:r>
              <a:rPr lang="en-US" dirty="0"/>
              <a:t>File management options</a:t>
            </a:r>
          </a:p>
        </p:txBody>
      </p:sp>
    </p:spTree>
    <p:extLst>
      <p:ext uri="{BB962C8B-B14F-4D97-AF65-F5344CB8AC3E}">
        <p14:creationId xmlns:p14="http://schemas.microsoft.com/office/powerpoint/2010/main" val="418690550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Identity, Access, and Security</a:t>
            </a:r>
            <a:endParaRPr lang="en-US" dirty="0"/>
          </a:p>
        </p:txBody>
      </p:sp>
      <p:pic>
        <p:nvPicPr>
          <p:cNvPr id="3" name="Graphic 2" descr="Employee badge">
            <a:extLst>
              <a:ext uri="{FF2B5EF4-FFF2-40B4-BE49-F238E27FC236}">
                <a16:creationId xmlns:a16="http://schemas.microsoft.com/office/drawing/2014/main" id="{37041FDF-9DB1-BA47-0A2B-016EA187F6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1509" y="2729202"/>
            <a:ext cx="1256523" cy="1256523"/>
          </a:xfrm>
          <a:prstGeom prst="rect">
            <a:avLst/>
          </a:prstGeom>
        </p:spPr>
      </p:pic>
    </p:spTree>
    <p:extLst>
      <p:ext uri="{BB962C8B-B14F-4D97-AF65-F5344CB8AC3E}">
        <p14:creationId xmlns:p14="http://schemas.microsoft.com/office/powerpoint/2010/main" val="203161122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Identity, Access, and Security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5088573"/>
          </a:xfrm>
        </p:spPr>
        <p:txBody>
          <a:bodyPr vert="horz" wrap="square" lIns="0" tIns="0" rIns="0" bIns="0" rtlCol="0" anchor="t">
            <a:spAutoFit/>
          </a:bodyPr>
          <a:lstStyle/>
          <a:p>
            <a:r>
              <a:rPr lang="en-US" sz="2400" dirty="0">
                <a:latin typeface="+mj-lt"/>
                <a:cs typeface="Segoe UI Semilight"/>
              </a:rPr>
              <a:t>Describe the benefits and usage of:</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directory services in Azure, including Azure Active Directory (AD)</a:t>
            </a: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and Azure AD DS, part of Microsoft </a:t>
            </a:r>
            <a:r>
              <a:rPr lang="en-US" b="0" i="0" dirty="0" err="1">
                <a:solidFill>
                  <a:srgbClr val="171717"/>
                </a:solidFill>
                <a:effectLst/>
                <a:latin typeface="Segoe UI" panose="020B0502040204020203" pitchFamily="34" charset="0"/>
              </a:rPr>
              <a:t>Entra</a:t>
            </a:r>
            <a:r>
              <a:rPr lang="en-US" b="0" i="0" dirty="0">
                <a:solidFill>
                  <a:srgbClr val="171717"/>
                </a:solidFill>
                <a:effectLst/>
                <a:latin typeface="Segoe UI" panose="020B0502040204020203" pitchFamily="34" charset="0"/>
              </a:rPr>
              <a:t>.</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authentication methods in Azure, including single sign-on (SSO),</a:t>
            </a: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multifactor authentication (MFA), and </a:t>
            </a:r>
            <a:r>
              <a:rPr lang="en-US" b="0" i="0" dirty="0" err="1">
                <a:solidFill>
                  <a:srgbClr val="171717"/>
                </a:solidFill>
                <a:effectLst/>
                <a:latin typeface="Segoe UI" panose="020B0502040204020203" pitchFamily="34" charset="0"/>
              </a:rPr>
              <a:t>passwordless</a:t>
            </a:r>
            <a:r>
              <a:rPr lang="en-US" b="0" i="0" dirty="0">
                <a:solidFill>
                  <a:srgbClr val="171717"/>
                </a:solidFill>
                <a:effectLst/>
                <a:latin typeface="Segoe UI" panose="020B0502040204020203" pitchFamily="34" charset="0"/>
              </a:rPr>
              <a:t>.</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external identities and guest access in Azure.</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Azure AD Conditional Access.</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Azure Role Based Access Control (RBAC).</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the concept of Zero Trust.</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the purpose of the defense in depth model.</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the purpose of Microsoft Defender for Cloud.</a:t>
            </a:r>
          </a:p>
        </p:txBody>
      </p:sp>
    </p:spTree>
    <p:extLst>
      <p:ext uri="{BB962C8B-B14F-4D97-AF65-F5344CB8AC3E}">
        <p14:creationId xmlns:p14="http://schemas.microsoft.com/office/powerpoint/2010/main" val="35800831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Active Directory (</a:t>
            </a:r>
            <a:r>
              <a:rPr lang="en-US" noProof="0" dirty="0"/>
              <a:t>AAD</a:t>
            </a:r>
            <a:r>
              <a:rPr lang="en-US" noProof="0"/>
              <a:t>)</a:t>
            </a:r>
          </a:p>
        </p:txBody>
      </p:sp>
      <p:sp>
        <p:nvSpPr>
          <p:cNvPr id="6" name="Text Placeholder 5"/>
          <p:cNvSpPr>
            <a:spLocks noGrp="1"/>
          </p:cNvSpPr>
          <p:nvPr>
            <p:ph sz="quarter" idx="10"/>
          </p:nvPr>
        </p:nvSpPr>
        <p:spPr>
          <a:xfrm>
            <a:off x="419100" y="1425724"/>
            <a:ext cx="11340811" cy="3908762"/>
          </a:xfrm>
        </p:spPr>
        <p:txBody>
          <a:bodyPr/>
          <a:lstStyle/>
          <a:p>
            <a:pPr marL="0" indent="0">
              <a:buNone/>
            </a:pPr>
            <a:r>
              <a:rPr lang="en-US" noProof="0" dirty="0">
                <a:latin typeface="+mj-lt"/>
              </a:rPr>
              <a:t>Azure Active D</a:t>
            </a:r>
            <a:r>
              <a:rPr lang="en-US" dirty="0" err="1">
                <a:latin typeface="+mj-lt"/>
              </a:rPr>
              <a:t>irectory</a:t>
            </a:r>
            <a:r>
              <a:rPr lang="en-US" dirty="0">
                <a:latin typeface="+mj-lt"/>
              </a:rPr>
              <a:t> (AAD) </a:t>
            </a:r>
            <a:r>
              <a:rPr lang="en-US" dirty="0">
                <a:latin typeface="+mn-lt"/>
              </a:rPr>
              <a:t>is </a:t>
            </a:r>
            <a:r>
              <a:rPr lang="en-US" noProof="0" dirty="0">
                <a:latin typeface="+mn-lt"/>
              </a:rPr>
              <a:t>Microsoft Azure’s cloud-based identity and access management service. </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Authentication (employees sign-in to access resources).</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Single sign-on (SSO).</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Application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Business (B2B).</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Customer (B2C) identity services.</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Device management.</a:t>
            </a:r>
          </a:p>
        </p:txBody>
      </p:sp>
      <p:pic>
        <p:nvPicPr>
          <p:cNvPr id="4" name="Graphic 3">
            <a:extLst>
              <a:ext uri="{FF2B5EF4-FFF2-40B4-BE49-F238E27FC236}">
                <a16:creationId xmlns:a16="http://schemas.microsoft.com/office/drawing/2014/main" id="{DB71D5F0-DCBF-40B0-A1B9-44C8A0392C3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8800" y="2210287"/>
            <a:ext cx="3124199" cy="3124199"/>
          </a:xfrm>
          <a:prstGeom prst="rect">
            <a:avLst/>
          </a:prstGeom>
        </p:spPr>
      </p:pic>
    </p:spTree>
    <p:extLst>
      <p:ext uri="{BB962C8B-B14F-4D97-AF65-F5344CB8AC3E}">
        <p14:creationId xmlns:p14="http://schemas.microsoft.com/office/powerpoint/2010/main" val="5932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Active Directory Domain Services (Azure AD DS)</a:t>
            </a:r>
          </a:p>
        </p:txBody>
      </p:sp>
      <p:pic>
        <p:nvPicPr>
          <p:cNvPr id="9" name="Picture 8" descr="Diagram of Azure AD Connect Sync synchronizing information back to the Azure AD tenant from on-premises AD.">
            <a:extLst>
              <a:ext uri="{FF2B5EF4-FFF2-40B4-BE49-F238E27FC236}">
                <a16:creationId xmlns:a16="http://schemas.microsoft.com/office/drawing/2014/main" id="{F87B70BB-AE7A-3F3A-22B3-4E70B8F011B5}"/>
              </a:ext>
            </a:extLst>
          </p:cNvPr>
          <p:cNvPicPr>
            <a:picLocks noChangeAspect="1"/>
          </p:cNvPicPr>
          <p:nvPr/>
        </p:nvPicPr>
        <p:blipFill>
          <a:blip r:embed="rId3"/>
          <a:stretch>
            <a:fillRect/>
          </a:stretch>
        </p:blipFill>
        <p:spPr>
          <a:xfrm>
            <a:off x="0" y="1120690"/>
            <a:ext cx="12192000" cy="3602598"/>
          </a:xfrm>
          <a:prstGeom prst="rect">
            <a:avLst/>
          </a:prstGeom>
        </p:spPr>
      </p:pic>
      <p:sp>
        <p:nvSpPr>
          <p:cNvPr id="6" name="Text Placeholder 5"/>
          <p:cNvSpPr>
            <a:spLocks noGrp="1"/>
          </p:cNvSpPr>
          <p:nvPr>
            <p:ph sz="quarter" idx="10"/>
          </p:nvPr>
        </p:nvSpPr>
        <p:spPr>
          <a:xfrm>
            <a:off x="418643" y="4726164"/>
            <a:ext cx="11662867" cy="1549142"/>
          </a:xfrm>
        </p:spPr>
        <p:txBody>
          <a:bodyPr/>
          <a:lstStyle/>
          <a:p>
            <a:pPr marL="342900" indent="-342900">
              <a:buFont typeface="Arial" panose="020B0604020202020204" pitchFamily="34" charset="0"/>
              <a:buChar char="•"/>
            </a:pPr>
            <a:r>
              <a:rPr lang="en-US" noProof="0" dirty="0">
                <a:latin typeface="+mn-lt"/>
              </a:rPr>
              <a:t>Gain the benefit of cloud-based domain services without managing domain controllers</a:t>
            </a:r>
          </a:p>
          <a:p>
            <a:pPr marL="342900" indent="-342900">
              <a:buFont typeface="Arial" panose="020B0604020202020204" pitchFamily="34" charset="0"/>
              <a:buChar char="•"/>
            </a:pPr>
            <a:r>
              <a:rPr lang="en-US" dirty="0"/>
              <a:t>Run legacy applications (that can’t use modern auth standards) in the cloud</a:t>
            </a:r>
          </a:p>
          <a:p>
            <a:pPr marL="342900" indent="-342900">
              <a:buFont typeface="Arial" panose="020B0604020202020204" pitchFamily="34" charset="0"/>
              <a:buChar char="•"/>
            </a:pPr>
            <a:r>
              <a:rPr lang="en-US" dirty="0"/>
              <a:t>Automatically sync from Azure AD</a:t>
            </a:r>
            <a:endParaRPr lang="en-US" noProof="0" dirty="0">
              <a:latin typeface="+mn-lt"/>
            </a:endParaRPr>
          </a:p>
        </p:txBody>
      </p:sp>
    </p:spTree>
    <p:extLst>
      <p:ext uri="{BB962C8B-B14F-4D97-AF65-F5344CB8AC3E}">
        <p14:creationId xmlns:p14="http://schemas.microsoft.com/office/powerpoint/2010/main" val="396671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Walkthrough – Create an Azure Account</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1549142"/>
          </a:xfrm>
        </p:spPr>
        <p:txBody>
          <a:bodyPr/>
          <a:lstStyle/>
          <a:p>
            <a:pPr marL="233362"/>
            <a:r>
              <a:rPr lang="en-US" dirty="0"/>
              <a:t>Create an Azure free account</a:t>
            </a:r>
          </a:p>
          <a:p>
            <a:pPr marL="233362"/>
            <a:endParaRPr lang="en-US" dirty="0"/>
          </a:p>
          <a:p>
            <a:pPr marL="747712" indent="-514350">
              <a:buAutoNum type="arabicPeriod"/>
            </a:pPr>
            <a:r>
              <a:rPr lang="en-US" dirty="0">
                <a:latin typeface="+mn-lt"/>
                <a:cs typeface="Segoe UI Semilight" panose="020B0402040204020203" pitchFamily="34" charset="0"/>
              </a:rPr>
              <a:t>Create an Azure free account</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64252605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Authentication</a:t>
            </a:r>
          </a:p>
          <a:p>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13" name="Group 12" descr="Flow graphic of a person showing their ID, they match, so the person is authenticated. ">
            <a:extLst>
              <a:ext uri="{FF2B5EF4-FFF2-40B4-BE49-F238E27FC236}">
                <a16:creationId xmlns:a16="http://schemas.microsoft.com/office/drawing/2014/main" id="{B9887FB4-F28E-4EFD-8A5D-712CBDFB9C96}"/>
              </a:ext>
            </a:extLst>
          </p:cNvPr>
          <p:cNvGrpSpPr/>
          <p:nvPr/>
        </p:nvGrpSpPr>
        <p:grpSpPr>
          <a:xfrm>
            <a:off x="660636" y="4366650"/>
            <a:ext cx="5025275" cy="914400"/>
            <a:chOff x="354814" y="4943861"/>
            <a:chExt cx="5025275" cy="914400"/>
          </a:xfrm>
        </p:grpSpPr>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Authorization</a:t>
            </a:r>
          </a:p>
          <a:p>
            <a:r>
              <a:rPr lang="en-US" sz="2400" dirty="0">
                <a:latin typeface="+mn-lt"/>
              </a:rPr>
              <a:t>Determines an authenticated person’s or service’s level of access.</a:t>
            </a:r>
          </a:p>
          <a:p>
            <a:r>
              <a:rPr lang="en-US" sz="2400" dirty="0">
                <a:latin typeface="+mn-lt"/>
              </a:rPr>
              <a:t>Defines which data they can access, and what they can do with it.</a:t>
            </a:r>
          </a:p>
        </p:txBody>
      </p:sp>
      <p:grpSp>
        <p:nvGrpSpPr>
          <p:cNvPr id="15" name="Group 14" descr="Authenticated user checked against a list of user who can enter a server, their name is missing to Authorization is denied.">
            <a:extLst>
              <a:ext uri="{FF2B5EF4-FFF2-40B4-BE49-F238E27FC236}">
                <a16:creationId xmlns:a16="http://schemas.microsoft.com/office/drawing/2014/main" id="{418970A6-FEC6-4BCD-82AD-5AE365EDB7F8}"/>
              </a:ext>
            </a:extLst>
          </p:cNvPr>
          <p:cNvGrpSpPr/>
          <p:nvPr/>
        </p:nvGrpSpPr>
        <p:grpSpPr>
          <a:xfrm>
            <a:off x="6582640" y="4366650"/>
            <a:ext cx="5004227" cy="914400"/>
            <a:chOff x="6578628" y="4915100"/>
            <a:chExt cx="5004227" cy="914400"/>
          </a:xfrm>
        </p:grpSpPr>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256151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sz="quarter" idx="10"/>
          </p:nvPr>
        </p:nvSpPr>
        <p:spPr>
          <a:xfrm>
            <a:off x="419100" y="1182387"/>
            <a:ext cx="11340811" cy="1420902"/>
          </a:xfrm>
        </p:spPr>
        <p:txBody>
          <a:bodyPr/>
          <a:lstStyle/>
          <a:p>
            <a:pPr marL="0" indent="0">
              <a:buNone/>
            </a:pPr>
            <a:r>
              <a:rPr lang="en-IE" sz="2400" dirty="0">
                <a:latin typeface="+mn-lt"/>
              </a:rPr>
              <a:t>Provides additional security for your identities by requiring two or more elements for full authentication. </a:t>
            </a:r>
          </a:p>
          <a:p>
            <a:pPr marL="457200" lvl="1" indent="-457200">
              <a:buFont typeface="Arial" panose="020B0604020202020204" pitchFamily="34" charset="0"/>
              <a:buChar char="•"/>
            </a:pPr>
            <a:r>
              <a:rPr lang="en-IE" sz="2400" dirty="0">
                <a:cs typeface="Segoe UI Semilight" pitchFamily="34" charset="0"/>
              </a:rPr>
              <a:t>Something you know   </a:t>
            </a:r>
            <a:r>
              <a:rPr lang="en-IE" sz="1800"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sz="1800" dirty="0">
                <a:cs typeface="Segoe UI Semilight" pitchFamily="34" charset="0"/>
                <a:sym typeface="Wingdings" panose="05000000000000000000" pitchFamily="2" charset="2"/>
              </a:rPr>
              <a:t></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1220110" y="2884439"/>
            <a:ext cx="9738333" cy="2434584"/>
          </a:xfrm>
          <a:prstGeom prst="rect">
            <a:avLst/>
          </a:prstGeom>
        </p:spPr>
      </p:pic>
    </p:spTree>
    <p:extLst>
      <p:ext uri="{BB962C8B-B14F-4D97-AF65-F5344CB8AC3E}">
        <p14:creationId xmlns:p14="http://schemas.microsoft.com/office/powerpoint/2010/main" val="318882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B2B</a:t>
            </a:r>
          </a:p>
        </p:txBody>
      </p:sp>
      <p:pic>
        <p:nvPicPr>
          <p:cNvPr id="11" name="Picture 10" descr="Illustration showing the B2B model with self-service or invitation based sign-ups.">
            <a:extLst>
              <a:ext uri="{FF2B5EF4-FFF2-40B4-BE49-F238E27FC236}">
                <a16:creationId xmlns:a16="http://schemas.microsoft.com/office/drawing/2014/main" id="{61FDC522-EAE7-F3D7-EA2F-E071FDDFEEA8}"/>
              </a:ext>
            </a:extLst>
          </p:cNvPr>
          <p:cNvPicPr>
            <a:picLocks noChangeAspect="1"/>
          </p:cNvPicPr>
          <p:nvPr/>
        </p:nvPicPr>
        <p:blipFill rotWithShape="1">
          <a:blip r:embed="rId3"/>
          <a:srcRect l="2281" t="7370" r="2877" b="43599"/>
          <a:stretch/>
        </p:blipFill>
        <p:spPr>
          <a:xfrm>
            <a:off x="1159893" y="1405888"/>
            <a:ext cx="9872214" cy="4709162"/>
          </a:xfrm>
          <a:prstGeom prst="rect">
            <a:avLst/>
          </a:prstGeom>
        </p:spPr>
      </p:pic>
    </p:spTree>
    <p:extLst>
      <p:ext uri="{BB962C8B-B14F-4D97-AF65-F5344CB8AC3E}">
        <p14:creationId xmlns:p14="http://schemas.microsoft.com/office/powerpoint/2010/main" val="301687628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B2C</a:t>
            </a:r>
          </a:p>
        </p:txBody>
      </p:sp>
      <p:pic>
        <p:nvPicPr>
          <p:cNvPr id="3" name="Picture 2" descr="Illustration of the B2C model showing custom sign-up policies for customers and consumers.">
            <a:extLst>
              <a:ext uri="{FF2B5EF4-FFF2-40B4-BE49-F238E27FC236}">
                <a16:creationId xmlns:a16="http://schemas.microsoft.com/office/drawing/2014/main" id="{52426408-1344-881A-3AD1-8A1054015ECB}"/>
              </a:ext>
            </a:extLst>
          </p:cNvPr>
          <p:cNvPicPr>
            <a:picLocks noChangeAspect="1"/>
          </p:cNvPicPr>
          <p:nvPr/>
        </p:nvPicPr>
        <p:blipFill rotWithShape="1">
          <a:blip r:embed="rId3"/>
          <a:srcRect l="1059" t="59649" r="2464" b="2839"/>
          <a:stretch/>
        </p:blipFill>
        <p:spPr>
          <a:xfrm>
            <a:off x="775383" y="1520190"/>
            <a:ext cx="10641235" cy="3817621"/>
          </a:xfrm>
          <a:prstGeom prst="rect">
            <a:avLst/>
          </a:prstGeom>
        </p:spPr>
      </p:pic>
    </p:spTree>
    <p:extLst>
      <p:ext uri="{BB962C8B-B14F-4D97-AF65-F5344CB8AC3E}">
        <p14:creationId xmlns:p14="http://schemas.microsoft.com/office/powerpoint/2010/main" val="63153031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en-US" dirty="0"/>
              <a:t>Conditional Access</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456897"/>
            <a:ext cx="11340811" cy="4221669"/>
          </a:xfrm>
        </p:spPr>
        <p:txBody>
          <a:bodyPr/>
          <a:lstStyle/>
          <a:p>
            <a:r>
              <a:rPr lang="en-US" dirty="0">
                <a:latin typeface="+mj-lt"/>
              </a:rPr>
              <a:t>Conditional Access</a:t>
            </a:r>
            <a:r>
              <a:rPr lang="en-US" b="1" dirty="0">
                <a:latin typeface="+mn-lt"/>
              </a:rPr>
              <a:t> </a:t>
            </a:r>
            <a:r>
              <a:rPr lang="en-US" dirty="0">
                <a:latin typeface="+mn-lt"/>
              </a:rPr>
              <a:t>is used by Azure Active Directory to bring signals together, to make decisions, and enforce organizational policies.</a:t>
            </a:r>
          </a:p>
          <a:p>
            <a:endParaRPr lang="en-US" sz="1000" dirty="0">
              <a:latin typeface="+mn-lt"/>
            </a:endParaRPr>
          </a:p>
          <a:p>
            <a:pPr marL="342900" indent="-342900">
              <a:buFont typeface="Arial" panose="020B0604020202020204" pitchFamily="34" charset="0"/>
              <a:buChar char="•"/>
            </a:pPr>
            <a:r>
              <a:rPr lang="en-US" dirty="0">
                <a:latin typeface="+mn-lt"/>
              </a:rPr>
              <a:t>User or Group Membership</a:t>
            </a:r>
          </a:p>
          <a:p>
            <a:pPr marL="342900" indent="-342900">
              <a:buFont typeface="Arial" panose="020B0604020202020204" pitchFamily="34" charset="0"/>
              <a:buChar char="•"/>
            </a:pPr>
            <a:r>
              <a:rPr lang="en-US" dirty="0">
                <a:latin typeface="+mn-lt"/>
              </a:rPr>
              <a:t>IP Location</a:t>
            </a:r>
          </a:p>
          <a:p>
            <a:pPr marL="342900" indent="-342900">
              <a:buFont typeface="Arial" panose="020B0604020202020204" pitchFamily="34" charset="0"/>
              <a:buChar char="•"/>
            </a:pPr>
            <a:r>
              <a:rPr lang="en-US" dirty="0">
                <a:latin typeface="+mn-lt"/>
              </a:rPr>
              <a:t>Device</a:t>
            </a:r>
          </a:p>
          <a:p>
            <a:pPr marL="342900" indent="-342900">
              <a:buFont typeface="Arial" panose="020B0604020202020204" pitchFamily="34" charset="0"/>
              <a:buChar char="•"/>
            </a:pPr>
            <a:r>
              <a:rPr lang="en-US" dirty="0">
                <a:latin typeface="+mn-lt"/>
              </a:rPr>
              <a:t>Application</a:t>
            </a:r>
          </a:p>
          <a:p>
            <a:pPr marL="342900" indent="-342900">
              <a:buFont typeface="Arial" panose="020B0604020202020204" pitchFamily="34" charset="0"/>
              <a:buChar char="•"/>
            </a:pPr>
            <a:r>
              <a:rPr lang="en-US" dirty="0">
                <a:latin typeface="+mn-lt"/>
              </a:rPr>
              <a:t>Risk Detection</a:t>
            </a:r>
          </a:p>
          <a:p>
            <a:pPr marL="342900" indent="-342900">
              <a:buFont typeface="Arial" panose="020B0604020202020204" pitchFamily="34" charset="0"/>
              <a:buChar char="•"/>
            </a:pPr>
            <a:endParaRPr lang="en-US" dirty="0">
              <a:latin typeface="+mn-lt"/>
            </a:endParaRPr>
          </a:p>
        </p:txBody>
      </p:sp>
      <p:pic>
        <p:nvPicPr>
          <p:cNvPr id="1026" name="Picture 2" descr="Conceptual Conditional Access process flow">
            <a:extLst>
              <a:ext uri="{FF2B5EF4-FFF2-40B4-BE49-F238E27FC236}">
                <a16:creationId xmlns:a16="http://schemas.microsoft.com/office/drawing/2014/main" id="{6FDF6F99-1844-4452-A659-3B2270C8D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0" y="2581056"/>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4343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role-based access control (Azure RBAC)</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456040" y="1449975"/>
            <a:ext cx="5174793" cy="3572969"/>
            <a:chOff x="6145148" y="1188720"/>
            <a:chExt cx="5705453"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2657138"/>
          </a:xfrm>
        </p:spPr>
        <p:txBody>
          <a:bodyPr vert="horz" wrap="square" lIns="0" tIns="91440" rIns="146304" bIns="91440" rtlCol="0" anchor="t">
            <a:spAutoFit/>
          </a:bodyPr>
          <a:lstStyle/>
          <a:p>
            <a:pPr marL="285750" indent="-285750">
              <a:buFont typeface="Arial" panose="020B0604020202020204" pitchFamily="34" charset="0"/>
              <a:buChar char="•"/>
            </a:pPr>
            <a:r>
              <a:rPr lang="en-US" noProof="0" dirty="0">
                <a:latin typeface="+mn-lt"/>
              </a:rPr>
              <a:t>Fine-grained access management.</a:t>
            </a:r>
            <a:endParaRPr lang="en-US" dirty="0">
              <a:cs typeface="Segoe UI"/>
            </a:endParaRPr>
          </a:p>
          <a:p>
            <a:pPr marL="285750" indent="-285750">
              <a:buFont typeface="Arial" panose="020B0604020202020204" pitchFamily="34" charset="0"/>
              <a:buChar char="•"/>
            </a:pPr>
            <a:r>
              <a:rPr lang="en-US" dirty="0">
                <a:latin typeface="+mn-lt"/>
              </a:rPr>
              <a:t>Segregate duties within the team and grant only the amount of access to users that they need to perform their jobs.</a:t>
            </a:r>
            <a:endParaRPr lang="en-US" dirty="0">
              <a:latin typeface="+mn-lt"/>
              <a:cs typeface="Segoe UI"/>
            </a:endParaRPr>
          </a:p>
          <a:p>
            <a:pPr marL="285750" indent="-285750">
              <a:buFont typeface="Arial" panose="020B0604020202020204" pitchFamily="34" charset="0"/>
              <a:buChar char="•"/>
            </a:pPr>
            <a:r>
              <a:rPr lang="en-US" dirty="0">
                <a:latin typeface="+mn-lt"/>
              </a:rPr>
              <a:t>Enables access to the Azure portal and controlling access to resources.</a:t>
            </a:r>
            <a:endParaRPr lang="en-US" dirty="0">
              <a:latin typeface="+mn-lt"/>
              <a:cs typeface="Segoe UI"/>
            </a:endParaRPr>
          </a:p>
        </p:txBody>
      </p:sp>
    </p:spTree>
    <p:extLst>
      <p:ext uri="{BB962C8B-B14F-4D97-AF65-F5344CB8AC3E}">
        <p14:creationId xmlns:p14="http://schemas.microsoft.com/office/powerpoint/2010/main" val="136183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03CB-FE1F-7449-85B6-377845712922}"/>
              </a:ext>
            </a:extLst>
          </p:cNvPr>
          <p:cNvSpPr>
            <a:spLocks noGrp="1"/>
          </p:cNvSpPr>
          <p:nvPr>
            <p:ph type="title"/>
          </p:nvPr>
        </p:nvSpPr>
        <p:spPr/>
        <p:txBody>
          <a:bodyPr/>
          <a:lstStyle/>
          <a:p>
            <a:r>
              <a:rPr lang="en-US" dirty="0"/>
              <a:t>Zero Trust</a:t>
            </a:r>
          </a:p>
        </p:txBody>
      </p:sp>
      <p:pic>
        <p:nvPicPr>
          <p:cNvPr id="5" name="Content Placeholder 4">
            <a:extLst>
              <a:ext uri="{FF2B5EF4-FFF2-40B4-BE49-F238E27FC236}">
                <a16:creationId xmlns:a16="http://schemas.microsoft.com/office/drawing/2014/main" id="{0D932458-9886-E3A6-3098-AE94C200732A}"/>
              </a:ext>
            </a:extLst>
          </p:cNvPr>
          <p:cNvPicPr>
            <a:picLocks noGrp="1" noChangeAspect="1"/>
          </p:cNvPicPr>
          <p:nvPr>
            <p:ph sz="quarter" idx="10"/>
          </p:nvPr>
        </p:nvPicPr>
        <p:blipFill>
          <a:blip r:embed="rId3"/>
          <a:stretch>
            <a:fillRect/>
          </a:stretch>
        </p:blipFill>
        <p:spPr>
          <a:xfrm>
            <a:off x="1384707" y="1388745"/>
            <a:ext cx="9422587" cy="4933328"/>
          </a:xfrm>
        </p:spPr>
      </p:pic>
    </p:spTree>
    <p:extLst>
      <p:ext uri="{BB962C8B-B14F-4D97-AF65-F5344CB8AC3E}">
        <p14:creationId xmlns:p14="http://schemas.microsoft.com/office/powerpoint/2010/main" val="149265259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Defense in depth</a:t>
            </a:r>
          </a:p>
        </p:txBody>
      </p:sp>
      <p:sp>
        <p:nvSpPr>
          <p:cNvPr id="6" name="Text Placeholder 5"/>
          <p:cNvSpPr>
            <a:spLocks noGrp="1"/>
          </p:cNvSpPr>
          <p:nvPr>
            <p:ph sz="quarter" idx="10"/>
          </p:nvPr>
        </p:nvSpPr>
        <p:spPr>
          <a:xfrm>
            <a:off x="333867" y="1639288"/>
            <a:ext cx="6125194" cy="3880213"/>
          </a:xfrm>
        </p:spPr>
        <p:txBody>
          <a:bodyPr/>
          <a:lstStyle/>
          <a:p>
            <a:pPr marL="342900" indent="-342900">
              <a:buFont typeface="Arial" panose="020B0604020202020204" pitchFamily="34" charset="0"/>
              <a:buChar char="•"/>
            </a:pPr>
            <a:r>
              <a:rPr lang="en-US" sz="2400" dirty="0">
                <a:solidFill>
                  <a:schemeClr val="tx1"/>
                </a:solidFill>
                <a:latin typeface="+mn-lt"/>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latin typeface="+mn-lt"/>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latin typeface="+mn-lt"/>
              </a:rPr>
              <a:t>Attacks against one layer are isolated from subsequent layers. </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267309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Defender for Cloud</a:t>
            </a:r>
          </a:p>
        </p:txBody>
      </p:sp>
      <p:sp>
        <p:nvSpPr>
          <p:cNvPr id="6" name="Text Placeholder 5"/>
          <p:cNvSpPr>
            <a:spLocks noGrp="1"/>
          </p:cNvSpPr>
          <p:nvPr>
            <p:ph sz="quarter" idx="4294967295"/>
          </p:nvPr>
        </p:nvSpPr>
        <p:spPr>
          <a:xfrm>
            <a:off x="419100" y="1456897"/>
            <a:ext cx="11340811" cy="724173"/>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Microsoft Defender for Cloud is a monitoring service that provides threat protection across both Azure and on-premises datacenters. </a:t>
            </a:r>
            <a:endParaRPr lang="en-US" dirty="0">
              <a:latin typeface="Segoe UI" panose="020B0502040204020203" pitchFamily="34" charset="0"/>
              <a:cs typeface="Segoe UI" panose="020B0502040204020203" pitchFamily="34" charset="0"/>
            </a:endParaRPr>
          </a:p>
        </p:txBody>
      </p:sp>
      <p:pic>
        <p:nvPicPr>
          <p:cNvPr id="5" name="Picture 4" descr="Screenshot of Microsoft Defender for Cloud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rotWithShape="1">
          <a:blip r:embed="rId3"/>
          <a:srcRect r="15154" b="30285"/>
          <a:stretch/>
        </p:blipFill>
        <p:spPr>
          <a:xfrm>
            <a:off x="6155354" y="2310317"/>
            <a:ext cx="5418653" cy="3090785"/>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6123208" cy="1772793"/>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977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02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49488" y="2603410"/>
            <a:ext cx="4320000" cy="2574391"/>
            <a:chOff x="1074935" y="3579049"/>
            <a:chExt cx="4320000" cy="2574391"/>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074935" y="5433440"/>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996621" y="1456897"/>
            <a:ext cx="6763290" cy="2913618"/>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Physical and management infrastructure of Microsoft Azure</a:t>
            </a:r>
          </a:p>
          <a:p>
            <a:pPr marL="342900" indent="-342900">
              <a:buFont typeface="Arial" panose="020B0604020202020204" pitchFamily="34" charset="0"/>
              <a:buChar char="•"/>
            </a:pPr>
            <a:r>
              <a:rPr lang="en-US" dirty="0">
                <a:solidFill>
                  <a:srgbClr val="171717"/>
                </a:solidFill>
                <a:latin typeface="Segoe UI"/>
                <a:cs typeface="Segoe UI"/>
              </a:rPr>
              <a:t>Compute and networking services</a:t>
            </a:r>
          </a:p>
          <a:p>
            <a:pPr marL="342900" indent="-342900">
              <a:buFont typeface="Arial" panose="020B0604020202020204" pitchFamily="34" charset="0"/>
              <a:buChar char="•"/>
            </a:pPr>
            <a:r>
              <a:rPr lang="en-US" dirty="0">
                <a:solidFill>
                  <a:srgbClr val="171717"/>
                </a:solidFill>
                <a:latin typeface="Segoe UI"/>
                <a:cs typeface="Segoe UI"/>
              </a:rPr>
              <a:t>Storage services</a:t>
            </a:r>
          </a:p>
          <a:p>
            <a:pPr marL="342900" indent="-342900">
              <a:buFont typeface="Arial" panose="020B0604020202020204" pitchFamily="34" charset="0"/>
              <a:buChar char="•"/>
            </a:pPr>
            <a:r>
              <a:rPr lang="en-US" dirty="0">
                <a:solidFill>
                  <a:srgbClr val="171717"/>
                </a:solidFill>
                <a:latin typeface="Segoe UI"/>
                <a:cs typeface="Segoe UI"/>
              </a:rPr>
              <a:t>Identity, access, and security</a:t>
            </a:r>
          </a:p>
          <a:p>
            <a:pPr marL="342900" indent="-342900">
              <a:buFont typeface="Arial" panose="020B0604020202020204" pitchFamily="34" charset="0"/>
              <a:buChar char="•"/>
            </a:pPr>
            <a:endParaRPr lang="en-US" dirty="0">
              <a:solidFill>
                <a:srgbClr val="171717"/>
              </a:solidFill>
              <a:latin typeface="Segoe UI" panose="020B0502040204020203" pitchFamily="34" charset="0"/>
              <a:cs typeface="Segoe UI"/>
            </a:endParaRP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Exercise – Explore the Learn sandbox</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539430"/>
          </a:xfrm>
        </p:spPr>
        <p:txBody>
          <a:bodyPr/>
          <a:lstStyle/>
          <a:p>
            <a:pPr marL="233362"/>
            <a:r>
              <a:rPr lang="en-US" dirty="0"/>
              <a:t>Explore the Learn sandbox</a:t>
            </a:r>
          </a:p>
          <a:p>
            <a:pPr marL="233362"/>
            <a:endParaRPr lang="en-US" dirty="0"/>
          </a:p>
          <a:p>
            <a:pPr marL="747712" indent="-514350">
              <a:buAutoNum type="arabicPeriod"/>
            </a:pPr>
            <a:r>
              <a:rPr lang="en-US" dirty="0">
                <a:latin typeface="+mn-lt"/>
                <a:cs typeface="Segoe UI Semilight" panose="020B0402040204020203" pitchFamily="34" charset="0"/>
              </a:rPr>
              <a:t>Activate the sandbox</a:t>
            </a:r>
          </a:p>
          <a:p>
            <a:pPr marL="747712" indent="-514350">
              <a:buAutoNum type="arabicPeriod"/>
            </a:pPr>
            <a:r>
              <a:rPr lang="en-US" dirty="0">
                <a:latin typeface="+mn-lt"/>
                <a:cs typeface="Segoe UI Semilight" panose="020B0402040204020203" pitchFamily="34" charset="0"/>
              </a:rPr>
              <a:t>Use PowerShell</a:t>
            </a:r>
          </a:p>
          <a:p>
            <a:pPr marL="747712" indent="-514350">
              <a:buAutoNum type="arabicPeriod"/>
            </a:pPr>
            <a:r>
              <a:rPr lang="en-US" dirty="0">
                <a:latin typeface="+mn-lt"/>
                <a:cs typeface="Segoe UI Semilight" panose="020B0402040204020203" pitchFamily="34" charset="0"/>
              </a:rPr>
              <a:t>Shift to BASH</a:t>
            </a:r>
          </a:p>
          <a:p>
            <a:pPr marL="747712" indent="-514350">
              <a:buAutoNum type="arabicPeriod"/>
            </a:pPr>
            <a:r>
              <a:rPr lang="en-US" dirty="0">
                <a:latin typeface="+mn-lt"/>
                <a:cs typeface="Segoe UI Semilight" panose="020B0402040204020203" pitchFamily="34" charset="0"/>
              </a:rPr>
              <a:t>Shift to Azure Interactive mode</a:t>
            </a:r>
          </a:p>
          <a:p>
            <a:pPr marL="747712" indent="-514350">
              <a:buAutoNum type="arabicPeriod"/>
            </a:pPr>
            <a:r>
              <a:rPr lang="en-US" dirty="0">
                <a:latin typeface="+mn-lt"/>
                <a:cs typeface="Segoe UI Semilight" panose="020B0402040204020203" pitchFamily="34" charset="0"/>
              </a:rPr>
              <a:t>Navigate the portal</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5179485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Azure architectural components</a:t>
            </a:r>
          </a:p>
        </p:txBody>
      </p:sp>
      <p:pic>
        <p:nvPicPr>
          <p:cNvPr id="5" name="Graphic 4">
            <a:extLst>
              <a:ext uri="{FF2B5EF4-FFF2-40B4-BE49-F238E27FC236}">
                <a16:creationId xmlns:a16="http://schemas.microsoft.com/office/drawing/2014/main" id="{DD04FC6F-7C51-44B7-A2B8-1E3093C8BFE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10800" y="2754863"/>
            <a:ext cx="1348273" cy="1348273"/>
          </a:xfrm>
          <a:prstGeom prst="rect">
            <a:avLst/>
          </a:prstGeom>
        </p:spPr>
      </p:pic>
    </p:spTree>
    <p:extLst>
      <p:ext uri="{BB962C8B-B14F-4D97-AF65-F5344CB8AC3E}">
        <p14:creationId xmlns:p14="http://schemas.microsoft.com/office/powerpoint/2010/main" val="30522179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en-US" dirty="0">
                <a:cs typeface="Segoe UI"/>
              </a:rPr>
              <a:t>Core Azure architectural components – Objective Domain</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10"/>
          </p:nvPr>
        </p:nvSpPr>
        <p:spPr>
          <a:xfrm>
            <a:off x="684143" y="1456897"/>
            <a:ext cx="11075768" cy="4037003"/>
          </a:xfrm>
        </p:spPr>
        <p:txBody>
          <a:bodyPr vert="horz" wrap="square" lIns="0" tIns="91440" rIns="146304" bIns="91440" rtlCol="0" anchor="t">
            <a:spAutoFit/>
          </a:bodyPr>
          <a:lstStyle/>
          <a:p>
            <a:pPr marL="342900" lvl="0" indent="-342900">
              <a:buFont typeface="Arial" panose="020B0604020202020204" pitchFamily="34" charset="0"/>
              <a:buChar char="•"/>
            </a:pPr>
            <a:r>
              <a:rPr lang="en-US" dirty="0">
                <a:latin typeface="+mn-lt"/>
              </a:rPr>
              <a:t>Describe Azure regions, region pairs, and sovereign regions.</a:t>
            </a:r>
          </a:p>
          <a:p>
            <a:pPr marL="342900" lvl="0" indent="-342900">
              <a:buFont typeface="Arial" panose="020B0604020202020204" pitchFamily="34" charset="0"/>
              <a:buChar char="•"/>
            </a:pPr>
            <a:r>
              <a:rPr lang="en-US" dirty="0">
                <a:latin typeface="+mn-lt"/>
              </a:rPr>
              <a:t>Describe Availability Zones.</a:t>
            </a:r>
          </a:p>
          <a:p>
            <a:pPr marL="342900" lvl="0" indent="-342900">
              <a:buFont typeface="Arial" panose="020B0604020202020204" pitchFamily="34" charset="0"/>
              <a:buChar char="•"/>
            </a:pPr>
            <a:r>
              <a:rPr lang="en-US" dirty="0">
                <a:latin typeface="+mn-lt"/>
              </a:rPr>
              <a:t>Describe Azure datacenters.</a:t>
            </a:r>
          </a:p>
          <a:p>
            <a:pPr marL="342900" lvl="0" indent="-342900">
              <a:buFont typeface="Arial" panose="020B0604020202020204" pitchFamily="34" charset="0"/>
              <a:buChar char="•"/>
            </a:pPr>
            <a:r>
              <a:rPr lang="en-US" dirty="0">
                <a:latin typeface="+mn-lt"/>
              </a:rPr>
              <a:t>Describe Azure resources and Resource Groups.</a:t>
            </a:r>
          </a:p>
          <a:p>
            <a:pPr marL="342900" lvl="0" indent="-342900">
              <a:buFont typeface="Arial" panose="020B0604020202020204" pitchFamily="34" charset="0"/>
              <a:buChar char="•"/>
            </a:pPr>
            <a:r>
              <a:rPr lang="en-US" dirty="0">
                <a:latin typeface="+mn-lt"/>
              </a:rPr>
              <a:t>Describe subscriptions.</a:t>
            </a:r>
          </a:p>
          <a:p>
            <a:pPr marL="342900" lvl="0" indent="-342900">
              <a:buFont typeface="Arial" panose="020B0604020202020204" pitchFamily="34" charset="0"/>
              <a:buChar char="•"/>
            </a:pPr>
            <a:r>
              <a:rPr lang="en-US" dirty="0">
                <a:latin typeface="+mn-lt"/>
              </a:rPr>
              <a:t>Describe management groups.</a:t>
            </a:r>
          </a:p>
          <a:p>
            <a:pPr marL="342900" lvl="0" indent="-342900">
              <a:buFont typeface="Arial" panose="020B0604020202020204" pitchFamily="34" charset="0"/>
              <a:buChar char="•"/>
            </a:pPr>
            <a:r>
              <a:rPr lang="en-US" dirty="0">
                <a:latin typeface="+mn-lt"/>
              </a:rPr>
              <a:t>Describe the hierarchy of resource groups, subscriptions, and management groups.</a:t>
            </a:r>
            <a:endParaRPr lang="en-US" dirty="0">
              <a:latin typeface="+mn-lt"/>
              <a:cs typeface="Segoe UI"/>
            </a:endParaRPr>
          </a:p>
        </p:txBody>
      </p:sp>
    </p:spTree>
    <p:extLst>
      <p:ext uri="{BB962C8B-B14F-4D97-AF65-F5344CB8AC3E}">
        <p14:creationId xmlns:p14="http://schemas.microsoft.com/office/powerpoint/2010/main" val="3344010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8" name="Rectangle 7">
            <a:extLst>
              <a:ext uri="{FF2B5EF4-FFF2-40B4-BE49-F238E27FC236}">
                <a16:creationId xmlns:a16="http://schemas.microsoft.com/office/drawing/2014/main" id="{811A1EC0-5AF2-4D21-8437-ACF71E7A3AAF}"/>
              </a:ext>
            </a:extLst>
          </p:cNvPr>
          <p:cNvSpPr/>
          <p:nvPr/>
        </p:nvSpPr>
        <p:spPr>
          <a:xfrm>
            <a:off x="192959" y="1825795"/>
            <a:ext cx="3297493" cy="1200329"/>
          </a:xfrm>
          <a:prstGeom prst="rect">
            <a:avLst/>
          </a:prstGeom>
          <a:solidFill>
            <a:schemeClr val="bg1"/>
          </a:solidFill>
        </p:spPr>
        <p:txBody>
          <a:bodyPr wrap="square" anchor="t">
            <a:spAutoFit/>
          </a:bodyPr>
          <a:lstStyle/>
          <a:p>
            <a:pPr algn="ctr"/>
            <a:r>
              <a:rPr lang="en-IE" sz="1800" i="1" dirty="0">
                <a:cs typeface="Segoe UI Semilight"/>
              </a:rPr>
              <a:t>Azure offers more global regions than any other cloud provider with 60+ regions representing over 140 countries</a:t>
            </a:r>
            <a:endParaRPr lang="en-US" sz="1800" i="1" dirty="0">
              <a:cs typeface="Segoe UI Semilight"/>
            </a:endParaRPr>
          </a:p>
        </p:txBody>
      </p:sp>
      <p:pic>
        <p:nvPicPr>
          <p:cNvPr id="2" name="Picture 1" descr="World map with blue dots showing the 60-plus regions where Azure datacenters exist. Largest concentration on the US Coastlines, Europe and the Asia coasts.">
            <a:extLst>
              <a:ext uri="{FF2B5EF4-FFF2-40B4-BE49-F238E27FC236}">
                <a16:creationId xmlns:a16="http://schemas.microsoft.com/office/drawing/2014/main" id="{64D7F689-1612-4C9D-B065-39FDE92B4CB8}"/>
              </a:ext>
            </a:extLst>
          </p:cNvPr>
          <p:cNvPicPr>
            <a:picLocks noChangeAspect="1"/>
          </p:cNvPicPr>
          <p:nvPr/>
        </p:nvPicPr>
        <p:blipFill>
          <a:blip r:embed="rId3"/>
          <a:srcRect/>
          <a:stretch/>
        </p:blipFill>
        <p:spPr>
          <a:xfrm>
            <a:off x="3910775" y="254613"/>
            <a:ext cx="7940000" cy="3783905"/>
          </a:xfrm>
          <a:prstGeom prst="rect">
            <a:avLst/>
          </a:prstGeom>
          <a:ln>
            <a:solidFill>
              <a:schemeClr val="accent1"/>
            </a:solidFill>
          </a:ln>
        </p:spPr>
      </p:pic>
      <p:sp>
        <p:nvSpPr>
          <p:cNvPr id="6" name="Text Placeholder 5"/>
          <p:cNvSpPr>
            <a:spLocks noGrp="1"/>
          </p:cNvSpPr>
          <p:nvPr>
            <p:ph sz="quarter" idx="10"/>
          </p:nvPr>
        </p:nvSpPr>
        <p:spPr>
          <a:xfrm>
            <a:off x="1225346" y="4080417"/>
            <a:ext cx="9275506" cy="1364476"/>
          </a:xfrm>
        </p:spPr>
        <p:txBody>
          <a:bodyPr vert="horz" wrap="square" lIns="0" tIns="0" rIns="0" bIns="0" rtlCol="0" anchor="t">
            <a:spAutoFit/>
          </a:bodyPr>
          <a:lstStyle/>
          <a:p>
            <a:pPr marL="342900" indent="-342900">
              <a:buFont typeface="Arial" panose="020B0604020202020204" pitchFamily="34" charset="0"/>
              <a:buChar char="•"/>
            </a:pPr>
            <a:r>
              <a:rPr lang="en-IE" dirty="0">
                <a:latin typeface="+mn-lt"/>
              </a:rPr>
              <a:t>Regions are made up of one or more </a:t>
            </a:r>
            <a:r>
              <a:rPr lang="en-IE" dirty="0" err="1">
                <a:latin typeface="+mn-lt"/>
              </a:rPr>
              <a:t>datacenters</a:t>
            </a:r>
            <a:r>
              <a:rPr lang="en-IE" dirty="0">
                <a:latin typeface="+mn-lt"/>
              </a:rPr>
              <a:t> in close proximity.</a:t>
            </a:r>
          </a:p>
          <a:p>
            <a:pPr marL="342900" indent="-342900">
              <a:buFont typeface="Arial" panose="020B0604020202020204" pitchFamily="34" charset="0"/>
              <a:buChar char="•"/>
            </a:pPr>
            <a:r>
              <a:rPr lang="en-IE" dirty="0">
                <a:latin typeface="+mn-lt"/>
              </a:rPr>
              <a:t>Provide flexibility and scale to reduce customer latency.</a:t>
            </a:r>
          </a:p>
          <a:p>
            <a:pPr marL="342900" indent="-342900">
              <a:buFont typeface="Arial" panose="020B0604020202020204" pitchFamily="34" charset="0"/>
              <a:buChar char="•"/>
            </a:pPr>
            <a:r>
              <a:rPr lang="en-IE" dirty="0">
                <a:latin typeface="+mn-lt"/>
              </a:rPr>
              <a:t>Preserve data residency with a comprehensive compliance offering.</a:t>
            </a:r>
          </a:p>
        </p:txBody>
      </p:sp>
      <p:sp>
        <p:nvSpPr>
          <p:cNvPr id="3" name="Footer Placeholder 1">
            <a:extLst>
              <a:ext uri="{FF2B5EF4-FFF2-40B4-BE49-F238E27FC236}">
                <a16:creationId xmlns:a16="http://schemas.microsoft.com/office/drawing/2014/main" id="{CFEEFDEC-A344-470A-A33B-F1133646265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8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customXml/itemProps2.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6FE134-7361-4698-B6E4-8A8E01883A2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6999</Words>
  <Application>Microsoft Office PowerPoint</Application>
  <PresentationFormat>Widescreen</PresentationFormat>
  <Paragraphs>766</Paragraphs>
  <Slides>59</Slides>
  <Notes>57</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59</vt:i4>
      </vt:variant>
    </vt:vector>
  </HeadingPairs>
  <TitlesOfParts>
    <vt:vector size="71"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AZ-900T00 Module 02: Azure Architecture and Services</vt:lpstr>
      <vt:lpstr>Module Outline</vt:lpstr>
      <vt:lpstr>Module 02 – Outline</vt:lpstr>
      <vt:lpstr>Azure Accounts</vt:lpstr>
      <vt:lpstr>Walkthrough – Create an Azure Account</vt:lpstr>
      <vt:lpstr>Exercise – Explore the Learn sandbox</vt:lpstr>
      <vt:lpstr>Azure architectural components</vt:lpstr>
      <vt:lpstr>Core Azure architectural components – Objective Domain</vt:lpstr>
      <vt:lpstr>Regions</vt:lpstr>
      <vt:lpstr>Availability zones</vt:lpstr>
      <vt:lpstr>Region Pairs</vt:lpstr>
      <vt:lpstr>Azure Sovereign Regions (US Government services)</vt:lpstr>
      <vt:lpstr>Azure Sovereign Regions (Azure China)</vt:lpstr>
      <vt:lpstr>Azure Resources</vt:lpstr>
      <vt:lpstr>Resource groups</vt:lpstr>
      <vt:lpstr>Azure Subscriptions</vt:lpstr>
      <vt:lpstr>Management Groups</vt:lpstr>
      <vt:lpstr>Exercise – Create an Azure resource</vt:lpstr>
      <vt:lpstr>Compute and Networking</vt:lpstr>
      <vt:lpstr>Compute and Networking- Objective Domain</vt:lpstr>
      <vt:lpstr>Azure compute services</vt:lpstr>
      <vt:lpstr>Azure virtual machines</vt:lpstr>
      <vt:lpstr>VM scale sets</vt:lpstr>
      <vt:lpstr>VM availability sets</vt:lpstr>
      <vt:lpstr>Exercise – Create a Virtual Machine</vt:lpstr>
      <vt:lpstr>Azure Virtual Desktop</vt:lpstr>
      <vt:lpstr>Azure Container Services</vt:lpstr>
      <vt:lpstr>Azure Functions</vt:lpstr>
      <vt:lpstr>Comparing Azure compute options</vt:lpstr>
      <vt:lpstr>Azure App Services</vt:lpstr>
      <vt:lpstr>Azure networking services</vt:lpstr>
      <vt:lpstr>Azure networking services</vt:lpstr>
      <vt:lpstr>Azure networking services</vt:lpstr>
      <vt:lpstr>Azure DNS</vt:lpstr>
      <vt:lpstr>Storage</vt:lpstr>
      <vt:lpstr>Storage - Objective Domain</vt:lpstr>
      <vt:lpstr>Storage accounts</vt:lpstr>
      <vt:lpstr>Storage redundancy</vt:lpstr>
      <vt:lpstr>Azure storage services</vt:lpstr>
      <vt:lpstr>Storage service public endpoints</vt:lpstr>
      <vt:lpstr>Azure storage access tiers</vt:lpstr>
      <vt:lpstr>Exercise - Create a storage blob</vt:lpstr>
      <vt:lpstr>Azure Migrate</vt:lpstr>
      <vt:lpstr>Azure Data Box</vt:lpstr>
      <vt:lpstr>File management options</vt:lpstr>
      <vt:lpstr>Identity, Access, and Security</vt:lpstr>
      <vt:lpstr>Identity, Access, and Security - Objective Domain</vt:lpstr>
      <vt:lpstr>Azure Active Directory (AAD)</vt:lpstr>
      <vt:lpstr>Azure Active Directory Domain Services (Azure AD DS)</vt:lpstr>
      <vt:lpstr>Compare Authentication and Authorization</vt:lpstr>
      <vt:lpstr>Azure Multi-Factor Authentication</vt:lpstr>
      <vt:lpstr>External Identities B2B</vt:lpstr>
      <vt:lpstr>External Identities B2C</vt:lpstr>
      <vt:lpstr>Conditional Access</vt:lpstr>
      <vt:lpstr>Azure role-based access control (Azure RBAC)</vt:lpstr>
      <vt:lpstr>Zero Trust</vt:lpstr>
      <vt:lpstr>Defense in depth</vt:lpstr>
      <vt:lpstr>Microsoft Defender for Cloud</vt:lpstr>
      <vt:lpstr>Module 02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2022-11-15T19:45:57Z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