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21"/>
  </p:notesMasterIdLst>
  <p:handoutMasterIdLst>
    <p:handoutMasterId r:id="rId22"/>
  </p:handoutMasterIdLst>
  <p:sldIdLst>
    <p:sldId id="1719" r:id="rId2"/>
    <p:sldId id="2544" r:id="rId3"/>
    <p:sldId id="2076138213" r:id="rId4"/>
    <p:sldId id="1865" r:id="rId5"/>
    <p:sldId id="2577" r:id="rId6"/>
    <p:sldId id="2571" r:id="rId7"/>
    <p:sldId id="2572" r:id="rId8"/>
    <p:sldId id="2531" r:id="rId9"/>
    <p:sldId id="2533" r:id="rId10"/>
    <p:sldId id="2567" r:id="rId11"/>
    <p:sldId id="2566" r:id="rId12"/>
    <p:sldId id="2578" r:id="rId13"/>
    <p:sldId id="2018" r:id="rId14"/>
    <p:sldId id="2585" r:id="rId15"/>
    <p:sldId id="2007" r:id="rId16"/>
    <p:sldId id="2590" r:id="rId17"/>
    <p:sldId id="2607" r:id="rId18"/>
    <p:sldId id="2580" r:id="rId19"/>
    <p:sldId id="2579"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 id="2076138213"/>
          </p14:sldIdLst>
        </p14:section>
        <p14:section name="Entra ID" id="{A4165B2C-9DA1-4218-9553-792AAAFAB4DB}">
          <p14:sldIdLst>
            <p14:sldId id="1865"/>
            <p14:sldId id="2577"/>
            <p14:sldId id="2571"/>
            <p14:sldId id="2572"/>
            <p14:sldId id="2531"/>
            <p14:sldId id="2533"/>
            <p14:sldId id="2567"/>
          </p14:sldIdLst>
        </p14:section>
        <p14:section name="User and Groups" id="{7A8ABAEC-D2E7-4A18-83D3-801C389AB1E4}">
          <p14:sldIdLst>
            <p14:sldId id="2566"/>
            <p14:sldId id="2578"/>
            <p14:sldId id="2018"/>
            <p14:sldId id="2585"/>
          </p14:sldIdLst>
        </p14:section>
        <p14:section name="Labs" id="{67C99956-5B08-4FD1-B74C-DA3A327C0EED}">
          <p14:sldIdLst>
            <p14:sldId id="2007"/>
            <p14:sldId id="2590"/>
            <p14:sldId id="26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BE7"/>
    <a:srgbClr val="F4F3F5"/>
    <a:srgbClr val="652B91"/>
    <a:srgbClr val="D646A4"/>
    <a:srgbClr val="BB5BD2"/>
    <a:srgbClr val="94B6E4"/>
    <a:srgbClr val="FFF100"/>
    <a:srgbClr val="0055AD"/>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4F325-D5F1-4FB8-AA99-E9FC212841CD}" v="1" dt="2024-05-02T16:48:03.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3758" autoAdjust="0"/>
  </p:normalViewPr>
  <p:slideViewPr>
    <p:cSldViewPr snapToGrid="0">
      <p:cViewPr varScale="1">
        <p:scale>
          <a:sx n="76" d="100"/>
          <a:sy n="76" d="100"/>
        </p:scale>
        <p:origin x="114" y="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9/7/2024 7:49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9/7/2024 7:45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Manage identities and governance in Azure (https://docs.microsoft.com/learn/paths/az-104-manage-identities-governance/)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9/7/2024 7:45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152987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user and group accounts - https://microsoftlearning.github.io/AZ-104-MicrosoftAzureAdministrator/Instructions/Demos/01%20-%20Administer%20Identity.html#configure-user-and-group-accounts</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or remove licenses in the Azure portal -  https://docs.microsoft.com/azure/active-directory/fundamentals/license-users-groups</a:t>
            </a:r>
          </a:p>
          <a:p>
            <a:endParaRPr lang="en-US" dirty="0"/>
          </a:p>
          <a:p>
            <a:r>
              <a:rPr lang="en-US" dirty="0"/>
              <a:t>Take a minute to show in the Portal the basic licensing tasks. This topic is not in the student content.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66862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the shortest lab in the course. Take this opportunity to introduce the lab environment, how to access the portal, and where the login information is located.  Also review how the labs are organized emphasizing the day-to-day job skills and scenarios that are covered. Review additional labs that may be available in your hosting environment.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If you are using the </a:t>
            </a:r>
            <a:r>
              <a:rPr lang="en-US" b="1" dirty="0"/>
              <a:t>Skillable environment</a:t>
            </a:r>
            <a:r>
              <a:rPr lang="en-US" dirty="0"/>
              <a:t>, instructions have been added to create a new tenant. This is the only lab that requires additional lab setup. Creating a new tenant is necessary to add the new user.  If the students cannot create a new tenant (captcha error), just review an existing user account.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https://microsoftlearning.github.io/AZ-104-MicrosoftAzureAdministrator/Instructions/Labs/LAB_01-Manage_Entra_ID_Identities.html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9/7/2024 7:45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lab simulation.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0671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365760">
              <a:lnSpc>
                <a:spcPct val="107000"/>
              </a:lnSpc>
              <a:spcAft>
                <a:spcPts val="800"/>
              </a:spcAft>
            </a:pPr>
            <a:r>
              <a:rPr lang="en-US" sz="1200" dirty="0">
                <a:solidFill>
                  <a:schemeClr val="tx1"/>
                </a:solidFill>
                <a:effectLst/>
                <a:latin typeface="Segoe UI"/>
                <a:ea typeface="Segoe UI" panose="020B0502040204020203" pitchFamily="34" charset="0"/>
                <a:cs typeface="Segoe UI"/>
              </a:rPr>
              <a:t>Optional whiteboard slide to introduce the module or review the content. </a:t>
            </a:r>
            <a:r>
              <a:rPr lang="en-US" sz="1800" dirty="0">
                <a:solidFill>
                  <a:srgbClr val="000000"/>
                </a:solidFill>
                <a:effectLst/>
                <a:latin typeface="Calibri" panose="020F0502020204030204" pitchFamily="34" charset="0"/>
                <a:ea typeface="Calibri" panose="020F0502020204030204" pitchFamily="34" charset="0"/>
              </a:rPr>
              <a:t>Use the whiteboard diagram directly or recreate the image during the class. </a:t>
            </a:r>
            <a:endParaRPr lang="en-US" sz="1200" dirty="0">
              <a:solidFill>
                <a:schemeClr val="tx1"/>
              </a:solidFill>
              <a:effectLst/>
              <a:latin typeface="Segoe UI"/>
              <a:ea typeface="Segoe UI" panose="020B0502040204020203" pitchFamily="34" charset="0"/>
              <a:cs typeface="Segoe UI"/>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487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panose="020B0502040204020203" pitchFamily="34" charset="0"/>
              <a:ea typeface="+mn-ea"/>
              <a:cs typeface="+mn-cs"/>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What is Microsoft Entra ID? - https://docs.microsoft.com/azure/active-directory/fundamentals/active-directory-whatis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9/7/2024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There is not a specific unit in Learn for this, but  follow-on from the previous slide to introduce concepts.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Terminology - https://docs.microsoft.com/azure/active-directory/fundamentals/active-directory-whatis#terminology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2850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Microsoft Entra ID- https://docs.microsoft.com/azure/active-directory/fundamentals/active-directory-compare-azure-ad-to-ad</a:t>
            </a:r>
          </a:p>
          <a:p>
            <a:endParaRPr lang="en-US" dirty="0"/>
          </a:p>
          <a:p>
            <a:r>
              <a:rPr lang="en-US" dirty="0"/>
              <a:t>✔️ Microsoft Entra ID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9/7/2024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Just picked a few items for this slide. Please use the links for more information.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Microsoft Entra Plans &amp; Pricing - https://azure.microsoft.com/pricing/details/active-directory/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Advanced group management - https://www.microsoft.com/security/business/identity-access/azure-active-directory-pricing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Select the best option - https://www.microsoft.com/en-us/security/business/microsoft-entra-pricing</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9/7/2024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Microsoft Entra ID self-service password reset deployment - https://docs.microsoft.com/azure/active-directory/authentication/howto-sspr-deployment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27722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dirty="0">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236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6"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
        <p:nvSpPr>
          <p:cNvPr id="5" name="Title 2">
            <a:extLst>
              <a:ext uri="{FF2B5EF4-FFF2-40B4-BE49-F238E27FC236}">
                <a16:creationId xmlns:a16="http://schemas.microsoft.com/office/drawing/2014/main" id="{4175403B-6F90-A094-AF78-603246CF1E2C}"/>
              </a:ext>
            </a:extLst>
          </p:cNvPr>
          <p:cNvSpPr>
            <a:spLocks noGrp="1"/>
          </p:cNvSpPr>
          <p:nvPr>
            <p:ph type="title" hasCustomPrompt="1"/>
          </p:nvPr>
        </p:nvSpPr>
        <p:spPr>
          <a:xfrm>
            <a:off x="465138" y="567458"/>
            <a:ext cx="11530584" cy="546234"/>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4209051868"/>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65138" y="567458"/>
            <a:ext cx="11530584" cy="537180"/>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3591470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06138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7209897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62862901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6663704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3" name="Rectangle: Rounded Corners 2">
            <a:extLst>
              <a:ext uri="{FF2B5EF4-FFF2-40B4-BE49-F238E27FC236}">
                <a16:creationId xmlns:a16="http://schemas.microsoft.com/office/drawing/2014/main" id="{4023F184-24A9-30FE-6826-235A7CDC6037}"/>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29006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endParaRPr lang="en-US" dirty="0"/>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11433314"/>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07468190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nstration 2">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6458580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
        <p:nvSpPr>
          <p:cNvPr id="5" name="TextBox 4">
            <a:extLst>
              <a:ext uri="{FF2B5EF4-FFF2-40B4-BE49-F238E27FC236}">
                <a16:creationId xmlns:a16="http://schemas.microsoft.com/office/drawing/2014/main" id="{FB0C3644-97BA-5FDC-B828-5ADC34453C64}"/>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3742325580"/>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1" r:id="rId3"/>
    <p:sldLayoutId id="2147484642" r:id="rId4"/>
    <p:sldLayoutId id="2147484646" r:id="rId5"/>
    <p:sldLayoutId id="2147484647" r:id="rId6"/>
    <p:sldLayoutId id="2147484643" r:id="rId7"/>
    <p:sldLayoutId id="2147484648" r:id="rId8"/>
    <p:sldLayoutId id="2147484645" r:id="rId9"/>
    <p:sldLayoutId id="2147484649" r:id="rId10"/>
    <p:sldLayoutId id="2147484650" r:id="rId11"/>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training/modules/allow-users-reset-their-passwor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commons.wikimedia.org/wiki/File:User_icon_2.svg" TargetMode="External"/><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1.sv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commons.wikimedia.org/wiki/File:User_icon_2.svg" TargetMode="External"/><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training/modules/understand-azure-active-directory/5-compare-azure-premium-p1-p2-plan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1-Manage_Azure_AD_Identities.html" TargetMode="External"/><Relationship Id="rId4" Type="http://schemas.openxmlformats.org/officeDocument/2006/relationships/hyperlink" Target="https://docs.microsoft.com/learn/modules/configure-user-group-accoun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622696"/>
            <a:ext cx="5800990" cy="1130181"/>
          </a:xfrm>
        </p:spPr>
        <p:txBody>
          <a:bodyPr/>
          <a:lstStyle/>
          <a:p>
            <a:r>
              <a:rPr lang="en-US" dirty="0"/>
              <a:t>AZ-104T00A</a:t>
            </a:r>
            <a:br>
              <a:rPr lang="en-US" dirty="0"/>
            </a:br>
            <a:r>
              <a:rPr lang="en-US" dirty="0"/>
              <a:t>Administer 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hlinkClick r:id="rId3"/>
              </a:rPr>
              <a:t>What is self-service password reset in Microsoft Entra ID?</a:t>
            </a:r>
            <a:endParaRPr lang="en-US" dirty="0">
              <a:solidFill>
                <a:schemeClr val="tx1"/>
              </a:solidFill>
            </a:endParaRP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0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5" y="2635765"/>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0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5" y="4079318"/>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000" dirty="0">
                <a:solidFill>
                  <a:schemeClr val="tx1"/>
                </a:solidFill>
              </a:rPr>
              <a:t>You can require users to register for SSPR (same process as MFA)</a:t>
            </a:r>
          </a:p>
        </p:txBody>
      </p:sp>
      <p:pic>
        <p:nvPicPr>
          <p:cNvPr id="8" name="Picture 7" descr="A screenshot of the Password Reset - Authentication Methods screen">
            <a:extLst>
              <a:ext uri="{FF2B5EF4-FFF2-40B4-BE49-F238E27FC236}">
                <a16:creationId xmlns:a16="http://schemas.microsoft.com/office/drawing/2014/main" id="{7FE0CEF9-3FDA-96CD-3572-CAC72170D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909" y="1192212"/>
            <a:ext cx="4886325" cy="5124450"/>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User and Group Accounts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Learning Objectives - User and Group Accounts</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588224" y="1510548"/>
            <a:ext cx="5489015" cy="37472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spcAft>
                <a:spcPts val="600"/>
              </a:spcAft>
              <a:buFont typeface="Arial" panose="020B0604020202020204" pitchFamily="34" charset="0"/>
              <a:buChar char="•"/>
            </a:pPr>
            <a:r>
              <a:rPr lang="en-US" sz="2200" dirty="0">
                <a:solidFill>
                  <a:schemeClr val="tx1"/>
                </a:solidFill>
              </a:rPr>
              <a:t>Create User Accounts</a:t>
            </a:r>
          </a:p>
          <a:p>
            <a:pPr marL="342900" indent="-342900">
              <a:spcAft>
                <a:spcPts val="600"/>
              </a:spcAft>
              <a:buFont typeface="Arial" panose="020B0604020202020204" pitchFamily="34" charset="0"/>
              <a:buChar char="•"/>
            </a:pPr>
            <a:r>
              <a:rPr lang="en-US" sz="2200" dirty="0">
                <a:solidFill>
                  <a:schemeClr val="tx1"/>
                </a:solidFill>
              </a:rPr>
              <a:t>Manage User Accounts</a:t>
            </a:r>
          </a:p>
          <a:p>
            <a:pPr marL="342900" indent="-342900">
              <a:spcAft>
                <a:spcPts val="600"/>
              </a:spcAft>
              <a:buFont typeface="Arial" panose="020B0604020202020204" pitchFamily="34" charset="0"/>
              <a:buChar char="•"/>
            </a:pPr>
            <a:r>
              <a:rPr lang="en-US" sz="2200" dirty="0">
                <a:solidFill>
                  <a:schemeClr val="tx1"/>
                </a:solidFill>
              </a:rPr>
              <a:t>Create Bulk Accounts (optional)</a:t>
            </a:r>
          </a:p>
          <a:p>
            <a:pPr marL="342900" indent="-342900">
              <a:spcAft>
                <a:spcPts val="600"/>
              </a:spcAft>
              <a:buFont typeface="Arial" panose="020B0604020202020204" pitchFamily="34" charset="0"/>
              <a:buChar char="•"/>
            </a:pPr>
            <a:r>
              <a:rPr lang="en-US" sz="2200" dirty="0">
                <a:solidFill>
                  <a:schemeClr val="tx1"/>
                </a:solidFill>
              </a:rPr>
              <a:t>Create Group Accounts</a:t>
            </a:r>
          </a:p>
          <a:p>
            <a:pPr marL="342900" indent="-342900">
              <a:spcAft>
                <a:spcPts val="600"/>
              </a:spcAft>
              <a:buFont typeface="Arial" panose="020B0604020202020204" pitchFamily="34" charset="0"/>
              <a:buChar char="•"/>
            </a:pPr>
            <a:r>
              <a:rPr lang="en-US" sz="2200" dirty="0">
                <a:solidFill>
                  <a:schemeClr val="tx1"/>
                </a:solidFill>
              </a:rPr>
              <a:t>Assign Licenses to Users and Groups (extra topic) </a:t>
            </a:r>
          </a:p>
          <a:p>
            <a:pPr marL="342900" indent="-342900">
              <a:spcAft>
                <a:spcPts val="600"/>
              </a:spcAft>
              <a:buFont typeface="Arial" panose="020B0604020202020204" pitchFamily="34" charset="0"/>
              <a:buChar char="•"/>
            </a:pPr>
            <a:r>
              <a:rPr lang="en-US" sz="2200" dirty="0">
                <a:solidFill>
                  <a:schemeClr val="tx1"/>
                </a:solidFill>
              </a:rPr>
              <a:t>Create Administrative Units (optional)</a:t>
            </a:r>
          </a:p>
          <a:p>
            <a:pPr marL="342900" indent="-342900">
              <a:spcAft>
                <a:spcPts val="600"/>
              </a:spcAft>
              <a:buFont typeface="Arial" panose="020B0604020202020204" pitchFamily="34" charset="0"/>
              <a:buChar char="•"/>
            </a:pPr>
            <a:r>
              <a:rPr lang="en-US" sz="2200" dirty="0">
                <a:solidFill>
                  <a:schemeClr val="tx1"/>
                </a:solidFill>
              </a:rPr>
              <a:t>Demonstration – Users and Groups</a:t>
            </a:r>
          </a:p>
          <a:p>
            <a:pPr marL="342900" indent="-342900">
              <a:spcAft>
                <a:spcPts val="600"/>
              </a:spcAft>
              <a:buFont typeface="Arial" panose="020B0604020202020204" pitchFamily="34" charset="0"/>
              <a:buChar char="•"/>
            </a:pPr>
            <a:r>
              <a:rPr lang="en-US" sz="2200" dirty="0">
                <a:solidFill>
                  <a:schemeClr val="tx1"/>
                </a:solidFill>
              </a:rPr>
              <a:t>Summary and Resources </a:t>
            </a:r>
          </a:p>
        </p:txBody>
      </p:sp>
      <p:sp>
        <p:nvSpPr>
          <p:cNvPr id="4" name="TextBox 3">
            <a:extLst>
              <a:ext uri="{FF2B5EF4-FFF2-40B4-BE49-F238E27FC236}">
                <a16:creationId xmlns:a16="http://schemas.microsoft.com/office/drawing/2014/main" id="{B6A728C5-F4CC-6098-5832-3FEEBCC30134}"/>
              </a:ext>
            </a:extLst>
          </p:cNvPr>
          <p:cNvSpPr txBox="1"/>
          <p:nvPr/>
        </p:nvSpPr>
        <p:spPr>
          <a:xfrm>
            <a:off x="6496915" y="1842036"/>
            <a:ext cx="4320021" cy="2339102"/>
          </a:xfrm>
          <a:prstGeom prst="rect">
            <a:avLst/>
          </a:prstGeom>
          <a:noFill/>
        </p:spPr>
        <p:txBody>
          <a:bodyPr wrap="square">
            <a:spAutoFit/>
          </a:bodyPr>
          <a:lstStyle/>
          <a:p>
            <a:pPr>
              <a:spcAft>
                <a:spcPts val="600"/>
              </a:spcAft>
            </a:pPr>
            <a:r>
              <a:rPr lang="en-US" sz="1800" dirty="0">
                <a:solidFill>
                  <a:schemeClr val="accent1"/>
                </a:solidFill>
              </a:rPr>
              <a:t>Manage Azure identities and governance (20–25%): </a:t>
            </a:r>
            <a:r>
              <a:rPr lang="en-US" sz="1800" i="0" dirty="0">
                <a:solidFill>
                  <a:schemeClr val="accent1"/>
                </a:solidFill>
                <a:effectLst/>
              </a:rPr>
              <a:t>Manage Microsoft Entra ID users and groups</a:t>
            </a:r>
          </a:p>
          <a:p>
            <a:pPr marL="171450" indent="-171450">
              <a:spcAft>
                <a:spcPts val="600"/>
              </a:spcAft>
              <a:buFont typeface="Arial" panose="020B0604020202020204" pitchFamily="34" charset="0"/>
              <a:buChar char="•"/>
            </a:pPr>
            <a:r>
              <a:rPr lang="en-US" sz="1800" dirty="0"/>
              <a:t>Create users and groups</a:t>
            </a:r>
          </a:p>
          <a:p>
            <a:pPr marL="171450" indent="-171450">
              <a:spcAft>
                <a:spcPts val="600"/>
              </a:spcAft>
              <a:buFont typeface="Arial" panose="020B0604020202020204" pitchFamily="34" charset="0"/>
              <a:buChar char="•"/>
            </a:pPr>
            <a:r>
              <a:rPr lang="en-US" sz="1800" dirty="0"/>
              <a:t>Manage user and group properties</a:t>
            </a:r>
          </a:p>
          <a:p>
            <a:pPr marL="171450" indent="-171450">
              <a:spcAft>
                <a:spcPts val="600"/>
              </a:spcAft>
              <a:buFont typeface="Arial" panose="020B0604020202020204" pitchFamily="34" charset="0"/>
              <a:buChar char="•"/>
            </a:pPr>
            <a:r>
              <a:rPr lang="en-US" sz="1800" dirty="0"/>
              <a:t>Manage external users</a:t>
            </a:r>
          </a:p>
          <a:p>
            <a:pPr marL="171450" indent="-171450">
              <a:spcAft>
                <a:spcPts val="600"/>
              </a:spcAft>
              <a:buFont typeface="Arial" panose="020B0604020202020204" pitchFamily="34" charset="0"/>
              <a:buChar char="•"/>
            </a:pPr>
            <a:r>
              <a:rPr lang="en-US" sz="1800" dirty="0"/>
              <a:t>Manage licenses</a:t>
            </a:r>
          </a:p>
        </p:txBody>
      </p:sp>
    </p:spTree>
    <p:extLst>
      <p:ext uri="{BB962C8B-B14F-4D97-AF65-F5344CB8AC3E}">
        <p14:creationId xmlns:p14="http://schemas.microsoft.com/office/powerpoint/2010/main" val="28372912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17" name="Rectangle 16">
            <a:extLst>
              <a:ext uri="{FF2B5EF4-FFF2-40B4-BE49-F238E27FC236}">
                <a16:creationId xmlns:a16="http://schemas.microsoft.com/office/drawing/2014/main" id="{923D7831-018A-4B01-ADD7-E0128178D36C}"/>
              </a:ext>
            </a:extLst>
          </p:cNvPr>
          <p:cNvSpPr/>
          <p:nvPr/>
        </p:nvSpPr>
        <p:spPr bwMode="auto">
          <a:xfrm>
            <a:off x="964044" y="1667028"/>
            <a:ext cx="6808355" cy="19282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600" dirty="0">
                <a:solidFill>
                  <a:schemeClr val="tx1"/>
                </a:solidFill>
              </a:rPr>
              <a:t>Review license and domain information</a:t>
            </a:r>
          </a:p>
          <a:p>
            <a:pPr marL="342900" indent="-342900">
              <a:lnSpc>
                <a:spcPct val="150000"/>
              </a:lnSpc>
              <a:buFont typeface="Arial" panose="020B0604020202020204" pitchFamily="34" charset="0"/>
              <a:buChar char="•"/>
            </a:pPr>
            <a:r>
              <a:rPr lang="en-US" sz="2600" dirty="0">
                <a:solidFill>
                  <a:schemeClr val="tx1"/>
                </a:solidFill>
              </a:rPr>
              <a:t>Explore user accounts</a:t>
            </a:r>
          </a:p>
          <a:p>
            <a:pPr marL="342900" indent="-342900">
              <a:lnSpc>
                <a:spcPct val="150000"/>
              </a:lnSpc>
              <a:buFont typeface="Arial" panose="020B0604020202020204" pitchFamily="34" charset="0"/>
              <a:buChar char="•"/>
            </a:pPr>
            <a:r>
              <a:rPr lang="en-US" sz="2600" dirty="0">
                <a:solidFill>
                  <a:schemeClr val="tx1"/>
                </a:solidFill>
              </a:rPr>
              <a:t>Explore group accounts</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rPr lang="en-US" dirty="0"/>
              <a:t>Assign Licenses to Users and Groups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831544"/>
          </a:xfrm>
          <a:prstGeom prst="rect">
            <a:avLst/>
          </a:prstGeom>
          <a:solidFill>
            <a:schemeClr val="bg1">
              <a:lumMod val="95000"/>
            </a:schemeClr>
          </a:solidFill>
        </p:spPr>
        <p:txBody>
          <a:bodyPr vert="horz" wrap="square" lIns="91440" tIns="182880" rIns="91440" bIns="18288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2000" dirty="0">
                <a:latin typeface="+mn-lt"/>
              </a:rPr>
              <a:t>Additional Services (like O365 are paid cloud services)</a:t>
            </a:r>
          </a:p>
          <a:p>
            <a:pPr marL="349724" indent="-349724">
              <a:spcAft>
                <a:spcPts val="612"/>
              </a:spcAft>
              <a:buFont typeface="Arial" panose="020B0604020202020204" pitchFamily="34" charset="0"/>
              <a:buChar char="•"/>
            </a:pPr>
            <a:r>
              <a:rPr lang="en-US" sz="2000" dirty="0">
                <a:latin typeface="+mn-lt"/>
              </a:rPr>
              <a:t>Microsoft paid cloud services require licenses</a:t>
            </a:r>
          </a:p>
          <a:p>
            <a:pPr marL="349724" indent="-349724">
              <a:spcAft>
                <a:spcPts val="612"/>
              </a:spcAft>
              <a:buFont typeface="Arial" panose="020B0604020202020204" pitchFamily="34" charset="0"/>
              <a:buChar char="•"/>
            </a:pPr>
            <a:r>
              <a:rPr lang="en-US" sz="2000" dirty="0">
                <a:latin typeface="+mn-lt"/>
              </a:rPr>
              <a:t>Licenses are assigned to those who need access to the services</a:t>
            </a:r>
          </a:p>
          <a:p>
            <a:pPr marL="349724" indent="-349724">
              <a:spcAft>
                <a:spcPts val="612"/>
              </a:spcAft>
              <a:buFont typeface="Arial" panose="020B0604020202020204" pitchFamily="34" charset="0"/>
              <a:buChar char="•"/>
            </a:pPr>
            <a:r>
              <a:rPr lang="en-US" sz="2000" dirty="0">
                <a:latin typeface="+mn-lt"/>
              </a:rPr>
              <a:t>Each user or group requires a separate paid license</a:t>
            </a:r>
          </a:p>
          <a:p>
            <a:pPr marL="349724" indent="-349724">
              <a:spcAft>
                <a:spcPts val="612"/>
              </a:spcAft>
              <a:buFont typeface="Arial" panose="020B0604020202020204" pitchFamily="34" charset="0"/>
              <a:buChar char="•"/>
            </a:pPr>
            <a:r>
              <a:rPr lang="en-US" sz="2000" dirty="0">
                <a:latin typeface="+mn-lt"/>
              </a:rPr>
              <a:t>Administrators use management portals and PowerShell cmdlets to manage licenses</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805623"/>
          </a:xfrm>
          <a:prstGeom prst="rect">
            <a:avLst/>
          </a:prstGeom>
          <a:solidFill>
            <a:schemeClr val="bg1">
              <a:lumMod val="95000"/>
            </a:schemeClr>
          </a:solidFill>
        </p:spPr>
        <p:txBody>
          <a:bodyPr vert="horz" wrap="square" lIns="91440" tIns="182880" rIns="91440" bIns="18288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pPr>
            <a:r>
              <a:rPr lang="en-US" sz="2000" dirty="0">
                <a:latin typeface="+mn-lt"/>
              </a:rPr>
              <a:t>Azure is a cloud service that provides many built-in services for free.</a:t>
            </a:r>
          </a:p>
          <a:p>
            <a:pPr marL="349724" indent="-349724">
              <a:spcAft>
                <a:spcPts val="612"/>
              </a:spcAft>
              <a:buFont typeface="Arial" panose="020B0604020202020204" pitchFamily="34" charset="0"/>
              <a:buChar char="•"/>
            </a:pPr>
            <a:r>
              <a:rPr lang="en-US" sz="2000" dirty="0">
                <a:latin typeface="+mn-lt"/>
              </a:rPr>
              <a:t>Microsoft Entra ID comes as a free service</a:t>
            </a:r>
          </a:p>
          <a:p>
            <a:pPr marL="349724" indent="-349724">
              <a:spcAft>
                <a:spcPts val="612"/>
              </a:spcAft>
              <a:buFont typeface="Arial" panose="020B0604020202020204" pitchFamily="34" charset="0"/>
              <a:buChar char="•"/>
            </a:pPr>
            <a:r>
              <a:rPr lang="en-US" sz="2000" dirty="0">
                <a:latin typeface="+mn-lt"/>
              </a:rPr>
              <a:t>Gain additional functionality with a P1 or P2 license</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659507" cy="3096232"/>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View license plans and plan details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Set the Usage Location parameter</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Assign licenses to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Change license plans for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Remove a license</a:t>
            </a: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48289" y="3054064"/>
            <a:ext cx="6472474" cy="443198"/>
          </a:xfrm>
        </p:spPr>
        <p:txBody>
          <a:bodyPr/>
          <a:lstStyle/>
          <a:p>
            <a:r>
              <a:rPr lang="en-US" sz="3200" dirty="0"/>
              <a:t>Lab – Manage Entra ID Identities</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600855" y="525428"/>
            <a:ext cx="11701941" cy="502246"/>
          </a:xfrm>
        </p:spPr>
        <p:txBody>
          <a:bodyPr>
            <a:noAutofit/>
          </a:bodyPr>
          <a:lstStyle/>
          <a:p>
            <a:r>
              <a:rPr lang="en-US" sz="2856" dirty="0">
                <a:ea typeface="+mj-lt"/>
                <a:cs typeface="+mj-lt"/>
              </a:rPr>
              <a:t>Lab 01 – Manage Microsoft Entra ID </a:t>
            </a:r>
            <a:r>
              <a:rPr lang="en-US" sz="2856">
                <a:ea typeface="+mj-lt"/>
                <a:cs typeface="+mj-lt"/>
              </a:rPr>
              <a:t>Identities </a:t>
            </a:r>
            <a:endParaRPr lang="en-US" sz="2856"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305843" y="2123676"/>
            <a:ext cx="3370593" cy="277804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1800" spc="0" dirty="0">
                <a:solidFill>
                  <a:schemeClr val="tx1"/>
                </a:solidFill>
                <a:latin typeface="+mn-lt"/>
                <a:cs typeface="Segoe UI Semilight"/>
              </a:rPr>
              <a:t>In this lab, you learn about users and groups. </a:t>
            </a:r>
          </a:p>
          <a:p>
            <a:pPr>
              <a:spcAft>
                <a:spcPts val="612"/>
              </a:spcAft>
            </a:pPr>
            <a:r>
              <a:rPr lang="en-US" sz="1800" spc="0" dirty="0">
                <a:solidFill>
                  <a:schemeClr val="tx1"/>
                </a:solidFill>
                <a:latin typeface="+mn-lt"/>
                <a:cs typeface="Segoe UI Semilight"/>
              </a:rPr>
              <a:t>Users and groups are the basic building blocks for an identity solution.</a:t>
            </a:r>
          </a:p>
          <a:p>
            <a:pPr>
              <a:spcAft>
                <a:spcPts val="612"/>
              </a:spcAft>
            </a:pPr>
            <a:r>
              <a:rPr lang="en-US" sz="1800" spc="0" dirty="0">
                <a:solidFill>
                  <a:schemeClr val="tx1"/>
                </a:solidFill>
                <a:latin typeface="+mn-lt"/>
                <a:cs typeface="Segoe UI Semilight"/>
              </a:rPr>
              <a:t>You create a new user and invite a guest user.</a:t>
            </a:r>
          </a:p>
          <a:p>
            <a:pPr>
              <a:spcAft>
                <a:spcPts val="612"/>
              </a:spcAft>
            </a:pPr>
            <a:r>
              <a:rPr lang="en-US" sz="1800" spc="0" dirty="0">
                <a:solidFill>
                  <a:schemeClr val="tx1"/>
                </a:solidFill>
                <a:latin typeface="+mn-lt"/>
                <a:cs typeface="Segoe UI Semilight"/>
              </a:rPr>
              <a:t>You also create a group and add a member and owner.</a:t>
            </a:r>
          </a:p>
        </p:txBody>
      </p:sp>
      <p:sp>
        <p:nvSpPr>
          <p:cNvPr id="5" name="Rectangle 4">
            <a:extLst>
              <a:ext uri="{FF2B5EF4-FFF2-40B4-BE49-F238E27FC236}">
                <a16:creationId xmlns:a16="http://schemas.microsoft.com/office/drawing/2014/main" id="{D56F6B51-AD2B-43E1-8FE5-756D81CBBEEA}"/>
              </a:ext>
            </a:extLst>
          </p:cNvPr>
          <p:cNvSpPr/>
          <p:nvPr/>
        </p:nvSpPr>
        <p:spPr bwMode="auto">
          <a:xfrm>
            <a:off x="5035246" y="2051638"/>
            <a:ext cx="6973370" cy="2891248"/>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buSzPct val="90000"/>
            </a:pPr>
            <a:r>
              <a:rPr lang="en-US" sz="2040" dirty="0">
                <a:solidFill>
                  <a:schemeClr val="tx1"/>
                </a:solidFill>
                <a:latin typeface="Segoe UI Semibold" panose="020B0702040204020203" pitchFamily="34" charset="0"/>
                <a:cs typeface="Segoe UI Semibold" panose="020B0702040204020203" pitchFamily="34" charset="0"/>
              </a:rPr>
              <a:t>Task 1</a:t>
            </a:r>
            <a:r>
              <a:rPr lang="en-US" sz="2040" dirty="0">
                <a:solidFill>
                  <a:schemeClr val="tx1"/>
                </a:solidFill>
                <a:latin typeface="Segoe UI" panose="020B0502040204020203" pitchFamily="34" charset="0"/>
                <a:cs typeface="Segoe UI" panose="020B0502040204020203" pitchFamily="34" charset="0"/>
              </a:rPr>
              <a:t>: Create and configure user accounts.</a:t>
            </a:r>
          </a:p>
          <a:p>
            <a:pPr marL="879167" indent="-879167">
              <a:spcAft>
                <a:spcPts val="612"/>
              </a:spcAft>
              <a:buSzPct val="90000"/>
            </a:pPr>
            <a:r>
              <a:rPr lang="en-US" sz="2040" dirty="0">
                <a:solidFill>
                  <a:schemeClr val="tx1"/>
                </a:solidFill>
                <a:latin typeface="Segoe UI Semibold" panose="020B0702040204020203" pitchFamily="34" charset="0"/>
                <a:cs typeface="Segoe UI Semibold" panose="020B0702040204020203" pitchFamily="34" charset="0"/>
              </a:rPr>
              <a:t>Task 2</a:t>
            </a:r>
            <a:r>
              <a:rPr lang="en-US" sz="2040" dirty="0">
                <a:solidFill>
                  <a:schemeClr val="tx1"/>
                </a:solidFill>
                <a:latin typeface="Segoe UI" panose="020B0502040204020203" pitchFamily="34" charset="0"/>
                <a:cs typeface="Segoe UI" panose="020B0502040204020203" pitchFamily="34" charset="0"/>
              </a:rPr>
              <a:t>: Create groups and add members.</a:t>
            </a:r>
          </a:p>
        </p:txBody>
      </p:sp>
      <p:sp>
        <p:nvSpPr>
          <p:cNvPr id="10" name="Text Placeholder 2">
            <a:extLst>
              <a:ext uri="{FF2B5EF4-FFF2-40B4-BE49-F238E27FC236}">
                <a16:creationId xmlns:a16="http://schemas.microsoft.com/office/drawing/2014/main" id="{14FC16D0-8BDC-495A-B850-57E8417CC180}"/>
              </a:ext>
              <a:ext uri="{C183D7F6-B498-43B3-948B-1728B52AA6E4}">
                <adec:decorative xmlns:adec="http://schemas.microsoft.com/office/drawing/2017/decorative" val="1"/>
              </a:ext>
            </a:extLst>
          </p:cNvPr>
          <p:cNvSpPr txBox="1">
            <a:spLocks/>
          </p:cNvSpPr>
          <p:nvPr/>
        </p:nvSpPr>
        <p:spPr>
          <a:xfrm>
            <a:off x="8293460" y="6094715"/>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2717" y="6094715"/>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6" name="TextBox 5">
            <a:extLst>
              <a:ext uri="{FF2B5EF4-FFF2-40B4-BE49-F238E27FC236}">
                <a16:creationId xmlns:a16="http://schemas.microsoft.com/office/drawing/2014/main" id="{AB68B440-DC35-15F6-6E19-F82AFFD9CCE9}"/>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23280358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018B17-0CE1-1A13-C857-D25432ABFCB3}"/>
              </a:ext>
            </a:extLst>
          </p:cNvPr>
          <p:cNvSpPr>
            <a:spLocks noGrp="1"/>
          </p:cNvSpPr>
          <p:nvPr>
            <p:ph type="title"/>
          </p:nvPr>
        </p:nvSpPr>
        <p:spPr/>
        <p:txBody>
          <a:bodyPr/>
          <a:lstStyle/>
          <a:p>
            <a:r>
              <a:rPr lang="en-US" sz="2856" dirty="0"/>
              <a:t>Lab 01 – Manage Entra ID Identities (architecture diagram)</a:t>
            </a:r>
          </a:p>
        </p:txBody>
      </p:sp>
      <p:grpSp>
        <p:nvGrpSpPr>
          <p:cNvPr id="51" name="Group 50" descr="Architecture diagram for the lab tasks.">
            <a:extLst>
              <a:ext uri="{FF2B5EF4-FFF2-40B4-BE49-F238E27FC236}">
                <a16:creationId xmlns:a16="http://schemas.microsoft.com/office/drawing/2014/main" id="{3491FFCE-55A5-3C58-ECBC-0CF82FF2D9FE}"/>
              </a:ext>
            </a:extLst>
          </p:cNvPr>
          <p:cNvGrpSpPr/>
          <p:nvPr/>
        </p:nvGrpSpPr>
        <p:grpSpPr>
          <a:xfrm>
            <a:off x="2689194" y="1876375"/>
            <a:ext cx="6330645" cy="3309809"/>
            <a:chOff x="2635840" y="1839751"/>
            <a:chExt cx="6207078" cy="3245205"/>
          </a:xfrm>
        </p:grpSpPr>
        <p:sp>
          <p:nvSpPr>
            <p:cNvPr id="81" name="Rectangle 80">
              <a:extLst>
                <a:ext uri="{FF2B5EF4-FFF2-40B4-BE49-F238E27FC236}">
                  <a16:creationId xmlns:a16="http://schemas.microsoft.com/office/drawing/2014/main" id="{F26E42D3-9B74-6736-CD0F-5DDECA6389E4}"/>
                </a:ext>
              </a:extLst>
            </p:cNvPr>
            <p:cNvSpPr/>
            <p:nvPr/>
          </p:nvSpPr>
          <p:spPr bwMode="auto">
            <a:xfrm>
              <a:off x="2635840" y="3895968"/>
              <a:ext cx="6207078" cy="1188988"/>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gradFill>
                  <a:gsLst>
                    <a:gs pos="0">
                      <a:srgbClr val="FFFFFF"/>
                    </a:gs>
                    <a:gs pos="100000">
                      <a:srgbClr val="FFFFFF"/>
                    </a:gs>
                  </a:gsLst>
                  <a:lin ang="5400000" scaled="0"/>
                </a:gradFill>
                <a:ea typeface="Segoe UI" pitchFamily="34" charset="0"/>
                <a:cs typeface="Segoe UI" pitchFamily="34" charset="0"/>
              </a:endParaRPr>
            </a:p>
          </p:txBody>
        </p:sp>
        <p:sp>
          <p:nvSpPr>
            <p:cNvPr id="79" name="TextBox 78">
              <a:extLst>
                <a:ext uri="{FF2B5EF4-FFF2-40B4-BE49-F238E27FC236}">
                  <a16:creationId xmlns:a16="http://schemas.microsoft.com/office/drawing/2014/main" id="{3DCABBB3-27D6-0200-36B2-D9276CAA893E}"/>
                </a:ext>
              </a:extLst>
            </p:cNvPr>
            <p:cNvSpPr txBox="1"/>
            <p:nvPr/>
          </p:nvSpPr>
          <p:spPr>
            <a:xfrm>
              <a:off x="2716007" y="4031656"/>
              <a:ext cx="892900" cy="374846"/>
            </a:xfrm>
            <a:prstGeom prst="rect">
              <a:avLst/>
            </a:prstGeom>
            <a:noFill/>
          </p:spPr>
          <p:txBody>
            <a:bodyPr wrap="square">
              <a:spAutoFit/>
            </a:bodyPr>
            <a:lstStyle/>
            <a:p>
              <a:pPr defTabSz="914191"/>
              <a:r>
                <a:rPr lang="en-US" sz="1836" b="1" dirty="0">
                  <a:solidFill>
                    <a:schemeClr val="tx2">
                      <a:lumMod val="50000"/>
                    </a:schemeClr>
                  </a:solidFill>
                </a:rPr>
                <a:t>Task 2</a:t>
              </a:r>
            </a:p>
          </p:txBody>
        </p:sp>
        <p:sp>
          <p:nvSpPr>
            <p:cNvPr id="80" name="Rectangle 79">
              <a:extLst>
                <a:ext uri="{FF2B5EF4-FFF2-40B4-BE49-F238E27FC236}">
                  <a16:creationId xmlns:a16="http://schemas.microsoft.com/office/drawing/2014/main" id="{D01510E9-D21F-75F6-1213-FEA54C4D7091}"/>
                </a:ext>
              </a:extLst>
            </p:cNvPr>
            <p:cNvSpPr/>
            <p:nvPr/>
          </p:nvSpPr>
          <p:spPr bwMode="auto">
            <a:xfrm>
              <a:off x="2642214" y="1839751"/>
              <a:ext cx="6200704" cy="1269810"/>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Connector: Elbow 28">
              <a:extLst>
                <a:ext uri="{FF2B5EF4-FFF2-40B4-BE49-F238E27FC236}">
                  <a16:creationId xmlns:a16="http://schemas.microsoft.com/office/drawing/2014/main" id="{E792EA68-5FEE-4EF9-F425-58A3B4A45EA7}"/>
                </a:ext>
              </a:extLst>
            </p:cNvPr>
            <p:cNvCxnSpPr>
              <a:cxnSpLocks/>
              <a:stCxn id="81" idx="0"/>
              <a:endCxn id="17" idx="2"/>
            </p:cNvCxnSpPr>
            <p:nvPr/>
          </p:nvCxnSpPr>
          <p:spPr>
            <a:xfrm rot="16200000" flipV="1">
              <a:off x="4644968" y="2801557"/>
              <a:ext cx="919647" cy="1269176"/>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388A5F4C-978F-1107-E969-2227A4094A78}"/>
                </a:ext>
              </a:extLst>
            </p:cNvPr>
            <p:cNvCxnSpPr>
              <a:cxnSpLocks/>
              <a:stCxn id="81" idx="0"/>
              <a:endCxn id="19" idx="2"/>
            </p:cNvCxnSpPr>
            <p:nvPr/>
          </p:nvCxnSpPr>
          <p:spPr>
            <a:xfrm rot="5400000" flipH="1" flipV="1">
              <a:off x="6055677" y="2647568"/>
              <a:ext cx="932102" cy="1564699"/>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3143D1EB-A958-BAB7-57B1-796339FA619C}"/>
                </a:ext>
              </a:extLst>
            </p:cNvPr>
            <p:cNvGrpSpPr/>
            <p:nvPr/>
          </p:nvGrpSpPr>
          <p:grpSpPr>
            <a:xfrm>
              <a:off x="3175166" y="2106940"/>
              <a:ext cx="2590073" cy="869381"/>
              <a:chOff x="1968276" y="4229862"/>
              <a:chExt cx="2590073" cy="869381"/>
            </a:xfrm>
          </p:grpSpPr>
          <p:sp>
            <p:nvSpPr>
              <p:cNvPr id="17" name="TextBox 16">
                <a:extLst>
                  <a:ext uri="{FF2B5EF4-FFF2-40B4-BE49-F238E27FC236}">
                    <a16:creationId xmlns:a16="http://schemas.microsoft.com/office/drawing/2014/main" id="{ED9285E1-3FC6-9F97-585C-58294B314A3B}"/>
                  </a:ext>
                </a:extLst>
              </p:cNvPr>
              <p:cNvSpPr txBox="1"/>
              <p:nvPr/>
            </p:nvSpPr>
            <p:spPr>
              <a:xfrm>
                <a:off x="1968276" y="4229862"/>
                <a:ext cx="2590073" cy="869381"/>
              </a:xfrm>
              <a:prstGeom prst="rect">
                <a:avLst/>
              </a:prstGeom>
              <a:noFill/>
            </p:spPr>
            <p:txBody>
              <a:bodyPr wrap="square" lIns="179260" tIns="143408" rIns="179260" bIns="143408" rtlCol="0">
                <a:spAutoFit/>
              </a:bodyPr>
              <a:lstStyle/>
              <a:p>
                <a:pPr algn="ctr" defTabSz="914191">
                  <a:lnSpc>
                    <a:spcPct val="90000"/>
                  </a:lnSpc>
                  <a:spcAft>
                    <a:spcPts val="587"/>
                  </a:spcAft>
                </a:pPr>
                <a:r>
                  <a:rPr lang="en-US" sz="1836" dirty="0">
                    <a:gradFill>
                      <a:gsLst>
                        <a:gs pos="2917">
                          <a:srgbClr val="000000"/>
                        </a:gs>
                        <a:gs pos="30000">
                          <a:srgbClr val="000000"/>
                        </a:gs>
                      </a:gsLst>
                      <a:lin ang="5400000" scaled="0"/>
                    </a:gradFill>
                  </a:rPr>
                  <a:t>User1</a:t>
                </a:r>
              </a:p>
              <a:p>
                <a:pPr algn="ctr" defTabSz="914191">
                  <a:lnSpc>
                    <a:spcPct val="90000"/>
                  </a:lnSpc>
                  <a:spcAft>
                    <a:spcPts val="587"/>
                  </a:spcAft>
                </a:pPr>
                <a:r>
                  <a:rPr lang="en-US" sz="1836" dirty="0">
                    <a:gradFill>
                      <a:gsLst>
                        <a:gs pos="2917">
                          <a:srgbClr val="000000"/>
                        </a:gs>
                        <a:gs pos="30000">
                          <a:srgbClr val="000000"/>
                        </a:gs>
                      </a:gsLst>
                      <a:lin ang="5400000" scaled="0"/>
                    </a:gradFill>
                  </a:rPr>
                  <a:t>IT Lab Administrator</a:t>
                </a:r>
              </a:p>
            </p:txBody>
          </p:sp>
          <p:pic>
            <p:nvPicPr>
              <p:cNvPr id="12" name="Picture 11" descr="A person with a gold circle on their head&#10;&#10;Description automatically generated">
                <a:extLst>
                  <a:ext uri="{FF2B5EF4-FFF2-40B4-BE49-F238E27FC236}">
                    <a16:creationId xmlns:a16="http://schemas.microsoft.com/office/drawing/2014/main" id="{8B14CF1D-7857-3EBA-87CF-8F1D4EFEF05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42532" y="4284474"/>
                <a:ext cx="467027" cy="401313"/>
              </a:xfrm>
              <a:prstGeom prst="rect">
                <a:avLst/>
              </a:prstGeom>
            </p:spPr>
          </p:pic>
        </p:grpSp>
        <p:grpSp>
          <p:nvGrpSpPr>
            <p:cNvPr id="55" name="Group 54">
              <a:extLst>
                <a:ext uri="{FF2B5EF4-FFF2-40B4-BE49-F238E27FC236}">
                  <a16:creationId xmlns:a16="http://schemas.microsoft.com/office/drawing/2014/main" id="{C592F707-A021-357F-1316-4AE0E266D875}"/>
                </a:ext>
              </a:extLst>
            </p:cNvPr>
            <p:cNvGrpSpPr/>
            <p:nvPr/>
          </p:nvGrpSpPr>
          <p:grpSpPr>
            <a:xfrm>
              <a:off x="5939906" y="2094485"/>
              <a:ext cx="2728344" cy="869381"/>
              <a:chOff x="4446887" y="4445770"/>
              <a:chExt cx="2728344" cy="869381"/>
            </a:xfrm>
          </p:grpSpPr>
          <p:sp>
            <p:nvSpPr>
              <p:cNvPr id="19" name="TextBox 18">
                <a:extLst>
                  <a:ext uri="{FF2B5EF4-FFF2-40B4-BE49-F238E27FC236}">
                    <a16:creationId xmlns:a16="http://schemas.microsoft.com/office/drawing/2014/main" id="{42520F21-248D-C72B-A392-326C4AD877EE}"/>
                  </a:ext>
                </a:extLst>
              </p:cNvPr>
              <p:cNvSpPr txBox="1"/>
              <p:nvPr/>
            </p:nvSpPr>
            <p:spPr>
              <a:xfrm>
                <a:off x="4446887" y="4445770"/>
                <a:ext cx="2728344" cy="869381"/>
              </a:xfrm>
              <a:prstGeom prst="rect">
                <a:avLst/>
              </a:prstGeom>
              <a:noFill/>
            </p:spPr>
            <p:txBody>
              <a:bodyPr wrap="square" lIns="179260" tIns="143408" rIns="179260" bIns="143408" rtlCol="0">
                <a:spAutoFit/>
              </a:bodyPr>
              <a:lstStyle/>
              <a:p>
                <a:pPr algn="ctr" defTabSz="914191">
                  <a:lnSpc>
                    <a:spcPct val="90000"/>
                  </a:lnSpc>
                  <a:spcAft>
                    <a:spcPts val="587"/>
                  </a:spcAft>
                </a:pPr>
                <a:r>
                  <a:rPr lang="en-US" sz="1836" dirty="0">
                    <a:gradFill>
                      <a:gsLst>
                        <a:gs pos="2917">
                          <a:srgbClr val="000000"/>
                        </a:gs>
                        <a:gs pos="30000">
                          <a:srgbClr val="000000"/>
                        </a:gs>
                      </a:gsLst>
                      <a:lin ang="5400000" scaled="0"/>
                    </a:gradFill>
                  </a:rPr>
                  <a:t>Invited guest</a:t>
                </a:r>
              </a:p>
              <a:p>
                <a:pPr algn="ctr" defTabSz="914191">
                  <a:lnSpc>
                    <a:spcPct val="90000"/>
                  </a:lnSpc>
                  <a:spcAft>
                    <a:spcPts val="587"/>
                  </a:spcAft>
                </a:pPr>
                <a:r>
                  <a:rPr lang="en-US" sz="1836" dirty="0">
                    <a:gradFill>
                      <a:gsLst>
                        <a:gs pos="2917">
                          <a:srgbClr val="000000"/>
                        </a:gs>
                        <a:gs pos="30000">
                          <a:srgbClr val="000000"/>
                        </a:gs>
                      </a:gsLst>
                      <a:lin ang="5400000" scaled="0"/>
                    </a:gradFill>
                  </a:rPr>
                  <a:t>IT Lab Administrator</a:t>
                </a:r>
              </a:p>
            </p:txBody>
          </p:sp>
          <p:pic>
            <p:nvPicPr>
              <p:cNvPr id="18" name="Picture 17" descr="A person with a gold circle on their head&#10;&#10;Description automatically generated">
                <a:extLst>
                  <a:ext uri="{FF2B5EF4-FFF2-40B4-BE49-F238E27FC236}">
                    <a16:creationId xmlns:a16="http://schemas.microsoft.com/office/drawing/2014/main" id="{38F57F58-3327-DB96-EF42-781236DEF81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4697" y="4469835"/>
                <a:ext cx="467027" cy="401313"/>
              </a:xfrm>
              <a:prstGeom prst="rect">
                <a:avLst/>
              </a:prstGeom>
            </p:spPr>
          </p:pic>
        </p:grpSp>
        <p:sp>
          <p:nvSpPr>
            <p:cNvPr id="78" name="TextBox 77">
              <a:extLst>
                <a:ext uri="{FF2B5EF4-FFF2-40B4-BE49-F238E27FC236}">
                  <a16:creationId xmlns:a16="http://schemas.microsoft.com/office/drawing/2014/main" id="{4F346051-54CD-1BF1-73B6-CDE3248587F7}"/>
                </a:ext>
              </a:extLst>
            </p:cNvPr>
            <p:cNvSpPr txBox="1"/>
            <p:nvPr/>
          </p:nvSpPr>
          <p:spPr>
            <a:xfrm>
              <a:off x="2635840" y="1897800"/>
              <a:ext cx="849966" cy="367529"/>
            </a:xfrm>
            <a:prstGeom prst="rect">
              <a:avLst/>
            </a:prstGeom>
            <a:noFill/>
          </p:spPr>
          <p:txBody>
            <a:bodyPr wrap="square">
              <a:spAutoFit/>
            </a:bodyPr>
            <a:lstStyle/>
            <a:p>
              <a:pPr defTabSz="914191"/>
              <a:r>
                <a:rPr lang="en-US" sz="1836" b="1" dirty="0">
                  <a:solidFill>
                    <a:schemeClr val="tx2">
                      <a:lumMod val="50000"/>
                    </a:schemeClr>
                  </a:solidFill>
                </a:rPr>
                <a:t>Task 1</a:t>
              </a:r>
            </a:p>
          </p:txBody>
        </p:sp>
        <p:grpSp>
          <p:nvGrpSpPr>
            <p:cNvPr id="41" name="Group 40">
              <a:extLst>
                <a:ext uri="{FF2B5EF4-FFF2-40B4-BE49-F238E27FC236}">
                  <a16:creationId xmlns:a16="http://schemas.microsoft.com/office/drawing/2014/main" id="{F9629B99-22EC-706C-EFB2-33D76767C033}"/>
                </a:ext>
              </a:extLst>
            </p:cNvPr>
            <p:cNvGrpSpPr/>
            <p:nvPr/>
          </p:nvGrpSpPr>
          <p:grpSpPr>
            <a:xfrm>
              <a:off x="3859196" y="4032627"/>
              <a:ext cx="3062210" cy="914400"/>
              <a:chOff x="4450210" y="4199896"/>
              <a:chExt cx="3062210" cy="914400"/>
            </a:xfrm>
          </p:grpSpPr>
          <p:sp>
            <p:nvSpPr>
              <p:cNvPr id="40" name="TextBox 39">
                <a:extLst>
                  <a:ext uri="{FF2B5EF4-FFF2-40B4-BE49-F238E27FC236}">
                    <a16:creationId xmlns:a16="http://schemas.microsoft.com/office/drawing/2014/main" id="{97C30A75-9613-3DCE-C669-FF75F6BB598F}"/>
                  </a:ext>
                </a:extLst>
              </p:cNvPr>
              <p:cNvSpPr txBox="1"/>
              <p:nvPr/>
            </p:nvSpPr>
            <p:spPr>
              <a:xfrm>
                <a:off x="5228534" y="4262629"/>
                <a:ext cx="2283886" cy="792437"/>
              </a:xfrm>
              <a:prstGeom prst="rect">
                <a:avLst/>
              </a:prstGeom>
              <a:noFill/>
            </p:spPr>
            <p:txBody>
              <a:bodyPr wrap="square" lIns="179260" tIns="143408" rIns="179260" bIns="143408" rtlCol="0">
                <a:spAutoFit/>
              </a:bodyPr>
              <a:lstStyle/>
              <a:p>
                <a:pPr algn="ctr" defTabSz="914191">
                  <a:lnSpc>
                    <a:spcPct val="90000"/>
                  </a:lnSpc>
                  <a:spcAft>
                    <a:spcPts val="587"/>
                  </a:spcAft>
                </a:pPr>
                <a:r>
                  <a:rPr lang="en-US" sz="1836" dirty="0">
                    <a:gradFill>
                      <a:gsLst>
                        <a:gs pos="2917">
                          <a:srgbClr val="000000"/>
                        </a:gs>
                        <a:gs pos="30000">
                          <a:srgbClr val="000000"/>
                        </a:gs>
                      </a:gsLst>
                      <a:lin ang="5400000" scaled="0"/>
                    </a:gradFill>
                  </a:rPr>
                  <a:t>IT Lab Administrators</a:t>
                </a:r>
              </a:p>
            </p:txBody>
          </p:sp>
          <p:pic>
            <p:nvPicPr>
              <p:cNvPr id="26" name="Graphic 25" descr="Users with solid fill">
                <a:extLst>
                  <a:ext uri="{FF2B5EF4-FFF2-40B4-BE49-F238E27FC236}">
                    <a16:creationId xmlns:a16="http://schemas.microsoft.com/office/drawing/2014/main" id="{A230CA49-80AE-6ED4-E542-7F46CB1825EA}"/>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50210" y="4199896"/>
                <a:ext cx="914400" cy="914400"/>
              </a:xfrm>
              <a:prstGeom prst="rect">
                <a:avLst/>
              </a:prstGeom>
            </p:spPr>
          </p:pic>
        </p:grpSp>
      </p:grpSp>
    </p:spTree>
    <p:extLst>
      <p:ext uri="{BB962C8B-B14F-4D97-AF65-F5344CB8AC3E}">
        <p14:creationId xmlns:p14="http://schemas.microsoft.com/office/powerpoint/2010/main" val="18518440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sz="2800" dirty="0">
                <a:ea typeface="+mj-lt"/>
                <a:cs typeface="+mj-lt"/>
              </a:rPr>
              <a:t>Lab 01 – Manage Entra ID Identities (interactive lab simulation)</a:t>
            </a:r>
            <a:endParaRPr lang="en-US" sz="2800" dirty="0"/>
          </a:p>
        </p:txBody>
      </p:sp>
      <p:grpSp>
        <p:nvGrpSpPr>
          <p:cNvPr id="3" name="Group 2" descr="Architecture diagram for the previous lab, interactive lab simulation. ">
            <a:extLst>
              <a:ext uri="{FF2B5EF4-FFF2-40B4-BE49-F238E27FC236}">
                <a16:creationId xmlns:a16="http://schemas.microsoft.com/office/drawing/2014/main" id="{DFFA16BE-DDCF-722C-4458-6FAEDB31EFE2}"/>
              </a:ext>
            </a:extLst>
          </p:cNvPr>
          <p:cNvGrpSpPr/>
          <p:nvPr/>
        </p:nvGrpSpPr>
        <p:grpSpPr>
          <a:xfrm>
            <a:off x="731145" y="1510844"/>
            <a:ext cx="10467097" cy="4120941"/>
            <a:chOff x="731145" y="1510844"/>
            <a:chExt cx="10467097" cy="4120941"/>
          </a:xfrm>
        </p:grpSpPr>
        <p:sp>
          <p:nvSpPr>
            <p:cNvPr id="4" name="Rectangle 3">
              <a:extLst>
                <a:ext uri="{FF2B5EF4-FFF2-40B4-BE49-F238E27FC236}">
                  <a16:creationId xmlns:a16="http://schemas.microsoft.com/office/drawing/2014/main" id="{73021AFB-045A-8C51-ADA8-AE84BFF75B8C}"/>
                </a:ext>
              </a:extLst>
            </p:cNvPr>
            <p:cNvSpPr/>
            <p:nvPr/>
          </p:nvSpPr>
          <p:spPr bwMode="auto">
            <a:xfrm>
              <a:off x="7638176" y="2156614"/>
              <a:ext cx="3560066" cy="345016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a:extLst>
                <a:ext uri="{FF2B5EF4-FFF2-40B4-BE49-F238E27FC236}">
                  <a16:creationId xmlns:a16="http://schemas.microsoft.com/office/drawing/2014/main" id="{8A446C0B-DE56-3A80-BF92-62C455C13039}"/>
                </a:ext>
              </a:extLst>
            </p:cNvPr>
            <p:cNvGrpSpPr/>
            <p:nvPr/>
          </p:nvGrpSpPr>
          <p:grpSpPr>
            <a:xfrm>
              <a:off x="1637002" y="1510844"/>
              <a:ext cx="3828613" cy="574943"/>
              <a:chOff x="2513623" y="1810255"/>
              <a:chExt cx="3828613" cy="574943"/>
            </a:xfrm>
          </p:grpSpPr>
          <p:pic>
            <p:nvPicPr>
              <p:cNvPr id="36" name="Graphic 35">
                <a:extLst>
                  <a:ext uri="{FF2B5EF4-FFF2-40B4-BE49-F238E27FC236}">
                    <a16:creationId xmlns:a16="http://schemas.microsoft.com/office/drawing/2014/main" id="{DCFD1E1B-F697-CDC0-3CF9-FBC0CEEE10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3623" y="1810255"/>
                <a:ext cx="526695" cy="526695"/>
              </a:xfrm>
              <a:prstGeom prst="rect">
                <a:avLst/>
              </a:prstGeom>
            </p:spPr>
          </p:pic>
          <p:sp>
            <p:nvSpPr>
              <p:cNvPr id="38" name="TextBox 37">
                <a:extLst>
                  <a:ext uri="{FF2B5EF4-FFF2-40B4-BE49-F238E27FC236}">
                    <a16:creationId xmlns:a16="http://schemas.microsoft.com/office/drawing/2014/main" id="{89CA0B70-AA9C-9D74-E806-A230C7BF1B5C}"/>
                  </a:ext>
                </a:extLst>
              </p:cNvPr>
              <p:cNvSpPr txBox="1"/>
              <p:nvPr/>
            </p:nvSpPr>
            <p:spPr>
              <a:xfrm>
                <a:off x="2972375" y="1851935"/>
                <a:ext cx="3369861" cy="533263"/>
              </a:xfrm>
              <a:prstGeom prst="rect">
                <a:avLst/>
              </a:prstGeom>
              <a:noFill/>
            </p:spPr>
            <p:txBody>
              <a:bodyPr wrap="square" lIns="175761" tIns="140609" rIns="175761" bIns="140609" rtlCol="0">
                <a:spAutoFit/>
              </a:bodyPr>
              <a:lstStyle/>
              <a:p>
                <a:pPr defTabSz="896354">
                  <a:lnSpc>
                    <a:spcPct val="90000"/>
                  </a:lnSpc>
                  <a:spcAft>
                    <a:spcPts val="576"/>
                  </a:spcAft>
                </a:pPr>
                <a:r>
                  <a:rPr lang="en-US" dirty="0">
                    <a:gradFill>
                      <a:gsLst>
                        <a:gs pos="2917">
                          <a:srgbClr val="000000"/>
                        </a:gs>
                        <a:gs pos="30000">
                          <a:srgbClr val="000000"/>
                        </a:gs>
                      </a:gsLst>
                      <a:lin ang="5400000" scaled="0"/>
                    </a:gradFill>
                    <a:highlight>
                      <a:srgbClr val="FFFFFF"/>
                    </a:highlight>
                  </a:rPr>
                  <a:t>Adatum Corporation (default)</a:t>
                </a:r>
              </a:p>
            </p:txBody>
          </p:sp>
        </p:grpSp>
        <p:sp>
          <p:nvSpPr>
            <p:cNvPr id="6" name="Rectangle 5">
              <a:extLst>
                <a:ext uri="{FF2B5EF4-FFF2-40B4-BE49-F238E27FC236}">
                  <a16:creationId xmlns:a16="http://schemas.microsoft.com/office/drawing/2014/main" id="{ECDF32E7-CC57-354B-E1E9-5D5999C08876}"/>
                </a:ext>
              </a:extLst>
            </p:cNvPr>
            <p:cNvSpPr/>
            <p:nvPr/>
          </p:nvSpPr>
          <p:spPr bwMode="auto">
            <a:xfrm>
              <a:off x="737519" y="4739265"/>
              <a:ext cx="5844564" cy="867511"/>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BE33BB8-A3F0-83C5-F682-FCF59017F38C}"/>
                </a:ext>
              </a:extLst>
            </p:cNvPr>
            <p:cNvSpPr/>
            <p:nvPr/>
          </p:nvSpPr>
          <p:spPr bwMode="auto">
            <a:xfrm>
              <a:off x="749777" y="2169368"/>
              <a:ext cx="5832306" cy="2381473"/>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60178923-47DD-A54A-9284-26D3DEEDF5CC}"/>
                </a:ext>
              </a:extLst>
            </p:cNvPr>
            <p:cNvSpPr txBox="1"/>
            <p:nvPr/>
          </p:nvSpPr>
          <p:spPr>
            <a:xfrm>
              <a:off x="1487413" y="3532937"/>
              <a:ext cx="2166860"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Cloud Administrators</a:t>
              </a:r>
            </a:p>
          </p:txBody>
        </p:sp>
        <p:sp>
          <p:nvSpPr>
            <p:cNvPr id="9" name="TextBox 8">
              <a:extLst>
                <a:ext uri="{FF2B5EF4-FFF2-40B4-BE49-F238E27FC236}">
                  <a16:creationId xmlns:a16="http://schemas.microsoft.com/office/drawing/2014/main" id="{75E17143-59D4-8C8A-4B62-1433CF577641}"/>
                </a:ext>
              </a:extLst>
            </p:cNvPr>
            <p:cNvSpPr txBox="1"/>
            <p:nvPr/>
          </p:nvSpPr>
          <p:spPr>
            <a:xfrm>
              <a:off x="4282680" y="3532937"/>
              <a:ext cx="2174068"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System Administrators</a:t>
              </a:r>
            </a:p>
          </p:txBody>
        </p:sp>
        <p:grpSp>
          <p:nvGrpSpPr>
            <p:cNvPr id="10" name="Group 9">
              <a:extLst>
                <a:ext uri="{FF2B5EF4-FFF2-40B4-BE49-F238E27FC236}">
                  <a16:creationId xmlns:a16="http://schemas.microsoft.com/office/drawing/2014/main" id="{067172F7-0FE6-2BFD-E3DF-9FCABC6219BA}"/>
                </a:ext>
              </a:extLst>
            </p:cNvPr>
            <p:cNvGrpSpPr/>
            <p:nvPr/>
          </p:nvGrpSpPr>
          <p:grpSpPr>
            <a:xfrm>
              <a:off x="1270471" y="4772279"/>
              <a:ext cx="2590073" cy="859506"/>
              <a:chOff x="1968276" y="4229862"/>
              <a:chExt cx="2590073" cy="859506"/>
            </a:xfrm>
          </p:grpSpPr>
          <p:sp>
            <p:nvSpPr>
              <p:cNvPr id="34" name="TextBox 33">
                <a:extLst>
                  <a:ext uri="{FF2B5EF4-FFF2-40B4-BE49-F238E27FC236}">
                    <a16:creationId xmlns:a16="http://schemas.microsoft.com/office/drawing/2014/main" id="{FC843483-492D-6EC4-4E85-3EBFB53BE7A1}"/>
                  </a:ext>
                </a:extLst>
              </p:cNvPr>
              <p:cNvSpPr txBox="1"/>
              <p:nvPr/>
            </p:nvSpPr>
            <p:spPr>
              <a:xfrm>
                <a:off x="1968276" y="4229862"/>
                <a:ext cx="2590073" cy="859506"/>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User1</a:t>
                </a:r>
              </a:p>
              <a:p>
                <a:pPr algn="ctr" defTabSz="896354">
                  <a:lnSpc>
                    <a:spcPct val="90000"/>
                  </a:lnSpc>
                  <a:spcAft>
                    <a:spcPts val="576"/>
                  </a:spcAft>
                </a:pPr>
                <a:r>
                  <a:rPr lang="en-US" dirty="0">
                    <a:gradFill>
                      <a:gsLst>
                        <a:gs pos="2917">
                          <a:srgbClr val="000000"/>
                        </a:gs>
                        <a:gs pos="30000">
                          <a:srgbClr val="000000"/>
                        </a:gs>
                      </a:gsLst>
                      <a:lin ang="5400000" scaled="0"/>
                    </a:gradFill>
                  </a:rPr>
                  <a:t>Cloud Administrator</a:t>
                </a:r>
              </a:p>
            </p:txBody>
          </p:sp>
          <p:pic>
            <p:nvPicPr>
              <p:cNvPr id="35" name="Picture 34" descr="A person with a gold circle on their head&#10;&#10;Description automatically generated">
                <a:extLst>
                  <a:ext uri="{FF2B5EF4-FFF2-40B4-BE49-F238E27FC236}">
                    <a16:creationId xmlns:a16="http://schemas.microsoft.com/office/drawing/2014/main" id="{963237C7-233C-7B91-B677-BA638DC2464B}"/>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442532" y="4284474"/>
                <a:ext cx="467027" cy="401313"/>
              </a:xfrm>
              <a:prstGeom prst="rect">
                <a:avLst/>
              </a:prstGeom>
            </p:spPr>
          </p:pic>
        </p:grpSp>
        <p:grpSp>
          <p:nvGrpSpPr>
            <p:cNvPr id="11" name="Group 10">
              <a:extLst>
                <a:ext uri="{FF2B5EF4-FFF2-40B4-BE49-F238E27FC236}">
                  <a16:creationId xmlns:a16="http://schemas.microsoft.com/office/drawing/2014/main" id="{032B15DA-0C1F-34AA-FBAA-635BDAE7BCE4}"/>
                </a:ext>
              </a:extLst>
            </p:cNvPr>
            <p:cNvGrpSpPr/>
            <p:nvPr/>
          </p:nvGrpSpPr>
          <p:grpSpPr>
            <a:xfrm>
              <a:off x="4010665" y="4751497"/>
              <a:ext cx="2713122" cy="859506"/>
              <a:chOff x="4505380" y="4394442"/>
              <a:chExt cx="2713122" cy="859506"/>
            </a:xfrm>
          </p:grpSpPr>
          <p:pic>
            <p:nvPicPr>
              <p:cNvPr id="32" name="Picture 31" descr="A person with a gold circle on their head&#10;&#10;Description automatically generated">
                <a:extLst>
                  <a:ext uri="{FF2B5EF4-FFF2-40B4-BE49-F238E27FC236}">
                    <a16:creationId xmlns:a16="http://schemas.microsoft.com/office/drawing/2014/main" id="{D39B200C-54FD-5676-2D1C-667424EE17B7}"/>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109513" y="4454492"/>
                <a:ext cx="467027" cy="401313"/>
              </a:xfrm>
              <a:prstGeom prst="rect">
                <a:avLst/>
              </a:prstGeom>
            </p:spPr>
          </p:pic>
          <p:sp>
            <p:nvSpPr>
              <p:cNvPr id="33" name="TextBox 32">
                <a:extLst>
                  <a:ext uri="{FF2B5EF4-FFF2-40B4-BE49-F238E27FC236}">
                    <a16:creationId xmlns:a16="http://schemas.microsoft.com/office/drawing/2014/main" id="{F6D7BDE1-CF6B-0C12-FECD-F3214F80FEA1}"/>
                  </a:ext>
                </a:extLst>
              </p:cNvPr>
              <p:cNvSpPr txBox="1"/>
              <p:nvPr/>
            </p:nvSpPr>
            <p:spPr>
              <a:xfrm>
                <a:off x="4505380" y="4394442"/>
                <a:ext cx="2713122" cy="859506"/>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User2</a:t>
                </a:r>
              </a:p>
              <a:p>
                <a:pPr algn="ctr" defTabSz="896354">
                  <a:lnSpc>
                    <a:spcPct val="90000"/>
                  </a:lnSpc>
                  <a:spcAft>
                    <a:spcPts val="576"/>
                  </a:spcAft>
                </a:pPr>
                <a:r>
                  <a:rPr lang="en-US" dirty="0">
                    <a:gradFill>
                      <a:gsLst>
                        <a:gs pos="2917">
                          <a:srgbClr val="000000"/>
                        </a:gs>
                        <a:gs pos="30000">
                          <a:srgbClr val="000000"/>
                        </a:gs>
                      </a:gsLst>
                      <a:lin ang="5400000" scaled="0"/>
                    </a:gradFill>
                  </a:rPr>
                  <a:t>System Administrator</a:t>
                </a:r>
              </a:p>
            </p:txBody>
          </p:sp>
        </p:grpSp>
        <p:cxnSp>
          <p:nvCxnSpPr>
            <p:cNvPr id="12" name="Connector: Elbow 11">
              <a:extLst>
                <a:ext uri="{FF2B5EF4-FFF2-40B4-BE49-F238E27FC236}">
                  <a16:creationId xmlns:a16="http://schemas.microsoft.com/office/drawing/2014/main" id="{512C55F7-FABD-CE53-AC87-E8D22281E3A9}"/>
                </a:ext>
              </a:extLst>
            </p:cNvPr>
            <p:cNvCxnSpPr>
              <a:cxnSpLocks/>
              <a:stCxn id="14" idx="2"/>
              <a:endCxn id="8" idx="0"/>
            </p:cNvCxnSpPr>
            <p:nvPr/>
          </p:nvCxnSpPr>
          <p:spPr>
            <a:xfrm rot="5400000">
              <a:off x="2956193" y="2553826"/>
              <a:ext cx="593761" cy="1364460"/>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E416DC1-7BDE-F3AE-ED1E-F310FAD86A18}"/>
                </a:ext>
              </a:extLst>
            </p:cNvPr>
            <p:cNvCxnSpPr>
              <a:cxnSpLocks/>
              <a:stCxn id="14" idx="2"/>
              <a:endCxn id="9" idx="0"/>
            </p:cNvCxnSpPr>
            <p:nvPr/>
          </p:nvCxnSpPr>
          <p:spPr>
            <a:xfrm rot="16200000" flipH="1">
              <a:off x="4355628" y="2518850"/>
              <a:ext cx="593761" cy="1434411"/>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2DAD8BD-6A9C-451A-9674-2348DAC4C996}"/>
                </a:ext>
              </a:extLst>
            </p:cNvPr>
            <p:cNvSpPr txBox="1"/>
            <p:nvPr/>
          </p:nvSpPr>
          <p:spPr>
            <a:xfrm>
              <a:off x="2848269" y="2156614"/>
              <a:ext cx="2174068"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Lab Administrators</a:t>
              </a:r>
            </a:p>
          </p:txBody>
        </p:sp>
        <p:sp>
          <p:nvSpPr>
            <p:cNvPr id="15" name="TextBox 14">
              <a:extLst>
                <a:ext uri="{FF2B5EF4-FFF2-40B4-BE49-F238E27FC236}">
                  <a16:creationId xmlns:a16="http://schemas.microsoft.com/office/drawing/2014/main" id="{DB3CF5D7-9BE2-5A14-3F35-0DA513A81654}"/>
                </a:ext>
              </a:extLst>
            </p:cNvPr>
            <p:cNvSpPr txBox="1"/>
            <p:nvPr/>
          </p:nvSpPr>
          <p:spPr>
            <a:xfrm>
              <a:off x="8438510" y="3537365"/>
              <a:ext cx="2174068"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System Administrators</a:t>
              </a:r>
            </a:p>
          </p:txBody>
        </p:sp>
        <p:grpSp>
          <p:nvGrpSpPr>
            <p:cNvPr id="16" name="Group 15">
              <a:extLst>
                <a:ext uri="{FF2B5EF4-FFF2-40B4-BE49-F238E27FC236}">
                  <a16:creationId xmlns:a16="http://schemas.microsoft.com/office/drawing/2014/main" id="{7CAA67F5-4E63-A67C-188A-7E0A95DA1934}"/>
                </a:ext>
              </a:extLst>
            </p:cNvPr>
            <p:cNvGrpSpPr/>
            <p:nvPr/>
          </p:nvGrpSpPr>
          <p:grpSpPr>
            <a:xfrm>
              <a:off x="8573806" y="4740132"/>
              <a:ext cx="1616524" cy="533263"/>
              <a:chOff x="8573806" y="4906388"/>
              <a:chExt cx="1616524" cy="533263"/>
            </a:xfrm>
          </p:grpSpPr>
          <p:pic>
            <p:nvPicPr>
              <p:cNvPr id="30" name="Picture 29" descr="A person with a gold circle on their head&#10;&#10;Description automatically generated">
                <a:extLst>
                  <a:ext uri="{FF2B5EF4-FFF2-40B4-BE49-F238E27FC236}">
                    <a16:creationId xmlns:a16="http://schemas.microsoft.com/office/drawing/2014/main" id="{3F9C2309-C362-94C5-D766-A0B5FF7752EB}"/>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573806" y="4981980"/>
                <a:ext cx="467027" cy="401313"/>
              </a:xfrm>
              <a:prstGeom prst="rect">
                <a:avLst/>
              </a:prstGeom>
            </p:spPr>
          </p:pic>
          <p:sp>
            <p:nvSpPr>
              <p:cNvPr id="31" name="TextBox 30">
                <a:extLst>
                  <a:ext uri="{FF2B5EF4-FFF2-40B4-BE49-F238E27FC236}">
                    <a16:creationId xmlns:a16="http://schemas.microsoft.com/office/drawing/2014/main" id="{5BF48EA5-0D10-E22E-77EE-5473364DEAB8}"/>
                  </a:ext>
                </a:extLst>
              </p:cNvPr>
              <p:cNvSpPr txBox="1"/>
              <p:nvPr/>
            </p:nvSpPr>
            <p:spPr>
              <a:xfrm>
                <a:off x="8862084" y="4906388"/>
                <a:ext cx="1328246" cy="533263"/>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LabUser1</a:t>
                </a:r>
              </a:p>
            </p:txBody>
          </p:sp>
        </p:grpSp>
        <p:sp>
          <p:nvSpPr>
            <p:cNvPr id="17" name="TextBox 16">
              <a:extLst>
                <a:ext uri="{FF2B5EF4-FFF2-40B4-BE49-F238E27FC236}">
                  <a16:creationId xmlns:a16="http://schemas.microsoft.com/office/drawing/2014/main" id="{AF51C80F-CD83-241C-2C80-94B8269EFBFB}"/>
                </a:ext>
              </a:extLst>
            </p:cNvPr>
            <p:cNvSpPr txBox="1"/>
            <p:nvPr/>
          </p:nvSpPr>
          <p:spPr>
            <a:xfrm>
              <a:off x="8434322" y="2253828"/>
              <a:ext cx="2174068" cy="782562"/>
            </a:xfrm>
            <a:prstGeom prst="rect">
              <a:avLst/>
            </a:prstGeom>
            <a:noFill/>
          </p:spPr>
          <p:txBody>
            <a:bodyPr wrap="square" lIns="175761" tIns="140609" rIns="175761" bIns="140609" rtlCol="0">
              <a:spAutoFit/>
            </a:bodyPr>
            <a:lstStyle/>
            <a:p>
              <a:pPr algn="ctr" defTabSz="896354">
                <a:lnSpc>
                  <a:spcPct val="90000"/>
                </a:lnSpc>
                <a:spcAft>
                  <a:spcPts val="576"/>
                </a:spcAft>
              </a:pPr>
              <a:r>
                <a:rPr lang="en-US" dirty="0">
                  <a:gradFill>
                    <a:gsLst>
                      <a:gs pos="2917">
                        <a:srgbClr val="000000"/>
                      </a:gs>
                      <a:gs pos="30000">
                        <a:srgbClr val="000000"/>
                      </a:gs>
                    </a:gsLst>
                    <a:lin ang="5400000" scaled="0"/>
                  </a:gradFill>
                </a:rPr>
                <a:t>IT Lab Administrators</a:t>
              </a:r>
            </a:p>
          </p:txBody>
        </p:sp>
        <p:grpSp>
          <p:nvGrpSpPr>
            <p:cNvPr id="18" name="Group 17">
              <a:extLst>
                <a:ext uri="{FF2B5EF4-FFF2-40B4-BE49-F238E27FC236}">
                  <a16:creationId xmlns:a16="http://schemas.microsoft.com/office/drawing/2014/main" id="{9BC90946-D19A-0D1B-1B20-C7F1D9E4C5DA}"/>
                </a:ext>
              </a:extLst>
            </p:cNvPr>
            <p:cNvGrpSpPr/>
            <p:nvPr/>
          </p:nvGrpSpPr>
          <p:grpSpPr>
            <a:xfrm>
              <a:off x="8382575" y="1535991"/>
              <a:ext cx="2172423" cy="538627"/>
              <a:chOff x="7863643" y="1292611"/>
              <a:chExt cx="2172423" cy="538627"/>
            </a:xfrm>
          </p:grpSpPr>
          <p:sp>
            <p:nvSpPr>
              <p:cNvPr id="28" name="TextBox 27">
                <a:extLst>
                  <a:ext uri="{FF2B5EF4-FFF2-40B4-BE49-F238E27FC236}">
                    <a16:creationId xmlns:a16="http://schemas.microsoft.com/office/drawing/2014/main" id="{AE58D81D-B412-CE50-7BF1-9D11A4A44B06}"/>
                  </a:ext>
                </a:extLst>
              </p:cNvPr>
              <p:cNvSpPr txBox="1"/>
              <p:nvPr/>
            </p:nvSpPr>
            <p:spPr>
              <a:xfrm>
                <a:off x="8287589" y="1292611"/>
                <a:ext cx="1748477" cy="533263"/>
              </a:xfrm>
              <a:prstGeom prst="rect">
                <a:avLst/>
              </a:prstGeom>
              <a:noFill/>
            </p:spPr>
            <p:txBody>
              <a:bodyPr wrap="square" lIns="175761" tIns="140609" rIns="175761" bIns="140609" rtlCol="0">
                <a:spAutoFit/>
              </a:bodyPr>
              <a:lstStyle/>
              <a:p>
                <a:pPr defTabSz="896354">
                  <a:lnSpc>
                    <a:spcPct val="90000"/>
                  </a:lnSpc>
                  <a:spcAft>
                    <a:spcPts val="576"/>
                  </a:spcAft>
                </a:pPr>
                <a:r>
                  <a:rPr lang="en-US" dirty="0">
                    <a:gradFill>
                      <a:gsLst>
                        <a:gs pos="2917">
                          <a:srgbClr val="000000"/>
                        </a:gs>
                        <a:gs pos="30000">
                          <a:srgbClr val="000000"/>
                        </a:gs>
                      </a:gsLst>
                      <a:lin ang="5400000" scaled="0"/>
                    </a:gradFill>
                    <a:highlight>
                      <a:srgbClr val="FFFFFF"/>
                    </a:highlight>
                  </a:rPr>
                  <a:t>Adatum Lab</a:t>
                </a:r>
              </a:p>
            </p:txBody>
          </p:sp>
          <p:pic>
            <p:nvPicPr>
              <p:cNvPr id="29" name="Graphic 28">
                <a:extLst>
                  <a:ext uri="{FF2B5EF4-FFF2-40B4-BE49-F238E27FC236}">
                    <a16:creationId xmlns:a16="http://schemas.microsoft.com/office/drawing/2014/main" id="{2552FA01-C0A9-5EBA-464D-57B4E52283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3643" y="1304543"/>
                <a:ext cx="526695" cy="526695"/>
              </a:xfrm>
              <a:prstGeom prst="rect">
                <a:avLst/>
              </a:prstGeom>
            </p:spPr>
          </p:pic>
        </p:grpSp>
        <p:cxnSp>
          <p:nvCxnSpPr>
            <p:cNvPr id="19" name="Connector: Elbow 18">
              <a:extLst>
                <a:ext uri="{FF2B5EF4-FFF2-40B4-BE49-F238E27FC236}">
                  <a16:creationId xmlns:a16="http://schemas.microsoft.com/office/drawing/2014/main" id="{EA269E7D-A0F3-7007-3BCE-61E2965487B6}"/>
                </a:ext>
              </a:extLst>
            </p:cNvPr>
            <p:cNvCxnSpPr>
              <a:cxnSpLocks/>
              <a:stCxn id="30" idx="1"/>
              <a:endCxn id="14" idx="3"/>
            </p:cNvCxnSpPr>
            <p:nvPr/>
          </p:nvCxnSpPr>
          <p:spPr>
            <a:xfrm rot="10800000">
              <a:off x="5022338" y="2547895"/>
              <a:ext cx="3551469" cy="2468486"/>
            </a:xfrm>
            <a:prstGeom prst="bentConnector3">
              <a:avLst>
                <a:gd name="adj1" fmla="val 41808"/>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974618-1BDE-77EF-CAEC-F3C91FEC70BB}"/>
                </a:ext>
              </a:extLst>
            </p:cNvPr>
            <p:cNvCxnSpPr>
              <a:cxnSpLocks/>
              <a:stCxn id="34" idx="0"/>
              <a:endCxn id="8" idx="2"/>
            </p:cNvCxnSpPr>
            <p:nvPr/>
          </p:nvCxnSpPr>
          <p:spPr>
            <a:xfrm flipV="1">
              <a:off x="2565508" y="4315499"/>
              <a:ext cx="5335" cy="4567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C9743C-6D3C-40D8-BAEE-2BB09AEA1FE6}"/>
                </a:ext>
              </a:extLst>
            </p:cNvPr>
            <p:cNvCxnSpPr>
              <a:cxnSpLocks/>
              <a:stCxn id="33" idx="0"/>
              <a:endCxn id="9" idx="2"/>
            </p:cNvCxnSpPr>
            <p:nvPr/>
          </p:nvCxnSpPr>
          <p:spPr>
            <a:xfrm flipV="1">
              <a:off x="5367226" y="4315499"/>
              <a:ext cx="2488" cy="4359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55B345-282F-AE46-6EEF-C28B797035B7}"/>
                </a:ext>
              </a:extLst>
            </p:cNvPr>
            <p:cNvSpPr txBox="1"/>
            <p:nvPr/>
          </p:nvSpPr>
          <p:spPr>
            <a:xfrm>
              <a:off x="731145" y="4797314"/>
              <a:ext cx="849966" cy="369332"/>
            </a:xfrm>
            <a:prstGeom prst="rect">
              <a:avLst/>
            </a:prstGeom>
            <a:noFill/>
          </p:spPr>
          <p:txBody>
            <a:bodyPr wrap="square">
              <a:spAutoFit/>
            </a:bodyPr>
            <a:lstStyle/>
            <a:p>
              <a:pPr defTabSz="896354"/>
              <a:r>
                <a:rPr lang="en-US" b="1" dirty="0">
                  <a:solidFill>
                    <a:schemeClr val="tx2">
                      <a:lumMod val="50000"/>
                    </a:schemeClr>
                  </a:solidFill>
                </a:rPr>
                <a:t>Task 1</a:t>
              </a:r>
            </a:p>
          </p:txBody>
        </p:sp>
        <p:sp>
          <p:nvSpPr>
            <p:cNvPr id="23" name="TextBox 22">
              <a:extLst>
                <a:ext uri="{FF2B5EF4-FFF2-40B4-BE49-F238E27FC236}">
                  <a16:creationId xmlns:a16="http://schemas.microsoft.com/office/drawing/2014/main" id="{27399328-DE07-11C9-20BA-9867F1E6A0AA}"/>
                </a:ext>
              </a:extLst>
            </p:cNvPr>
            <p:cNvSpPr txBox="1"/>
            <p:nvPr/>
          </p:nvSpPr>
          <p:spPr>
            <a:xfrm>
              <a:off x="749777" y="2277959"/>
              <a:ext cx="849966" cy="369332"/>
            </a:xfrm>
            <a:prstGeom prst="rect">
              <a:avLst/>
            </a:prstGeom>
            <a:noFill/>
          </p:spPr>
          <p:txBody>
            <a:bodyPr wrap="square">
              <a:spAutoFit/>
            </a:bodyPr>
            <a:lstStyle/>
            <a:p>
              <a:pPr defTabSz="896354"/>
              <a:r>
                <a:rPr lang="en-US" b="1" dirty="0">
                  <a:solidFill>
                    <a:schemeClr val="tx2">
                      <a:lumMod val="50000"/>
                    </a:schemeClr>
                  </a:solidFill>
                </a:rPr>
                <a:t>Task 2</a:t>
              </a:r>
            </a:p>
          </p:txBody>
        </p:sp>
        <p:sp>
          <p:nvSpPr>
            <p:cNvPr id="24" name="TextBox 23">
              <a:extLst>
                <a:ext uri="{FF2B5EF4-FFF2-40B4-BE49-F238E27FC236}">
                  <a16:creationId xmlns:a16="http://schemas.microsoft.com/office/drawing/2014/main" id="{F517EBC9-5F90-6B82-6912-B76272629A20}"/>
                </a:ext>
              </a:extLst>
            </p:cNvPr>
            <p:cNvSpPr txBox="1"/>
            <p:nvPr/>
          </p:nvSpPr>
          <p:spPr>
            <a:xfrm>
              <a:off x="10348276" y="2200897"/>
              <a:ext cx="849966" cy="369332"/>
            </a:xfrm>
            <a:prstGeom prst="rect">
              <a:avLst/>
            </a:prstGeom>
            <a:noFill/>
          </p:spPr>
          <p:txBody>
            <a:bodyPr wrap="square">
              <a:spAutoFit/>
            </a:bodyPr>
            <a:lstStyle/>
            <a:p>
              <a:pPr defTabSz="896354"/>
              <a:r>
                <a:rPr lang="en-US" b="1" dirty="0">
                  <a:solidFill>
                    <a:schemeClr val="tx2">
                      <a:lumMod val="50000"/>
                    </a:schemeClr>
                  </a:solidFill>
                </a:rPr>
                <a:t>Task 3</a:t>
              </a:r>
            </a:p>
          </p:txBody>
        </p:sp>
        <p:sp>
          <p:nvSpPr>
            <p:cNvPr id="25" name="TextBox 24">
              <a:extLst>
                <a:ext uri="{FF2B5EF4-FFF2-40B4-BE49-F238E27FC236}">
                  <a16:creationId xmlns:a16="http://schemas.microsoft.com/office/drawing/2014/main" id="{E35EC84C-1FEA-75AD-54C3-96C1AD2F3139}"/>
                </a:ext>
              </a:extLst>
            </p:cNvPr>
            <p:cNvSpPr txBox="1"/>
            <p:nvPr/>
          </p:nvSpPr>
          <p:spPr>
            <a:xfrm>
              <a:off x="6735259" y="3470592"/>
              <a:ext cx="849966" cy="369332"/>
            </a:xfrm>
            <a:prstGeom prst="rect">
              <a:avLst/>
            </a:prstGeom>
            <a:noFill/>
          </p:spPr>
          <p:txBody>
            <a:bodyPr wrap="square">
              <a:spAutoFit/>
            </a:bodyPr>
            <a:lstStyle/>
            <a:p>
              <a:pPr defTabSz="896354"/>
              <a:r>
                <a:rPr lang="en-US" b="1" dirty="0">
                  <a:solidFill>
                    <a:schemeClr val="tx2">
                      <a:lumMod val="50000"/>
                    </a:schemeClr>
                  </a:solidFill>
                  <a:highlight>
                    <a:srgbClr val="FFFFFF"/>
                  </a:highlight>
                </a:rPr>
                <a:t>Task 4</a:t>
              </a:r>
            </a:p>
          </p:txBody>
        </p:sp>
        <p:cxnSp>
          <p:nvCxnSpPr>
            <p:cNvPr id="26" name="Connector: Elbow 25">
              <a:extLst>
                <a:ext uri="{FF2B5EF4-FFF2-40B4-BE49-F238E27FC236}">
                  <a16:creationId xmlns:a16="http://schemas.microsoft.com/office/drawing/2014/main" id="{6040E73B-B69F-7812-CD25-5D09E0E28AF2}"/>
                </a:ext>
              </a:extLst>
            </p:cNvPr>
            <p:cNvCxnSpPr>
              <a:cxnSpLocks/>
              <a:stCxn id="15" idx="2"/>
              <a:endCxn id="31" idx="0"/>
            </p:cNvCxnSpPr>
            <p:nvPr/>
          </p:nvCxnSpPr>
          <p:spPr>
            <a:xfrm rot="16200000" flipH="1">
              <a:off x="9315773" y="4529697"/>
              <a:ext cx="420205" cy="663"/>
            </a:xfrm>
            <a:prstGeom prst="bentConnector3">
              <a:avLst>
                <a:gd name="adj1" fmla="val 5000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9A89D8-CC10-EC19-C822-B5F27C685E61}"/>
                </a:ext>
              </a:extLst>
            </p:cNvPr>
            <p:cNvCxnSpPr>
              <a:stCxn id="15" idx="0"/>
              <a:endCxn id="17" idx="2"/>
            </p:cNvCxnSpPr>
            <p:nvPr/>
          </p:nvCxnSpPr>
          <p:spPr>
            <a:xfrm flipH="1" flipV="1">
              <a:off x="9521356" y="3036390"/>
              <a:ext cx="4188" cy="5009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75471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14147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600057" y="1624246"/>
            <a:ext cx="7101919" cy="1581098"/>
            <a:chOff x="1717829" y="1683059"/>
            <a:chExt cx="10761637" cy="1581098"/>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3"/>
                </a:rPr>
                <a:t>Understand Microsoft Entra ID </a:t>
              </a:r>
              <a:endParaRPr lang="en-US" sz="2400" dirty="0"/>
            </a:p>
          </p:txBody>
        </p:sp>
        <p:sp>
          <p:nvSpPr>
            <p:cNvPr id="10" name="TextBox 9">
              <a:extLst>
                <a:ext uri="{FF2B5EF4-FFF2-40B4-BE49-F238E27FC236}">
                  <a16:creationId xmlns:a16="http://schemas.microsoft.com/office/drawing/2014/main" id="{8917875F-0844-4F32-8DFC-C5F63B422D52}"/>
                </a:ext>
              </a:extLst>
            </p:cNvPr>
            <p:cNvSpPr txBox="1"/>
            <p:nvPr/>
          </p:nvSpPr>
          <p:spPr>
            <a:xfrm>
              <a:off x="1717829" y="2288942"/>
              <a:ext cx="9991724" cy="369332"/>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4"/>
                </a:rPr>
                <a:t>Configure User and Group Accounts</a:t>
              </a:r>
              <a:endParaRPr lang="en-US" sz="2400" dirty="0"/>
            </a:p>
          </p:txBody>
        </p:sp>
        <p:sp>
          <p:nvSpPr>
            <p:cNvPr id="11" name="TextBox 10">
              <a:extLst>
                <a:ext uri="{FF2B5EF4-FFF2-40B4-BE49-F238E27FC236}">
                  <a16:creationId xmlns:a16="http://schemas.microsoft.com/office/drawing/2014/main" id="{68D6FF0A-3D86-4915-BEA4-3247BF5912C3}"/>
                </a:ext>
              </a:extLst>
            </p:cNvPr>
            <p:cNvSpPr txBox="1"/>
            <p:nvPr/>
          </p:nvSpPr>
          <p:spPr>
            <a:xfrm>
              <a:off x="1717829" y="2894825"/>
              <a:ext cx="10761637" cy="369332"/>
            </a:xfrm>
            <a:prstGeom prst="rect">
              <a:avLst/>
            </a:prstGeom>
            <a:noFill/>
          </p:spPr>
          <p:txBody>
            <a:bodyPr wrap="square" lIns="0" tIns="0" rIns="0" bIns="0" rtlCol="0" anchor="ctr">
              <a:spAutoFit/>
            </a:bodyPr>
            <a:lstStyle/>
            <a:p>
              <a:pPr marL="342900" indent="-342900" algn="l">
                <a:buFont typeface="Arial" panose="020B0604020202020204" pitchFamily="34" charset="0"/>
                <a:buChar char="•"/>
              </a:pPr>
              <a:r>
                <a:rPr lang="en-US" sz="2400" b="0" i="0" dirty="0">
                  <a:solidFill>
                    <a:srgbClr val="222222"/>
                  </a:solidFill>
                  <a:effectLst/>
                  <a:latin typeface="segoe-ui_light"/>
                  <a:hlinkClick r:id="rId5"/>
                </a:rPr>
                <a:t>Lab 01 - Manage Microsoft Entra ID Identities</a:t>
              </a:r>
              <a:endParaRPr lang="en-US" sz="2400" b="0" i="0" dirty="0">
                <a:solidFill>
                  <a:srgbClr val="222222"/>
                </a:solidFill>
                <a:effectLst/>
                <a:latin typeface="segoe-ui_light"/>
              </a:endParaRPr>
            </a:p>
          </p:txBody>
        </p:sp>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939B-C838-DCE5-288B-561BF0EBF663}"/>
              </a:ext>
            </a:extLst>
          </p:cNvPr>
          <p:cNvSpPr>
            <a:spLocks noGrp="1"/>
          </p:cNvSpPr>
          <p:nvPr>
            <p:ph type="title"/>
          </p:nvPr>
        </p:nvSpPr>
        <p:spPr/>
        <p:txBody>
          <a:bodyPr/>
          <a:lstStyle/>
          <a:p>
            <a:r>
              <a:rPr lang="en-US" dirty="0"/>
              <a:t>Administer Identity whiteboard</a:t>
            </a:r>
          </a:p>
        </p:txBody>
      </p:sp>
      <p:grpSp>
        <p:nvGrpSpPr>
          <p:cNvPr id="6" name="Group 5" descr="whiteboard diagram editable version">
            <a:extLst>
              <a:ext uri="{FF2B5EF4-FFF2-40B4-BE49-F238E27FC236}">
                <a16:creationId xmlns:a16="http://schemas.microsoft.com/office/drawing/2014/main" id="{DA30A699-44CB-66B8-9BF8-E1CA9E09A73F}"/>
              </a:ext>
            </a:extLst>
          </p:cNvPr>
          <p:cNvGrpSpPr/>
          <p:nvPr/>
        </p:nvGrpSpPr>
        <p:grpSpPr>
          <a:xfrm>
            <a:off x="1100863" y="1544224"/>
            <a:ext cx="9404345" cy="4430548"/>
            <a:chOff x="4204046" y="1654067"/>
            <a:chExt cx="7895018" cy="3961737"/>
          </a:xfrm>
        </p:grpSpPr>
        <p:sp>
          <p:nvSpPr>
            <p:cNvPr id="3" name="Oval 2">
              <a:extLst>
                <a:ext uri="{FF2B5EF4-FFF2-40B4-BE49-F238E27FC236}">
                  <a16:creationId xmlns:a16="http://schemas.microsoft.com/office/drawing/2014/main" id="{A4E3DD09-74AA-C8A7-908D-C2D1087A7FD8}"/>
                </a:ext>
              </a:extLst>
            </p:cNvPr>
            <p:cNvSpPr/>
            <p:nvPr/>
          </p:nvSpPr>
          <p:spPr bwMode="auto">
            <a:xfrm>
              <a:off x="6972746" y="1705260"/>
              <a:ext cx="1763047" cy="64916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Microsoft Entra ID</a:t>
              </a:r>
            </a:p>
          </p:txBody>
        </p:sp>
        <p:sp>
          <p:nvSpPr>
            <p:cNvPr id="5" name="TextBox 4">
              <a:extLst>
                <a:ext uri="{FF2B5EF4-FFF2-40B4-BE49-F238E27FC236}">
                  <a16:creationId xmlns:a16="http://schemas.microsoft.com/office/drawing/2014/main" id="{383781CC-90B1-2FB3-FBB2-EEE311D97685}"/>
                </a:ext>
              </a:extLst>
            </p:cNvPr>
            <p:cNvSpPr txBox="1"/>
            <p:nvPr/>
          </p:nvSpPr>
          <p:spPr>
            <a:xfrm>
              <a:off x="4204046" y="1882590"/>
              <a:ext cx="1968565" cy="279051"/>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On-premises identities</a:t>
              </a:r>
              <a:endParaRPr lang="en-US" sz="1428" b="1" dirty="0">
                <a:solidFill>
                  <a:srgbClr val="000000"/>
                </a:solidFill>
                <a:latin typeface="Segoe UI"/>
              </a:endParaRPr>
            </a:p>
          </p:txBody>
        </p:sp>
        <p:cxnSp>
          <p:nvCxnSpPr>
            <p:cNvPr id="9" name="Straight Connector 8">
              <a:extLst>
                <a:ext uri="{FF2B5EF4-FFF2-40B4-BE49-F238E27FC236}">
                  <a16:creationId xmlns:a16="http://schemas.microsoft.com/office/drawing/2014/main" id="{0B1C6EAC-E2DA-4B6D-EEDF-F8807F7F958F}"/>
                </a:ext>
              </a:extLst>
            </p:cNvPr>
            <p:cNvCxnSpPr>
              <a:cxnSpLocks/>
              <a:stCxn id="3" idx="6"/>
              <a:endCxn id="14" idx="1"/>
            </p:cNvCxnSpPr>
            <p:nvPr/>
          </p:nvCxnSpPr>
          <p:spPr>
            <a:xfrm flipV="1">
              <a:off x="8735793" y="2029843"/>
              <a:ext cx="718747" cy="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46D86F-8255-16DF-75BB-D45F39C6580F}"/>
                </a:ext>
              </a:extLst>
            </p:cNvPr>
            <p:cNvCxnSpPr>
              <a:cxnSpLocks/>
              <a:stCxn id="3" idx="2"/>
              <a:endCxn id="5" idx="3"/>
            </p:cNvCxnSpPr>
            <p:nvPr/>
          </p:nvCxnSpPr>
          <p:spPr>
            <a:xfrm flipH="1" flipV="1">
              <a:off x="6172611" y="2022116"/>
              <a:ext cx="800135" cy="7728"/>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40B036D-9CF5-D792-1A65-B82B4070E827}"/>
                </a:ext>
              </a:extLst>
            </p:cNvPr>
            <p:cNvSpPr txBox="1"/>
            <p:nvPr/>
          </p:nvSpPr>
          <p:spPr>
            <a:xfrm>
              <a:off x="9454540" y="1654067"/>
              <a:ext cx="2644524" cy="751552"/>
            </a:xfrm>
            <a:prstGeom prst="rect">
              <a:avLst/>
            </a:prstGeom>
            <a:noFill/>
          </p:spPr>
          <p:txBody>
            <a:bodyPr wrap="square">
              <a:spAutoFit/>
            </a:bodyPr>
            <a:lstStyle/>
            <a:p>
              <a:pPr marL="236387" indent="-236387" defTabSz="932597"/>
              <a:r>
                <a:rPr lang="en-US" sz="1428" b="1" u="sng" dirty="0">
                  <a:solidFill>
                    <a:srgbClr val="0078D4">
                      <a:lumMod val="50000"/>
                    </a:srgbClr>
                  </a:solidFill>
                  <a:latin typeface="Segoe UI"/>
                  <a:cs typeface="Segoe UI" pitchFamily="34" charset="0"/>
                </a:rPr>
                <a:t>External identity providers</a:t>
              </a:r>
            </a:p>
            <a:p>
              <a:pPr marL="291436" indent="-291436" defTabSz="932597">
                <a:buFontTx/>
                <a:buChar char="-"/>
              </a:pPr>
              <a:r>
                <a:rPr lang="en-US" sz="1428" b="1" dirty="0">
                  <a:solidFill>
                    <a:srgbClr val="0078D4">
                      <a:lumMod val="50000"/>
                    </a:srgbClr>
                  </a:solidFill>
                  <a:latin typeface="Segoe UI"/>
                  <a:cs typeface="Segoe UI" pitchFamily="34" charset="0"/>
                </a:rPr>
                <a:t>guest users </a:t>
              </a:r>
            </a:p>
            <a:p>
              <a:pPr marL="291436" indent="-291436" defTabSz="932597">
                <a:buFontTx/>
                <a:buChar char="-"/>
              </a:pPr>
              <a:r>
                <a:rPr lang="en-US" sz="1428" b="1" dirty="0">
                  <a:solidFill>
                    <a:srgbClr val="0078D4">
                      <a:lumMod val="50000"/>
                    </a:srgbClr>
                  </a:solidFill>
                  <a:latin typeface="Segoe UI"/>
                  <a:cs typeface="Segoe UI" pitchFamily="34" charset="0"/>
                </a:rPr>
                <a:t>creates a profile</a:t>
              </a:r>
              <a:endParaRPr lang="en-US" sz="1428" b="1" dirty="0">
                <a:solidFill>
                  <a:srgbClr val="000000"/>
                </a:solidFill>
                <a:latin typeface="Segoe UI"/>
              </a:endParaRPr>
            </a:p>
          </p:txBody>
        </p:sp>
        <p:sp>
          <p:nvSpPr>
            <p:cNvPr id="16" name="TextBox 15">
              <a:extLst>
                <a:ext uri="{FF2B5EF4-FFF2-40B4-BE49-F238E27FC236}">
                  <a16:creationId xmlns:a16="http://schemas.microsoft.com/office/drawing/2014/main" id="{04B8A914-1902-FFFE-157C-CD0BD630AC73}"/>
                </a:ext>
              </a:extLst>
            </p:cNvPr>
            <p:cNvSpPr txBox="1"/>
            <p:nvPr/>
          </p:nvSpPr>
          <p:spPr>
            <a:xfrm>
              <a:off x="8846328" y="1709415"/>
              <a:ext cx="608212"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B2B</a:t>
              </a:r>
              <a:endParaRPr lang="en-US" sz="1428" b="1" dirty="0">
                <a:solidFill>
                  <a:srgbClr val="000000"/>
                </a:solidFill>
                <a:latin typeface="Segoe UI"/>
              </a:endParaRPr>
            </a:p>
          </p:txBody>
        </p:sp>
        <p:sp>
          <p:nvSpPr>
            <p:cNvPr id="18" name="TextBox 17">
              <a:extLst>
                <a:ext uri="{FF2B5EF4-FFF2-40B4-BE49-F238E27FC236}">
                  <a16:creationId xmlns:a16="http://schemas.microsoft.com/office/drawing/2014/main" id="{05302FFA-30A4-B9F7-2321-BC2302B51CD7}"/>
                </a:ext>
              </a:extLst>
            </p:cNvPr>
            <p:cNvSpPr txBox="1"/>
            <p:nvPr/>
          </p:nvSpPr>
          <p:spPr>
            <a:xfrm>
              <a:off x="6309700" y="1701643"/>
              <a:ext cx="663046"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Sync</a:t>
              </a:r>
              <a:endParaRPr lang="en-US" sz="1428" b="1" dirty="0">
                <a:solidFill>
                  <a:srgbClr val="000000"/>
                </a:solidFill>
                <a:latin typeface="Segoe UI"/>
              </a:endParaRPr>
            </a:p>
          </p:txBody>
        </p:sp>
        <p:sp>
          <p:nvSpPr>
            <p:cNvPr id="37" name="Oval 36">
              <a:extLst>
                <a:ext uri="{FF2B5EF4-FFF2-40B4-BE49-F238E27FC236}">
                  <a16:creationId xmlns:a16="http://schemas.microsoft.com/office/drawing/2014/main" id="{33C4F936-00C1-E6BA-413F-D57D0911779A}"/>
                </a:ext>
              </a:extLst>
            </p:cNvPr>
            <p:cNvSpPr/>
            <p:nvPr/>
          </p:nvSpPr>
          <p:spPr bwMode="auto">
            <a:xfrm>
              <a:off x="5163709" y="3382549"/>
              <a:ext cx="1494701" cy="5983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users</a:t>
              </a:r>
            </a:p>
          </p:txBody>
        </p:sp>
        <p:cxnSp>
          <p:nvCxnSpPr>
            <p:cNvPr id="39" name="Straight Connector 38">
              <a:extLst>
                <a:ext uri="{FF2B5EF4-FFF2-40B4-BE49-F238E27FC236}">
                  <a16:creationId xmlns:a16="http://schemas.microsoft.com/office/drawing/2014/main" id="{6238AE15-1C6E-1390-2252-A33F953AB386}"/>
                </a:ext>
              </a:extLst>
            </p:cNvPr>
            <p:cNvCxnSpPr>
              <a:cxnSpLocks/>
              <a:stCxn id="37" idx="4"/>
              <a:endCxn id="42" idx="0"/>
            </p:cNvCxnSpPr>
            <p:nvPr/>
          </p:nvCxnSpPr>
          <p:spPr>
            <a:xfrm flipH="1">
              <a:off x="5910760" y="3980937"/>
              <a:ext cx="300" cy="325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77FAE0-1D0D-94B6-B2C1-59025EBC86C9}"/>
                </a:ext>
              </a:extLst>
            </p:cNvPr>
            <p:cNvSpPr txBox="1"/>
            <p:nvPr/>
          </p:nvSpPr>
          <p:spPr>
            <a:xfrm>
              <a:off x="5349244" y="4306090"/>
              <a:ext cx="1123031" cy="312073"/>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profiles</a:t>
              </a:r>
              <a:endParaRPr lang="en-US" sz="1428" b="1" dirty="0">
                <a:solidFill>
                  <a:srgbClr val="000000"/>
                </a:solidFill>
                <a:latin typeface="Segoe UI"/>
              </a:endParaRPr>
            </a:p>
          </p:txBody>
        </p:sp>
        <p:sp>
          <p:nvSpPr>
            <p:cNvPr id="43" name="Oval 42">
              <a:extLst>
                <a:ext uri="{FF2B5EF4-FFF2-40B4-BE49-F238E27FC236}">
                  <a16:creationId xmlns:a16="http://schemas.microsoft.com/office/drawing/2014/main" id="{E7D8738E-93B6-113A-016B-7EB98648725F}"/>
                </a:ext>
              </a:extLst>
            </p:cNvPr>
            <p:cNvSpPr/>
            <p:nvPr/>
          </p:nvSpPr>
          <p:spPr bwMode="auto">
            <a:xfrm>
              <a:off x="9470525" y="3400889"/>
              <a:ext cx="1566569" cy="56292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groups</a:t>
              </a:r>
            </a:p>
          </p:txBody>
        </p:sp>
        <p:sp>
          <p:nvSpPr>
            <p:cNvPr id="45" name="TextBox 44">
              <a:extLst>
                <a:ext uri="{FF2B5EF4-FFF2-40B4-BE49-F238E27FC236}">
                  <a16:creationId xmlns:a16="http://schemas.microsoft.com/office/drawing/2014/main" id="{723795C7-31F4-6F35-9601-EF3E7B718F17}"/>
                </a:ext>
              </a:extLst>
            </p:cNvPr>
            <p:cNvSpPr txBox="1"/>
            <p:nvPr/>
          </p:nvSpPr>
          <p:spPr>
            <a:xfrm>
              <a:off x="8205160" y="4858620"/>
              <a:ext cx="1739580"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Group types </a:t>
              </a:r>
            </a:p>
            <a:p>
              <a:pPr defTabSz="932597"/>
              <a:r>
                <a:rPr lang="en-US" sz="1428" b="1" dirty="0">
                  <a:solidFill>
                    <a:srgbClr val="0078D4">
                      <a:lumMod val="50000"/>
                    </a:srgbClr>
                  </a:solidFill>
                  <a:latin typeface="Segoe UI"/>
                  <a:cs typeface="Segoe UI" pitchFamily="34" charset="0"/>
                </a:rPr>
                <a:t>– Security</a:t>
              </a:r>
            </a:p>
            <a:p>
              <a:pPr defTabSz="932597"/>
              <a:r>
                <a:rPr lang="en-US" sz="1428" b="1" dirty="0">
                  <a:solidFill>
                    <a:srgbClr val="0078D4">
                      <a:lumMod val="50000"/>
                    </a:srgbClr>
                  </a:solidFill>
                  <a:latin typeface="Segoe UI"/>
                  <a:cs typeface="Segoe UI" pitchFamily="34" charset="0"/>
                </a:rPr>
                <a:t>– Microsoft 365</a:t>
              </a:r>
              <a:endParaRPr lang="en-US" sz="1428" b="1" dirty="0">
                <a:solidFill>
                  <a:srgbClr val="000000"/>
                </a:solidFill>
                <a:latin typeface="Segoe UI"/>
              </a:endParaRPr>
            </a:p>
          </p:txBody>
        </p:sp>
        <p:sp>
          <p:nvSpPr>
            <p:cNvPr id="50" name="TextBox 49">
              <a:extLst>
                <a:ext uri="{FF2B5EF4-FFF2-40B4-BE49-F238E27FC236}">
                  <a16:creationId xmlns:a16="http://schemas.microsoft.com/office/drawing/2014/main" id="{E053CF4B-2D64-0946-2BF3-FCC93C45D12F}"/>
                </a:ext>
              </a:extLst>
            </p:cNvPr>
            <p:cNvSpPr txBox="1"/>
            <p:nvPr/>
          </p:nvSpPr>
          <p:spPr>
            <a:xfrm>
              <a:off x="10166161" y="4864252"/>
              <a:ext cx="1932903"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Assignment</a:t>
              </a:r>
              <a:r>
                <a:rPr lang="en-US" sz="1428" b="1" dirty="0">
                  <a:solidFill>
                    <a:srgbClr val="0078D4">
                      <a:lumMod val="50000"/>
                    </a:srgbClr>
                  </a:solidFill>
                  <a:latin typeface="Segoe UI"/>
                  <a:cs typeface="Segoe UI" pitchFamily="34" charset="0"/>
                </a:rPr>
                <a:t> types </a:t>
              </a:r>
            </a:p>
            <a:p>
              <a:pPr defTabSz="932597"/>
              <a:r>
                <a:rPr lang="en-US" sz="1428" b="1" dirty="0">
                  <a:solidFill>
                    <a:srgbClr val="0078D4">
                      <a:lumMod val="50000"/>
                    </a:srgbClr>
                  </a:solidFill>
                  <a:latin typeface="Segoe UI"/>
                  <a:cs typeface="Segoe UI" pitchFamily="34" charset="0"/>
                </a:rPr>
                <a:t>– Assigned</a:t>
              </a:r>
            </a:p>
            <a:p>
              <a:pPr defTabSz="932597"/>
              <a:r>
                <a:rPr lang="en-US" sz="1428" b="1" dirty="0">
                  <a:solidFill>
                    <a:srgbClr val="0078D4">
                      <a:lumMod val="50000"/>
                    </a:srgbClr>
                  </a:solidFill>
                  <a:latin typeface="Segoe UI"/>
                  <a:cs typeface="Segoe UI" pitchFamily="34" charset="0"/>
                </a:rPr>
                <a:t>– Dynamic</a:t>
              </a:r>
              <a:endParaRPr lang="en-US" sz="1428" b="1" dirty="0">
                <a:solidFill>
                  <a:srgbClr val="000000"/>
                </a:solidFill>
                <a:latin typeface="Segoe UI"/>
              </a:endParaRPr>
            </a:p>
          </p:txBody>
        </p:sp>
        <p:cxnSp>
          <p:nvCxnSpPr>
            <p:cNvPr id="61" name="Connector: Elbow 60">
              <a:extLst>
                <a:ext uri="{FF2B5EF4-FFF2-40B4-BE49-F238E27FC236}">
                  <a16:creationId xmlns:a16="http://schemas.microsoft.com/office/drawing/2014/main" id="{9BC8B9E1-FF3E-73D2-B3FE-790DB481F74D}"/>
                </a:ext>
              </a:extLst>
            </p:cNvPr>
            <p:cNvCxnSpPr>
              <a:cxnSpLocks/>
              <a:stCxn id="3" idx="4"/>
              <a:endCxn id="37" idx="0"/>
            </p:cNvCxnSpPr>
            <p:nvPr/>
          </p:nvCxnSpPr>
          <p:spPr>
            <a:xfrm rot="5400000">
              <a:off x="6368605" y="1896883"/>
              <a:ext cx="1028121" cy="194320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4F0B7DB-8F52-B038-A127-FD5495B2D0E2}"/>
                </a:ext>
              </a:extLst>
            </p:cNvPr>
            <p:cNvCxnSpPr>
              <a:cxnSpLocks/>
              <a:stCxn id="3" idx="4"/>
              <a:endCxn id="43" idx="0"/>
            </p:cNvCxnSpPr>
            <p:nvPr/>
          </p:nvCxnSpPr>
          <p:spPr>
            <a:xfrm rot="16200000" flipH="1">
              <a:off x="8530809" y="1677887"/>
              <a:ext cx="1046460" cy="239954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85B79B7-8CAB-642F-DD8B-59C1B6E0EB80}"/>
                </a:ext>
              </a:extLst>
            </p:cNvPr>
            <p:cNvSpPr txBox="1"/>
            <p:nvPr/>
          </p:nvSpPr>
          <p:spPr>
            <a:xfrm>
              <a:off x="6899824" y="3302764"/>
              <a:ext cx="2175657" cy="751552"/>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 licenses</a:t>
              </a:r>
            </a:p>
            <a:p>
              <a:pPr algn="ctr" defTabSz="932597"/>
              <a:r>
                <a:rPr lang="en-US" sz="1428" b="1" dirty="0">
                  <a:solidFill>
                    <a:srgbClr val="0078D4">
                      <a:lumMod val="50000"/>
                    </a:srgbClr>
                  </a:solidFill>
                  <a:latin typeface="Segoe UI"/>
                  <a:cs typeface="Segoe UI" pitchFamily="34" charset="0"/>
                </a:rPr>
                <a:t>- administrative units</a:t>
              </a:r>
            </a:p>
            <a:p>
              <a:pPr algn="ctr" defTabSz="932597"/>
              <a:r>
                <a:rPr lang="en-US" sz="1428" b="1" dirty="0">
                  <a:solidFill>
                    <a:srgbClr val="0078D4">
                      <a:lumMod val="50000"/>
                    </a:srgbClr>
                  </a:solidFill>
                  <a:latin typeface="Segoe UI"/>
                  <a:cs typeface="Segoe UI" pitchFamily="34" charset="0"/>
                </a:rPr>
                <a:t>- bulk updates</a:t>
              </a:r>
              <a:endParaRPr lang="en-US" sz="1428" b="1" dirty="0">
                <a:solidFill>
                  <a:srgbClr val="000000"/>
                </a:solidFill>
                <a:latin typeface="Segoe UI"/>
              </a:endParaRPr>
            </a:p>
          </p:txBody>
        </p:sp>
        <p:cxnSp>
          <p:nvCxnSpPr>
            <p:cNvPr id="86" name="Connector: Elbow 85">
              <a:extLst>
                <a:ext uri="{FF2B5EF4-FFF2-40B4-BE49-F238E27FC236}">
                  <a16:creationId xmlns:a16="http://schemas.microsoft.com/office/drawing/2014/main" id="{B5CFCFBB-CC6E-9E55-236D-35234140FCB6}"/>
                </a:ext>
              </a:extLst>
            </p:cNvPr>
            <p:cNvCxnSpPr>
              <a:cxnSpLocks/>
              <a:stCxn id="43" idx="4"/>
              <a:endCxn id="50" idx="0"/>
            </p:cNvCxnSpPr>
            <p:nvPr/>
          </p:nvCxnSpPr>
          <p:spPr>
            <a:xfrm rot="16200000" flipH="1">
              <a:off x="10242993" y="3974632"/>
              <a:ext cx="900436" cy="87880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096EF483-333D-58F7-7199-24CB8F72EBBC}"/>
                </a:ext>
              </a:extLst>
            </p:cNvPr>
            <p:cNvCxnSpPr>
              <a:cxnSpLocks/>
              <a:stCxn id="43" idx="4"/>
              <a:endCxn id="45" idx="0"/>
            </p:cNvCxnSpPr>
            <p:nvPr/>
          </p:nvCxnSpPr>
          <p:spPr>
            <a:xfrm rot="5400000">
              <a:off x="9216978" y="3821788"/>
              <a:ext cx="894804" cy="117886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D42B4CA-3A4C-E47D-90B7-D6AB0A943E30}"/>
                </a:ext>
              </a:extLst>
            </p:cNvPr>
            <p:cNvCxnSpPr>
              <a:cxnSpLocks/>
              <a:stCxn id="43" idx="2"/>
              <a:endCxn id="77" idx="3"/>
            </p:cNvCxnSpPr>
            <p:nvPr/>
          </p:nvCxnSpPr>
          <p:spPr>
            <a:xfrm flipH="1" flipV="1">
              <a:off x="9075481" y="3678540"/>
              <a:ext cx="395044" cy="38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315F668-F705-7120-3075-86CE955FB0E8}"/>
                </a:ext>
              </a:extLst>
            </p:cNvPr>
            <p:cNvCxnSpPr>
              <a:cxnSpLocks/>
              <a:stCxn id="37" idx="6"/>
              <a:endCxn id="77" idx="1"/>
            </p:cNvCxnSpPr>
            <p:nvPr/>
          </p:nvCxnSpPr>
          <p:spPr>
            <a:xfrm flipV="1">
              <a:off x="6658410" y="3678540"/>
              <a:ext cx="241414" cy="320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00970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39" y="2949615"/>
            <a:ext cx="7174535" cy="763069"/>
          </a:xfrm>
        </p:spPr>
        <p:txBody>
          <a:bodyPr/>
          <a:lstStyle/>
          <a:p>
            <a:r>
              <a:rPr lang="en-US" dirty="0"/>
              <a:t>Understand Microsoft Entra ID</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Learning Objectives – Understand Microsoft Entra ID</a:t>
            </a:r>
          </a:p>
        </p:txBody>
      </p:sp>
      <p:sp>
        <p:nvSpPr>
          <p:cNvPr id="21" name="TextBox 20">
            <a:extLst>
              <a:ext uri="{FF2B5EF4-FFF2-40B4-BE49-F238E27FC236}">
                <a16:creationId xmlns:a16="http://schemas.microsoft.com/office/drawing/2014/main" id="{9A2A2CC3-888B-4141-BF74-DAA11C0BA979}"/>
              </a:ext>
            </a:extLst>
          </p:cNvPr>
          <p:cNvSpPr txBox="1"/>
          <p:nvPr/>
        </p:nvSpPr>
        <p:spPr>
          <a:xfrm>
            <a:off x="527322" y="1632719"/>
            <a:ext cx="5412237" cy="2539157"/>
          </a:xfrm>
          <a:prstGeom prst="rect">
            <a:avLst/>
          </a:prstGeom>
          <a:noFill/>
        </p:spPr>
        <p:txBody>
          <a:bodyPr wrap="square" lIns="0" tIns="0" rIns="0" bIns="0" rtlCol="0">
            <a:spAutoFit/>
          </a:bodyPr>
          <a:lstStyle/>
          <a:p>
            <a:pPr marL="342900" indent="-342900">
              <a:spcAft>
                <a:spcPts val="600"/>
              </a:spcAft>
              <a:buFont typeface="Arial" panose="020B0604020202020204" pitchFamily="34" charset="0"/>
              <a:buChar char="•"/>
            </a:pPr>
            <a:r>
              <a:rPr lang="en-US" sz="2000" dirty="0"/>
              <a:t>Examine Microsoft Entra ID</a:t>
            </a:r>
          </a:p>
          <a:p>
            <a:pPr marL="342900" indent="-342900">
              <a:spcAft>
                <a:spcPts val="600"/>
              </a:spcAft>
              <a:buFont typeface="Arial" panose="020B0604020202020204" pitchFamily="34" charset="0"/>
              <a:buChar char="•"/>
            </a:pPr>
            <a:r>
              <a:rPr lang="en-US" sz="2000" dirty="0"/>
              <a:t>Describe Microsoft Entra ID Concepts</a:t>
            </a:r>
          </a:p>
          <a:p>
            <a:pPr marL="342900" indent="-342900">
              <a:spcAft>
                <a:spcPts val="600"/>
              </a:spcAft>
              <a:buFont typeface="Arial" panose="020B0604020202020204" pitchFamily="34" charset="0"/>
              <a:buChar char="•"/>
            </a:pPr>
            <a:r>
              <a:rPr lang="en-US" sz="2000" dirty="0"/>
              <a:t>Compare Microsoft Entra ID to Active Directory Domain Services</a:t>
            </a:r>
          </a:p>
          <a:p>
            <a:pPr marL="342900" indent="-342900">
              <a:spcAft>
                <a:spcPts val="600"/>
              </a:spcAft>
              <a:buFont typeface="Arial" panose="020B0604020202020204" pitchFamily="34" charset="0"/>
              <a:buChar char="•"/>
            </a:pPr>
            <a:r>
              <a:rPr lang="en-US" sz="2000" dirty="0"/>
              <a:t>Compare Microsoft Entra ID P1 and P2 plans</a:t>
            </a:r>
          </a:p>
          <a:p>
            <a:pPr marL="342900" indent="-342900">
              <a:spcAft>
                <a:spcPts val="600"/>
              </a:spcAft>
              <a:buFont typeface="Arial" panose="020B0604020202020204" pitchFamily="34" charset="0"/>
              <a:buChar char="•"/>
            </a:pPr>
            <a:r>
              <a:rPr lang="en-US" sz="2000" dirty="0"/>
              <a:t>Implement Self-Service Password Reset</a:t>
            </a:r>
          </a:p>
          <a:p>
            <a:pPr marL="342900" indent="-342900">
              <a:spcAft>
                <a:spcPts val="600"/>
              </a:spcAft>
              <a:buFont typeface="Arial" panose="020B0604020202020204" pitchFamily="34" charset="0"/>
              <a:buChar char="•"/>
            </a:pPr>
            <a:r>
              <a:rPr lang="en-US" sz="2000" dirty="0"/>
              <a:t>Learning Recap</a:t>
            </a:r>
          </a:p>
        </p:txBody>
      </p:sp>
      <p:sp>
        <p:nvSpPr>
          <p:cNvPr id="5" name="TextBox 4">
            <a:extLst>
              <a:ext uri="{FF2B5EF4-FFF2-40B4-BE49-F238E27FC236}">
                <a16:creationId xmlns:a16="http://schemas.microsoft.com/office/drawing/2014/main" id="{8C22B723-B351-97FF-71F2-6503288C24E3}"/>
              </a:ext>
            </a:extLst>
          </p:cNvPr>
          <p:cNvSpPr txBox="1"/>
          <p:nvPr/>
        </p:nvSpPr>
        <p:spPr>
          <a:xfrm>
            <a:off x="6496916" y="1873861"/>
            <a:ext cx="4642139" cy="1908215"/>
          </a:xfrm>
          <a:prstGeom prst="rect">
            <a:avLst/>
          </a:prstGeom>
          <a:noFill/>
        </p:spPr>
        <p:txBody>
          <a:bodyPr wrap="square">
            <a:spAutoFit/>
          </a:bodyPr>
          <a:lstStyle/>
          <a:p>
            <a:pPr>
              <a:spcAft>
                <a:spcPts val="600"/>
              </a:spcAft>
            </a:pPr>
            <a:r>
              <a:rPr lang="en-US" sz="1800" dirty="0">
                <a:solidFill>
                  <a:schemeClr val="accent1"/>
                </a:solidFill>
              </a:rPr>
              <a:t>Manage Azure identities and governance (20–25%): </a:t>
            </a:r>
            <a:r>
              <a:rPr lang="en-US" sz="1800" i="0" dirty="0">
                <a:solidFill>
                  <a:schemeClr val="accent1"/>
                </a:solidFill>
                <a:effectLst/>
              </a:rPr>
              <a:t>Manage Microsoft Entra ID users and groups</a:t>
            </a:r>
          </a:p>
          <a:p>
            <a:pPr marL="171450" indent="-171450">
              <a:spcAft>
                <a:spcPts val="600"/>
              </a:spcAft>
              <a:buFont typeface="Arial" panose="020B0604020202020204" pitchFamily="34" charset="0"/>
              <a:buChar char="•"/>
            </a:pPr>
            <a:r>
              <a:rPr lang="en-US" sz="1800" dirty="0"/>
              <a:t>Manage licenses</a:t>
            </a:r>
          </a:p>
          <a:p>
            <a:pPr marL="171450" indent="-171450">
              <a:spcAft>
                <a:spcPts val="600"/>
              </a:spcAft>
              <a:buFont typeface="Arial" panose="020B0604020202020204" pitchFamily="34" charset="0"/>
              <a:buChar char="•"/>
            </a:pPr>
            <a:r>
              <a:rPr lang="en-US" sz="1800" dirty="0"/>
              <a:t>Configure self-service password reset (SSPR)</a:t>
            </a:r>
            <a:endParaRPr lang="en-US" sz="1800" kern="1200" dirty="0">
              <a:solidFill>
                <a:schemeClr val="tx1"/>
              </a:solidFill>
              <a:ea typeface="+mn-ea"/>
              <a:cs typeface="+mn-cs"/>
            </a:endParaRPr>
          </a:p>
        </p:txBody>
      </p:sp>
    </p:spTree>
    <p:extLst>
      <p:ext uri="{BB962C8B-B14F-4D97-AF65-F5344CB8AC3E}">
        <p14:creationId xmlns:p14="http://schemas.microsoft.com/office/powerpoint/2010/main" val="34815408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Examine Microsoft Entra ID</a:t>
            </a:r>
          </a:p>
        </p:txBody>
      </p:sp>
      <p:sp>
        <p:nvSpPr>
          <p:cNvPr id="11" name="Rectangle 10">
            <a:extLst>
              <a:ext uri="{FF2B5EF4-FFF2-40B4-BE49-F238E27FC236}">
                <a16:creationId xmlns:a16="http://schemas.microsoft.com/office/drawing/2014/main" id="{745927E1-AE92-4D7B-BA94-D659576C8204}"/>
              </a:ext>
            </a:extLst>
          </p:cNvPr>
          <p:cNvSpPr/>
          <p:nvPr/>
        </p:nvSpPr>
        <p:spPr>
          <a:xfrm>
            <a:off x="427038" y="4368628"/>
            <a:ext cx="11250842" cy="1933021"/>
          </a:xfrm>
          <a:prstGeom prst="rect">
            <a:avLst/>
          </a:prstGeom>
          <a:noFill/>
          <a:ln w="190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231775" indent="-231775" algn="l">
              <a:buFont typeface="Arial" panose="020B0604020202020204" pitchFamily="34" charset="0"/>
              <a:buChar char="•"/>
            </a:pPr>
            <a:r>
              <a:rPr lang="en-US" sz="2000" b="0" i="0" dirty="0">
                <a:solidFill>
                  <a:srgbClr val="161616"/>
                </a:solidFill>
                <a:effectLst/>
                <a:highlight>
                  <a:srgbClr val="FFFFFF"/>
                </a:highlight>
                <a:latin typeface="Segoe UI" panose="020B0502040204020203" pitchFamily="34" charset="0"/>
              </a:rPr>
              <a:t>Configure access to applications, including single sign-on</a:t>
            </a:r>
          </a:p>
          <a:p>
            <a:pPr marL="231775" indent="-231775" algn="l">
              <a:buFont typeface="Arial" panose="020B0604020202020204" pitchFamily="34" charset="0"/>
              <a:buChar char="•"/>
            </a:pPr>
            <a:r>
              <a:rPr lang="en-US" sz="2000" b="0" i="0" dirty="0">
                <a:solidFill>
                  <a:srgbClr val="161616"/>
                </a:solidFill>
                <a:effectLst/>
                <a:highlight>
                  <a:srgbClr val="FFFFFF"/>
                </a:highlight>
                <a:latin typeface="Segoe UI" panose="020B0502040204020203" pitchFamily="34" charset="0"/>
              </a:rPr>
              <a:t>Manage and provision users and groups</a:t>
            </a:r>
          </a:p>
          <a:p>
            <a:pPr marL="231775" indent="-231775" algn="l">
              <a:buFont typeface="Arial" panose="020B0604020202020204" pitchFamily="34" charset="0"/>
              <a:buChar char="•"/>
            </a:pPr>
            <a:r>
              <a:rPr lang="en-US" sz="2000" b="0" i="0" dirty="0">
                <a:solidFill>
                  <a:srgbClr val="161616"/>
                </a:solidFill>
                <a:effectLst/>
                <a:highlight>
                  <a:srgbClr val="FFFFFF"/>
                </a:highlight>
                <a:latin typeface="Segoe UI" panose="020B0502040204020203" pitchFamily="34" charset="0"/>
              </a:rPr>
              <a:t>Providing an identity management solution, including federation</a:t>
            </a:r>
          </a:p>
          <a:p>
            <a:pPr marL="231775" indent="-231775" algn="l">
              <a:buFont typeface="Arial" panose="020B0604020202020204" pitchFamily="34" charset="0"/>
              <a:buChar char="•"/>
            </a:pPr>
            <a:r>
              <a:rPr lang="en-US" sz="2000" b="0" i="0" dirty="0">
                <a:solidFill>
                  <a:srgbClr val="161616"/>
                </a:solidFill>
                <a:effectLst/>
                <a:highlight>
                  <a:srgbClr val="FFFFFF"/>
                </a:highlight>
                <a:latin typeface="Segoe UI" panose="020B0502040204020203" pitchFamily="34" charset="0"/>
              </a:rPr>
              <a:t>Implement security features like multi-factor authentication and conditional access</a:t>
            </a:r>
          </a:p>
        </p:txBody>
      </p:sp>
      <p:pic>
        <p:nvPicPr>
          <p:cNvPr id="4" name="Picture 3"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729E4F44-D539-203E-1030-58A9B6A2ABD4}"/>
              </a:ext>
            </a:extLst>
          </p:cNvPr>
          <p:cNvPicPr>
            <a:picLocks noChangeAspect="1"/>
          </p:cNvPicPr>
          <p:nvPr/>
        </p:nvPicPr>
        <p:blipFill>
          <a:blip r:embed="rId3"/>
          <a:stretch>
            <a:fillRect/>
          </a:stretch>
        </p:blipFill>
        <p:spPr>
          <a:xfrm>
            <a:off x="1542361" y="1259117"/>
            <a:ext cx="8846545" cy="3213731"/>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Describe Microsoft Entra ID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274591910"/>
              </p:ext>
            </p:extLst>
          </p:nvPr>
        </p:nvGraphicFramePr>
        <p:xfrm>
          <a:off x="427037" y="1141527"/>
          <a:ext cx="11582400" cy="4844466"/>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544510">
                <a:tc>
                  <a:txBody>
                    <a:bodyPr/>
                    <a:lstStyle/>
                    <a:p>
                      <a:pPr algn="l"/>
                      <a:r>
                        <a:rPr lang="en-US" sz="20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12481">
                <a:tc>
                  <a:txBody>
                    <a:bodyPr/>
                    <a:lstStyle/>
                    <a:p>
                      <a:pPr algn="l"/>
                      <a:r>
                        <a:rPr lang="en-US" sz="18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An object that can be authenticated</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12481">
                <a:tc>
                  <a:txBody>
                    <a:bodyPr/>
                    <a:lstStyle/>
                    <a:p>
                      <a:pPr algn="l"/>
                      <a:r>
                        <a:rPr lang="en-US" sz="18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An identity that has data associated with it</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12481">
                <a:tc>
                  <a:txBody>
                    <a:bodyPr/>
                    <a:lstStyle/>
                    <a:p>
                      <a:pPr algn="l"/>
                      <a:r>
                        <a:rPr lang="en-US" sz="1800" dirty="0">
                          <a:solidFill>
                            <a:schemeClr val="tx1"/>
                          </a:solidFill>
                          <a:latin typeface="+mj-lt"/>
                        </a:rPr>
                        <a:t>Microsoft Entra ID 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An identity created through Microsoft Entra ID or another Microsoft cloud service</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030993">
                <a:tc>
                  <a:txBody>
                    <a:bodyPr/>
                    <a:lstStyle/>
                    <a:p>
                      <a:pPr algn="l"/>
                      <a:r>
                        <a:rPr lang="en-US" sz="1800" dirty="0">
                          <a:solidFill>
                            <a:schemeClr val="tx1"/>
                          </a:solidFill>
                          <a:latin typeface="+mj-lt"/>
                        </a:rPr>
                        <a:t>Tenant/directory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600" b="0" i="0" u="none" strike="noStrike" kern="1200" dirty="0">
                          <a:solidFill>
                            <a:schemeClr val="dk1"/>
                          </a:solidFill>
                          <a:effectLst/>
                          <a:latin typeface="+mn-lt"/>
                          <a:ea typeface="+mn-ea"/>
                          <a:cs typeface="+mn-cs"/>
                        </a:rPr>
                        <a:t>A dedicated and trusted instance. A tenant is automatically created when your organization signs up for a Microsoft cloud service subscription</a:t>
                      </a:r>
                      <a:r>
                        <a:rPr lang="en-US" sz="1600" b="0" i="0" kern="1200" dirty="0">
                          <a:solidFill>
                            <a:schemeClr val="dk1"/>
                          </a:solidFill>
                          <a:effectLst/>
                          <a:latin typeface="+mn-lt"/>
                          <a:ea typeface="+mn-ea"/>
                          <a:cs typeface="+mn-cs"/>
                        </a:rPr>
                        <a:t>​.</a:t>
                      </a:r>
                      <a:br>
                        <a:rPr lang="en-US" sz="1600" b="0" i="0" kern="1200" dirty="0">
                          <a:solidFill>
                            <a:schemeClr val="dk1"/>
                          </a:solidFill>
                          <a:effectLst/>
                          <a:latin typeface="+mn-lt"/>
                          <a:ea typeface="+mn-ea"/>
                          <a:cs typeface="+mn-cs"/>
                        </a:rPr>
                      </a:br>
                      <a:r>
                        <a:rPr lang="en-US" sz="1600" b="0" i="0" u="none" strike="noStrike" kern="120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Additional instances can be created</a:t>
                      </a:r>
                      <a:r>
                        <a:rPr lang="en-US" sz="16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Microsoft Entra ID is the underlying product providing the identity service</a:t>
                      </a:r>
                      <a:r>
                        <a:rPr lang="en-US" sz="16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The term </a:t>
                      </a:r>
                      <a:r>
                        <a:rPr lang="en-US" sz="1600" b="0" i="1" u="none" strike="noStrike" kern="1200" dirty="0">
                          <a:solidFill>
                            <a:schemeClr val="dk1"/>
                          </a:solidFill>
                          <a:effectLst/>
                          <a:latin typeface="+mn-lt"/>
                          <a:ea typeface="+mn-ea"/>
                          <a:cs typeface="+mn-cs"/>
                        </a:rPr>
                        <a:t>Tenant</a:t>
                      </a:r>
                      <a:r>
                        <a:rPr lang="en-US" sz="1600" b="0" i="0" u="none" strike="noStrike" kern="1200" dirty="0">
                          <a:solidFill>
                            <a:schemeClr val="dk1"/>
                          </a:solidFill>
                          <a:effectLst/>
                          <a:latin typeface="+mn-lt"/>
                          <a:ea typeface="+mn-ea"/>
                          <a:cs typeface="+mn-cs"/>
                        </a:rPr>
                        <a:t> means a single instance representing a single organization</a:t>
                      </a:r>
                      <a:r>
                        <a:rPr lang="en-US" sz="16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dirty="0">
                          <a:solidFill>
                            <a:schemeClr val="dk1"/>
                          </a:solidFill>
                          <a:effectLst/>
                          <a:latin typeface="+mn-lt"/>
                          <a:ea typeface="+mn-ea"/>
                          <a:cs typeface="+mn-cs"/>
                        </a:rPr>
                        <a:t>The terms </a:t>
                      </a:r>
                      <a:r>
                        <a:rPr lang="en-US" sz="1600" b="0" i="1" u="none" strike="noStrike" kern="1200" dirty="0">
                          <a:solidFill>
                            <a:schemeClr val="dk1"/>
                          </a:solidFill>
                          <a:effectLst/>
                          <a:latin typeface="+mn-lt"/>
                          <a:ea typeface="+mn-ea"/>
                          <a:cs typeface="+mn-cs"/>
                        </a:rPr>
                        <a:t>Tenant </a:t>
                      </a:r>
                      <a:r>
                        <a:rPr lang="en-US" sz="1600" b="0" i="0" u="none" strike="noStrike" kern="1200" dirty="0">
                          <a:solidFill>
                            <a:schemeClr val="dk1"/>
                          </a:solidFill>
                          <a:effectLst/>
                          <a:latin typeface="+mn-lt"/>
                          <a:ea typeface="+mn-ea"/>
                          <a:cs typeface="+mn-cs"/>
                        </a:rPr>
                        <a:t>and </a:t>
                      </a:r>
                      <a:r>
                        <a:rPr lang="en-US" sz="1600" b="0" i="1" u="none" strike="noStrike" kern="1200" dirty="0">
                          <a:solidFill>
                            <a:schemeClr val="dk1"/>
                          </a:solidFill>
                          <a:effectLst/>
                          <a:latin typeface="+mn-lt"/>
                          <a:ea typeface="+mn-ea"/>
                          <a:cs typeface="+mn-cs"/>
                        </a:rPr>
                        <a:t>Directory</a:t>
                      </a:r>
                      <a:r>
                        <a:rPr lang="en-US" sz="1600" b="0" i="0" u="none" strike="noStrike" kern="1200" dirty="0">
                          <a:solidFill>
                            <a:schemeClr val="dk1"/>
                          </a:solidFill>
                          <a:effectLst/>
                          <a:latin typeface="+mn-lt"/>
                          <a:ea typeface="+mn-ea"/>
                          <a:cs typeface="+mn-cs"/>
                        </a:rPr>
                        <a:t> are often used interchangeably</a:t>
                      </a:r>
                      <a:r>
                        <a:rPr lang="en-US" sz="1600" b="0" i="0" kern="1200" dirty="0">
                          <a:solidFill>
                            <a:schemeClr val="dk1"/>
                          </a:solidFill>
                          <a:effectLst/>
                          <a:latin typeface="+mn-lt"/>
                          <a:ea typeface="+mn-ea"/>
                          <a:cs typeface="+mn-cs"/>
                        </a:rPr>
                        <a:t>​</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12481">
                <a:tc>
                  <a:txBody>
                    <a:bodyPr/>
                    <a:lstStyle/>
                    <a:p>
                      <a:pPr lvl="0" algn="l">
                        <a:buNone/>
                      </a:pPr>
                      <a:r>
                        <a:rPr lang="en-US" sz="18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Used to pay for Azure cloud services</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7" y="449263"/>
            <a:ext cx="12009437" cy="693737"/>
          </a:xfrm>
        </p:spPr>
        <p:txBody>
          <a:bodyPr/>
          <a:lstStyle/>
          <a:p>
            <a:r>
              <a:rPr lang="en-US" dirty="0"/>
              <a:t>Compare Microsoft Entra ID to Active Directory Domain Services</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716"/>
            <a:ext cx="795528" cy="729945"/>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Entra ID is primarily an identity solution</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1994436"/>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046775"/>
            <a:ext cx="795528" cy="729945"/>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02099"/>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2939803"/>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117862"/>
            <a:ext cx="795528" cy="729945"/>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034902"/>
            <a:ext cx="10561638" cy="891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02146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208070"/>
            <a:ext cx="795528" cy="729945"/>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183146"/>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07487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213655"/>
            <a:ext cx="795528" cy="729945"/>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34084" y="5044631"/>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Entra ID users and groups are created in a flat structure, and there are no Organizational Units (OUs) or Group Policy Objects (GPOs)</a:t>
            </a:r>
            <a:endParaRPr lang="en-IN" sz="2000" dirty="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Microsoft Entra ID P1 and P2 plans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2999176218"/>
              </p:ext>
            </p:extLst>
          </p:nvPr>
        </p:nvGraphicFramePr>
        <p:xfrm>
          <a:off x="439737" y="1192214"/>
          <a:ext cx="11229253" cy="4350250"/>
        </p:xfrm>
        <a:graphic>
          <a:graphicData uri="http://schemas.openxmlformats.org/drawingml/2006/table">
            <a:tbl>
              <a:tblPr firstRow="1" firstCol="1" bandRow="1">
                <a:tableStyleId>{5C22544A-7EE6-4342-B048-85BDC9FD1C3A}</a:tableStyleId>
              </a:tblPr>
              <a:tblGrid>
                <a:gridCol w="5212918">
                  <a:extLst>
                    <a:ext uri="{9D8B030D-6E8A-4147-A177-3AD203B41FA5}">
                      <a16:colId xmlns:a16="http://schemas.microsoft.com/office/drawing/2014/main" val="3909572094"/>
                    </a:ext>
                  </a:extLst>
                </a:gridCol>
                <a:gridCol w="1392381">
                  <a:extLst>
                    <a:ext uri="{9D8B030D-6E8A-4147-A177-3AD203B41FA5}">
                      <a16:colId xmlns:a16="http://schemas.microsoft.com/office/drawing/2014/main" val="426167829"/>
                    </a:ext>
                  </a:extLst>
                </a:gridCol>
                <a:gridCol w="1579419">
                  <a:extLst>
                    <a:ext uri="{9D8B030D-6E8A-4147-A177-3AD203B41FA5}">
                      <a16:colId xmlns:a16="http://schemas.microsoft.com/office/drawing/2014/main" val="716184289"/>
                    </a:ext>
                  </a:extLst>
                </a:gridCol>
                <a:gridCol w="1413163">
                  <a:extLst>
                    <a:ext uri="{9D8B030D-6E8A-4147-A177-3AD203B41FA5}">
                      <a16:colId xmlns:a16="http://schemas.microsoft.com/office/drawing/2014/main" val="939645357"/>
                    </a:ext>
                  </a:extLst>
                </a:gridCol>
                <a:gridCol w="1631372">
                  <a:extLst>
                    <a:ext uri="{9D8B030D-6E8A-4147-A177-3AD203B41FA5}">
                      <a16:colId xmlns:a16="http://schemas.microsoft.com/office/drawing/2014/main" val="2424817378"/>
                    </a:ext>
                  </a:extLst>
                </a:gridCol>
              </a:tblGrid>
              <a:tr h="366491">
                <a:tc>
                  <a:txBody>
                    <a:bodyPr/>
                    <a:lstStyle/>
                    <a:p>
                      <a:pPr marL="0" marR="156845" algn="l"/>
                      <a:r>
                        <a:rPr lang="en-US" sz="16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P1</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kern="1200" dirty="0">
                          <a:solidFill>
                            <a:schemeClr val="bg1"/>
                          </a:solidFill>
                          <a:effectLst/>
                          <a:latin typeface="+mj-lt"/>
                          <a:ea typeface="+mn-ea"/>
                          <a:cs typeface="Segoe UI Semilight" panose="020B0402040204020203" pitchFamily="34" charset="0"/>
                        </a:rPr>
                        <a:t>P2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kern="1200" dirty="0">
                          <a:solidFill>
                            <a:schemeClr val="bg1"/>
                          </a:solidFill>
                          <a:effectLst/>
                          <a:latin typeface="+mj-lt"/>
                          <a:ea typeface="+mn-ea"/>
                          <a:cs typeface="Segoe UI Semilight" panose="020B0402040204020203" pitchFamily="34" charset="0"/>
                        </a:rPr>
                        <a:t>Governance</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Single Sign-On (unlimited)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0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20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Cloud and Federated authentication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Advanced group management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600" b="0" kern="1200" dirty="0">
                          <a:solidFill>
                            <a:schemeClr val="tx1"/>
                          </a:solidFill>
                          <a:effectLst/>
                          <a:latin typeface="+mj-lt"/>
                          <a:ea typeface="+mn-ea"/>
                          <a:cs typeface="Segoe UI Semilight" panose="020B0402040204020203" pitchFamily="34" charset="0"/>
                        </a:rPr>
                        <a:t>Self-service account management portal </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Multifactor authentication (MFA)</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Risk-based Conditional Access (sign-in risk, user risk)</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Automated user and group provisioning to apps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Privileged identity management (PIM)</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1597</Words>
  <Application>Microsoft Office PowerPoint</Application>
  <PresentationFormat>Custom</PresentationFormat>
  <Paragraphs>227</Paragraphs>
  <Slides>19</Slides>
  <Notes>14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Segoe UI</vt:lpstr>
      <vt:lpstr>Segoe UI Semibold</vt:lpstr>
      <vt:lpstr>segoe-ui_light</vt:lpstr>
      <vt:lpstr>Symbol</vt:lpstr>
      <vt:lpstr>Wingdings</vt:lpstr>
      <vt:lpstr>Microsoft Power Platform Template</vt:lpstr>
      <vt:lpstr>AZ-104T00A Administer Identity</vt:lpstr>
      <vt:lpstr>Learning Objectives</vt:lpstr>
      <vt:lpstr>Administer Identity whiteboard</vt:lpstr>
      <vt:lpstr>Understand Microsoft Entra ID</vt:lpstr>
      <vt:lpstr>Learning Objectives – Understand Microsoft Entra ID</vt:lpstr>
      <vt:lpstr>Examine Microsoft Entra ID</vt:lpstr>
      <vt:lpstr>Describe Microsoft Entra ID Concepts</vt:lpstr>
      <vt:lpstr>Compare Microsoft Entra ID to Active Directory Domain Services</vt:lpstr>
      <vt:lpstr>Compare Microsoft Entra ID P1 and P2 plans</vt:lpstr>
      <vt:lpstr>What is self-service password reset in Microsoft Entra ID?</vt:lpstr>
      <vt:lpstr>Configure User and Group Accounts</vt:lpstr>
      <vt:lpstr>Learning Objectives - User and Group Accounts</vt:lpstr>
      <vt:lpstr>Demonstration – Users and Groups</vt:lpstr>
      <vt:lpstr>Assign Licenses to Users and Groups</vt:lpstr>
      <vt:lpstr>Lab – Manage Entra ID Identities</vt:lpstr>
      <vt:lpstr>Lab 01 – Manage Microsoft Entra ID Identities </vt:lpstr>
      <vt:lpstr>Lab 01 – Manage Entra ID Identities (architecture diagram)</vt:lpstr>
      <vt:lpstr>Lab 01 – Manage Entra ID Identities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2023-11-13T15:34:20Z</dcterms:created>
  <dcterms:modified xsi:type="dcterms:W3CDTF">2024-09-07T17:49:43Z</dcterms:modified>
</cp:coreProperties>
</file>