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643" r:id="rId1"/>
  </p:sldMasterIdLst>
  <p:notesMasterIdLst>
    <p:notesMasterId r:id="rId20"/>
  </p:notesMasterIdLst>
  <p:handoutMasterIdLst>
    <p:handoutMasterId r:id="rId21"/>
  </p:handoutMasterIdLst>
  <p:sldIdLst>
    <p:sldId id="2246" r:id="rId2"/>
    <p:sldId id="2584" r:id="rId3"/>
    <p:sldId id="1866" r:id="rId4"/>
    <p:sldId id="2008" r:id="rId5"/>
    <p:sldId id="2595" r:id="rId6"/>
    <p:sldId id="2582" r:id="rId7"/>
    <p:sldId id="2578" r:id="rId8"/>
    <p:sldId id="1868" r:id="rId9"/>
    <p:sldId id="2586" r:id="rId10"/>
    <p:sldId id="1884" r:id="rId11"/>
    <p:sldId id="1899" r:id="rId12"/>
    <p:sldId id="1901" r:id="rId13"/>
    <p:sldId id="9138" r:id="rId14"/>
    <p:sldId id="1905" r:id="rId15"/>
    <p:sldId id="2010" r:id="rId16"/>
    <p:sldId id="2076138219" r:id="rId17"/>
    <p:sldId id="2076138220" r:id="rId18"/>
    <p:sldId id="2587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dminister Azure Resources" id="{CBCC379F-88C9-4FDE-BAC4-E30590D9465A}">
          <p14:sldIdLst>
            <p14:sldId id="2246"/>
            <p14:sldId id="2584"/>
          </p14:sldIdLst>
        </p14:section>
        <p14:section name="Tools" id="{5BC258A1-A3D9-453B-925A-8F47C74EBC7C}">
          <p14:sldIdLst>
            <p14:sldId id="1866"/>
            <p14:sldId id="2008"/>
            <p14:sldId id="2595"/>
            <p14:sldId id="2582"/>
            <p14:sldId id="2578"/>
          </p14:sldIdLst>
        </p14:section>
        <p14:section name="Templates" id="{6AB517D9-7AD0-48DE-A41A-952DCA75EEDD}">
          <p14:sldIdLst>
            <p14:sldId id="1868"/>
            <p14:sldId id="2586"/>
            <p14:sldId id="1884"/>
            <p14:sldId id="1899"/>
            <p14:sldId id="1901"/>
            <p14:sldId id="9138"/>
            <p14:sldId id="1905"/>
          </p14:sldIdLst>
        </p14:section>
        <p14:section name="Labs" id="{4FB7BD47-466F-42B8-880D-0525FD608F97}">
          <p14:sldIdLst>
            <p14:sldId id="2010"/>
            <p14:sldId id="2076138219"/>
            <p14:sldId id="2076138220"/>
            <p14:sldId id="2587"/>
          </p14:sldIdLst>
        </p14:section>
        <p14:section name="Extra slides" id="{D046E094-FFE1-4E94-B106-2E7CA5B0E65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BE7"/>
    <a:srgbClr val="243A5E"/>
    <a:srgbClr val="EBEBEB"/>
    <a:srgbClr val="F2F2F2"/>
    <a:srgbClr val="59B4D9"/>
    <a:srgbClr val="FFFFFF"/>
    <a:srgbClr val="FFF100"/>
    <a:srgbClr val="75757A"/>
    <a:srgbClr val="3C3C41"/>
    <a:srgbClr val="30E5D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8" autoAdjust="0"/>
    <p:restoredTop sz="86061" autoAdjust="0"/>
  </p:normalViewPr>
  <p:slideViewPr>
    <p:cSldViewPr snapToGrid="0">
      <p:cViewPr varScale="1">
        <p:scale>
          <a:sx n="94" d="100"/>
          <a:sy n="94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9/2/2024 3:26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9/2/2024 3:26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Learn modules are part of the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AZ-104: Prerequisites for Azure administrators (https://docs.microsoft.com/learn/paths/az-104-administrator-prerequisites/learning path.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9/2/2024 3:26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Understand the structure and syntax of ARM templates - https://docs.microsoft.com/azure/azure-resource-manager/templates/template-syntax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24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Parameters in Azure Resource Manager templates - https://docs.microsoft.com/azure/azure-resource-manager/templates/template-parameters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07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Bicep? - https://docs.microsoft.com/azure/azure-resource-manager/bicep/overview?tabs=bicep</a:t>
            </a:r>
          </a:p>
          <a:p>
            <a:endParaRPr lang="en-US" dirty="0"/>
          </a:p>
          <a:p>
            <a:r>
              <a:rPr lang="en-US" dirty="0"/>
              <a:t>Bicep playground - https://aka.ms/bicepdemo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5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Demonstration Quickstart templates - https://microsoftlearning.github.io/AZ-104-MicrosoftAzureAdministrator/Instructions/Demos/03%20-%20Administer%20Azure%20Resources.html#demonstration--quickstart-templates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13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2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lab introduces the student to resource manager templates, Cloud Shell, Azure PowerShell, Bash (CLI), and Bicep. As of the 23 Feb 2024 course update there is only one lab.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Lab 03b - https://microsoftlearning.github.io/AZ-104-MicrosoftAzureAdministrator/Instructions/Labs/LAB_03b-Manage_Azure_Resources_by_Using_ARM_Templates.html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9/2/2024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75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29704-A69D-4576-B453-E69B7F7C98C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17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9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section is not directly related to any certification objectives. However, using the tools will be necessary to complete any hands-on portion of the exam.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04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 overview of the administrator tools. There are separate Learn modules for the tools. 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Azure Portal Overview - https://docs.microsoft.com/azure/azure-portal/azure-portal-overview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Overview of Azure Cloud Shell - https://docs.microsoft.com/azure/cloud-shell/overview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Get started with Azure PowerShell - https://docs.microsoft.com/powershell/azure/get-started-azureps?view=azps-4.3.0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Get started with Azure CLI - https://docs.microsoft.com/cli/azure/get-started-with-azure-cli?view=azure-cli-latest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07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Demonstration Azure Portal - https://microsoftlearning.github.io/AZ-104-MicrosoftAzureAdministrator/Instructions/Demos/03%20-%20Administer%20Azure%20Resources.html#demonstration--azure-portal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30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Demonstration Azure Cloud Shell - https://microsoftlearning.github.io/AZ-104-MicrosoftAzureAdministrator/Instructions/Demos/03%20-%20Administer%20Azure%20Resources.html#demonstration--cloud-shell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are suggested things to demonstrate – You may choose something else.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93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2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74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ARM templates? - https://docs.microsoft.com/azure/azure-resource-manager/templates/overview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9/2/2024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6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E9348E-FA16-FE20-38FB-EDD806C9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11112"/>
            <a:ext cx="12436475" cy="69723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7B930E7F-5B91-31B0-B67D-DB8C41E881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95914" y="597450"/>
            <a:ext cx="1393840" cy="2984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E21C31D-925C-53B5-2E40-C54FF245B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341" y="3622696"/>
            <a:ext cx="5800990" cy="1130181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80" b="0" i="0" spc="-51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</a:t>
            </a:r>
            <a:br>
              <a:rPr lang="en-US" dirty="0"/>
            </a:br>
            <a:r>
              <a:rPr lang="en-US" dirty="0"/>
              <a:t>presentation title 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4253EDB-56F0-1036-A65B-02ABC067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1057" y="6548910"/>
            <a:ext cx="4234554" cy="2019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32597" rtl="0" eaLnBrk="1" latinLnBrk="0" hangingPunct="1">
              <a:defRPr lang="en-US" sz="102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65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32563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A2E85BCA-8C5F-EFAA-DEF3-E5518406532B}"/>
              </a:ext>
            </a:extLst>
          </p:cNvPr>
          <p:cNvSpPr txBox="1">
            <a:spLocks/>
          </p:cNvSpPr>
          <p:nvPr userDrawn="1"/>
        </p:nvSpPr>
        <p:spPr>
          <a:xfrm>
            <a:off x="591057" y="6548910"/>
            <a:ext cx="4234554" cy="20191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563">
              <a:defRPr/>
            </a:pPr>
            <a:r>
              <a:rPr lang="en-US" sz="1020" dirty="0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67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951559"/>
            <a:ext cx="4282290" cy="4015292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8" y="525428"/>
            <a:ext cx="11703601" cy="502246"/>
          </a:xfrm>
        </p:spPr>
        <p:txBody>
          <a:bodyPr/>
          <a:lstStyle>
            <a:lvl1pPr>
              <a:defRPr sz="3264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82E78A-A36F-A9AB-B5BC-51FF48A0C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726989" y="1477271"/>
            <a:ext cx="1110600" cy="1110600"/>
            <a:chOff x="5540700" y="2116300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06B05E-82F0-67C0-F4BE-484546169B0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rgbClr val="8DC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" name="Picture 33">
              <a:extLst>
                <a:ext uri="{FF2B5EF4-FFF2-40B4-BE49-F238E27FC236}">
                  <a16:creationId xmlns:a16="http://schemas.microsoft.com/office/drawing/2014/main" id="{B551F7BB-0B62-B45A-97E8-BDBC64276EB2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7030960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951559"/>
            <a:ext cx="4282290" cy="4015292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0846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82E78A-A36F-A9AB-B5BC-51FF48A0C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726989" y="1477271"/>
            <a:ext cx="1110600" cy="1110600"/>
            <a:chOff x="5540700" y="2116300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06B05E-82F0-67C0-F4BE-484546169B0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rgbClr val="8DC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" name="Picture 33">
              <a:extLst>
                <a:ext uri="{FF2B5EF4-FFF2-40B4-BE49-F238E27FC236}">
                  <a16:creationId xmlns:a16="http://schemas.microsoft.com/office/drawing/2014/main" id="{B551F7BB-0B62-B45A-97E8-BDBC64276EB2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5" name="Title 2">
            <a:extLst>
              <a:ext uri="{FF2B5EF4-FFF2-40B4-BE49-F238E27FC236}">
                <a16:creationId xmlns:a16="http://schemas.microsoft.com/office/drawing/2014/main" id="{4175403B-6F90-A094-AF78-603246CF1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8"/>
            <a:ext cx="11530584" cy="54623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</a:t>
            </a:r>
          </a:p>
        </p:txBody>
      </p:sp>
    </p:spTree>
    <p:extLst>
      <p:ext uri="{BB962C8B-B14F-4D97-AF65-F5344CB8AC3E}">
        <p14:creationId xmlns:p14="http://schemas.microsoft.com/office/powerpoint/2010/main" val="20314211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9445A-A014-4223-90E2-3D3353E0C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8"/>
            <a:ext cx="11530584" cy="5371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32</a:t>
            </a:r>
          </a:p>
        </p:txBody>
      </p:sp>
    </p:spTree>
    <p:extLst>
      <p:ext uri="{BB962C8B-B14F-4D97-AF65-F5344CB8AC3E}">
        <p14:creationId xmlns:p14="http://schemas.microsoft.com/office/powerpoint/2010/main" val="24160153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707CDC-9BD2-0073-85EB-939160E4C7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1900" y="1587"/>
            <a:ext cx="11204575" cy="69913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2D19AFB-6939-2FBA-48C9-66A296140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340" y="3514705"/>
            <a:ext cx="6472474" cy="565091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80" b="0" i="0" spc="-51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E7960-A7FE-D692-112F-471C560CCA67}"/>
              </a:ext>
            </a:extLst>
          </p:cNvPr>
          <p:cNvSpPr txBox="1"/>
          <p:nvPr userDrawn="1"/>
        </p:nvSpPr>
        <p:spPr>
          <a:xfrm>
            <a:off x="427038" y="6411853"/>
            <a:ext cx="6216728" cy="27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563">
              <a:defRPr/>
            </a:pPr>
            <a:r>
              <a:rPr lang="en-US" sz="1122" dirty="0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678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9445A-A014-4223-90E2-3D3353E0C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</a:t>
            </a:r>
          </a:p>
        </p:txBody>
      </p:sp>
    </p:spTree>
    <p:extLst>
      <p:ext uri="{BB962C8B-B14F-4D97-AF65-F5344CB8AC3E}">
        <p14:creationId xmlns:p14="http://schemas.microsoft.com/office/powerpoint/2010/main" val="38031360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4CBFC5-126D-4E5D-BA79-A65662FA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449263"/>
            <a:ext cx="11568684" cy="6556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21330-4B4A-4C5F-85CF-D5CBC2772D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753" y="998040"/>
            <a:ext cx="11568684" cy="439465"/>
          </a:xfrm>
        </p:spPr>
        <p:txBody>
          <a:bodyPr tIns="45720" rIns="0" bIns="45720"/>
          <a:lstStyle>
            <a:lvl1pPr>
              <a:defRPr sz="2244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Subheading Segoe UI </a:t>
            </a:r>
            <a:r>
              <a:rPr lang="en-US" dirty="0" err="1"/>
              <a:t>Semibold</a:t>
            </a:r>
            <a:r>
              <a:rPr lang="en-US" dirty="0"/>
              <a:t> 22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1115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bjs - no OD">
    <p:bg>
      <p:bgPr>
        <a:solidFill>
          <a:srgbClr val="F4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A845-DD15-1C56-8B25-22EAA1B4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2A34330-BC4D-94AB-2A95-93170E542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3207262"/>
            <a:ext cx="12436476" cy="30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843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s">
    <p:bg>
      <p:bgPr>
        <a:solidFill>
          <a:srgbClr val="F4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A845-DD15-1C56-8B25-22EAA1B4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2A34330-BC4D-94AB-2A95-93170E542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3207262"/>
            <a:ext cx="12436476" cy="30956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885716-8A7B-42A7-93E2-E8749AF5C6BC}"/>
              </a:ext>
            </a:extLst>
          </p:cNvPr>
          <p:cNvSpPr/>
          <p:nvPr userDrawn="1"/>
        </p:nvSpPr>
        <p:spPr bwMode="auto">
          <a:xfrm>
            <a:off x="6116130" y="1476375"/>
            <a:ext cx="5313870" cy="43338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912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951559"/>
            <a:ext cx="3183609" cy="4015292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4C7EE8-4313-2803-B06C-A5BA61EA4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14984" y="1617484"/>
            <a:ext cx="1132870" cy="1132709"/>
            <a:chOff x="5540700" y="2116300"/>
            <a:chExt cx="1110600" cy="1110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97E22B-DD1F-99A5-25F7-1E4F4F58DA7D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C046DA-F3B0-17BF-4867-63F317F8ACA9}"/>
                </a:ext>
              </a:extLst>
            </p:cNvPr>
            <p:cNvPicPr/>
            <p:nvPr/>
          </p:nvPicPr>
          <p:blipFill>
            <a:blip r:embed="rId2"/>
            <a:srcRect/>
            <a:stretch/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350FFB-1FC5-59FA-F297-3FE6E8364735}"/>
              </a:ext>
            </a:extLst>
          </p:cNvPr>
          <p:cNvSpPr txBox="1"/>
          <p:nvPr userDrawn="1"/>
        </p:nvSpPr>
        <p:spPr>
          <a:xfrm>
            <a:off x="600058" y="2927690"/>
            <a:ext cx="2228017" cy="23668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spc="-50" baseline="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Check your knowledge questions and additional study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9EEDEA-6687-D76A-D227-7C52A001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449263"/>
            <a:ext cx="11568684" cy="6937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97238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951559"/>
            <a:ext cx="3183609" cy="4015292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</a:pPr>
            <a:endParaRPr lang="en-US" sz="2448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4C7EE8-4313-2803-B06C-A5BA61EA4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14984" y="1617484"/>
            <a:ext cx="1132870" cy="1132709"/>
            <a:chOff x="5540700" y="2116300"/>
            <a:chExt cx="1110600" cy="1110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97E22B-DD1F-99A5-25F7-1E4F4F58DA7D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C046DA-F3B0-17BF-4867-63F317F8ACA9}"/>
                </a:ext>
              </a:extLst>
            </p:cNvPr>
            <p:cNvPicPr/>
            <p:nvPr/>
          </p:nvPicPr>
          <p:blipFill>
            <a:blip r:embed="rId2"/>
            <a:srcRect/>
            <a:stretch/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350FFB-1FC5-59FA-F297-3FE6E8364735}"/>
              </a:ext>
            </a:extLst>
          </p:cNvPr>
          <p:cNvSpPr txBox="1"/>
          <p:nvPr userDrawn="1"/>
        </p:nvSpPr>
        <p:spPr>
          <a:xfrm>
            <a:off x="600058" y="2927690"/>
            <a:ext cx="2228017" cy="23668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spc="-50" baseline="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Check your knowledge questions and additional study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9EEDEA-6687-D76A-D227-7C52A001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449263"/>
            <a:ext cx="11568684" cy="6937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26739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nstration ">
    <p:bg>
      <p:bgPr>
        <a:solidFill>
          <a:srgbClr val="F4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A845-DD15-1C56-8B25-22EAA1B4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ounded Rectangle 3_1">
            <a:extLst>
              <a:ext uri="{FF2B5EF4-FFF2-40B4-BE49-F238E27FC236}">
                <a16:creationId xmlns:a16="http://schemas.microsoft.com/office/drawing/2014/main" id="{FC76C8DF-13B1-1B33-CBD3-D0B1496658D3}"/>
              </a:ext>
            </a:extLst>
          </p:cNvPr>
          <p:cNvSpPr/>
          <p:nvPr userDrawn="1"/>
        </p:nvSpPr>
        <p:spPr>
          <a:xfrm>
            <a:off x="521111" y="1292745"/>
            <a:ext cx="10387932" cy="4749970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74320" rIns="274320" bIns="182880" rtlCol="0" anchor="t"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B7F7B8-27DC-CB90-9841-2B0EB6BDC8A9}"/>
              </a:ext>
            </a:extLst>
          </p:cNvPr>
          <p:cNvSpPr/>
          <p:nvPr userDrawn="1"/>
        </p:nvSpPr>
        <p:spPr>
          <a:xfrm>
            <a:off x="10324155" y="1117294"/>
            <a:ext cx="1132870" cy="113270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2A34330-BC4D-94AB-2A95-93170E542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3207262"/>
            <a:ext cx="12436476" cy="3095623"/>
          </a:xfrm>
          <a:prstGeom prst="rect">
            <a:avLst/>
          </a:prstGeom>
        </p:spPr>
      </p:pic>
      <p:pic>
        <p:nvPicPr>
          <p:cNvPr id="5" name="Graphic 4" descr="Beaker with solid fill">
            <a:extLst>
              <a:ext uri="{FF2B5EF4-FFF2-40B4-BE49-F238E27FC236}">
                <a16:creationId xmlns:a16="http://schemas.microsoft.com/office/drawing/2014/main" id="{0A4277E8-514E-E7C0-EEAE-4DBF838AD0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3390" y="11417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1720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038" y="449263"/>
            <a:ext cx="11568684" cy="693737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7038" y="1485901"/>
            <a:ext cx="11568684" cy="25426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Segoe UI Regular 10/12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C3644-97BA-5FDC-B828-5ADC34453C64}"/>
              </a:ext>
            </a:extLst>
          </p:cNvPr>
          <p:cNvSpPr txBox="1"/>
          <p:nvPr userDrawn="1"/>
        </p:nvSpPr>
        <p:spPr>
          <a:xfrm>
            <a:off x="427038" y="6411853"/>
            <a:ext cx="6216728" cy="27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563">
              <a:defRPr/>
            </a:pPr>
            <a:r>
              <a:rPr lang="en-US" sz="1122" dirty="0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579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4" r:id="rId1"/>
    <p:sldLayoutId id="2147484645" r:id="rId2"/>
    <p:sldLayoutId id="2147484646" r:id="rId3"/>
    <p:sldLayoutId id="2147484647" r:id="rId4"/>
    <p:sldLayoutId id="2147484651" r:id="rId5"/>
    <p:sldLayoutId id="2147484650" r:id="rId6"/>
    <p:sldLayoutId id="2147484648" r:id="rId7"/>
    <p:sldLayoutId id="2147484653" r:id="rId8"/>
    <p:sldLayoutId id="2147484649" r:id="rId9"/>
    <p:sldLayoutId id="2147484652" r:id="rId10"/>
    <p:sldLayoutId id="2147484654" r:id="rId11"/>
    <p:sldLayoutId id="2147484655" r:id="rId12"/>
  </p:sldLayoutIdLst>
  <p:transition>
    <p:fade/>
  </p:transition>
  <p:hf sldNum="0" hdr="0" dt="0"/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3264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563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563" rtl="0" eaLnBrk="1" fontAlgn="auto" latinLnBrk="0" hangingPunct="1">
        <a:lnSpc>
          <a:spcPct val="100000"/>
        </a:lnSpc>
        <a:spcBef>
          <a:spcPts val="400"/>
        </a:spcBef>
        <a:spcAft>
          <a:spcPts val="600"/>
        </a:spcAft>
        <a:buClrTx/>
        <a:buSzPct val="90000"/>
        <a:buFontTx/>
        <a:buNone/>
        <a:tabLst/>
        <a:defRPr sz="204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563" rtl="0" eaLnBrk="1" fontAlgn="auto" latinLnBrk="0" hangingPunct="1">
        <a:lnSpc>
          <a:spcPct val="100000"/>
        </a:lnSpc>
        <a:spcBef>
          <a:spcPts val="400"/>
        </a:spcBef>
        <a:spcAft>
          <a:spcPts val="600"/>
        </a:spcAft>
        <a:buClrTx/>
        <a:buSzPct val="90000"/>
        <a:buFont typeface="Wingdings" panose="05000000000000000000" pitchFamily="2" charset="2"/>
        <a:buNone/>
        <a:tabLst/>
        <a:defRPr sz="1632" kern="1200" spc="0" baseline="0">
          <a:solidFill>
            <a:schemeClr val="tx1"/>
          </a:solidFill>
          <a:latin typeface="+mj-lt"/>
          <a:ea typeface="+mn-ea"/>
          <a:cs typeface="+mn-cs"/>
        </a:defRPr>
      </a:lvl3pPr>
      <a:lvl4pPr marL="0" marR="0" indent="0" algn="l" defTabSz="932563" rtl="0" eaLnBrk="1" fontAlgn="auto" latinLnBrk="0" hangingPunct="1">
        <a:lnSpc>
          <a:spcPct val="100000"/>
        </a:lnSpc>
        <a:spcBef>
          <a:spcPts val="400"/>
        </a:spcBef>
        <a:spcAft>
          <a:spcPts val="600"/>
        </a:spcAft>
        <a:buClrTx/>
        <a:buSzPct val="90000"/>
        <a:buFont typeface="Wingdings" panose="05000000000000000000" pitchFamily="2" charset="2"/>
        <a:buNone/>
        <a:tabLst/>
        <a:defRPr sz="1632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563" rtl="0" eaLnBrk="1" fontAlgn="auto" latinLnBrk="0" hangingPunct="1">
        <a:lnSpc>
          <a:spcPct val="100000"/>
        </a:lnSpc>
        <a:spcBef>
          <a:spcPts val="400"/>
        </a:spcBef>
        <a:spcAft>
          <a:spcPts val="600"/>
        </a:spcAft>
        <a:buClrTx/>
        <a:buSzPct val="90000"/>
        <a:buFont typeface="Wingdings" panose="05000000000000000000" pitchFamily="2" charset="2"/>
        <a:buNone/>
        <a:tabLst/>
        <a:defRPr sz="1224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406" indent="0" algn="l" defTabSz="932563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563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Font typeface="Arial" pitchFamily="34" charset="0"/>
        <a:buNone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22">
          <p15:clr>
            <a:srgbClr val="C35EA4"/>
          </p15:clr>
        </p15:guide>
        <p15:guide id="32" pos="1498">
          <p15:clr>
            <a:srgbClr val="C35EA4"/>
          </p15:clr>
        </p15:guide>
        <p15:guide id="33" pos="2569">
          <p15:clr>
            <a:srgbClr val="C35EA4"/>
          </p15:clr>
        </p15:guide>
        <p15:guide id="34" pos="2711">
          <p15:clr>
            <a:srgbClr val="C35EA4"/>
          </p15:clr>
        </p15:guide>
        <p15:guide id="35" pos="3778">
          <p15:clr>
            <a:srgbClr val="C35EA4"/>
          </p15:clr>
        </p15:guide>
        <p15:guide id="36" pos="3924">
          <p15:clr>
            <a:srgbClr val="C35EA4"/>
          </p15:clr>
        </p15:guide>
        <p15:guide id="37" pos="4983">
          <p15:clr>
            <a:srgbClr val="C35EA4"/>
          </p15:clr>
        </p15:guide>
        <p15:guide id="38" pos="5127">
          <p15:clr>
            <a:srgbClr val="C35EA4"/>
          </p15:clr>
        </p15:guide>
        <p15:guide id="39" pos="6199">
          <p15:clr>
            <a:srgbClr val="C35EA4"/>
          </p15:clr>
        </p15:guide>
        <p15:guide id="40" pos="6342">
          <p15:clr>
            <a:srgbClr val="C35EA4"/>
          </p15:clr>
        </p15:guide>
        <p15:guide id="41" pos="264">
          <p15:clr>
            <a:srgbClr val="F26B43"/>
          </p15:clr>
        </p15:guide>
        <p15:guide id="42" pos="7416">
          <p15:clr>
            <a:srgbClr val="F26B43"/>
          </p15:clr>
        </p15:guide>
        <p15:guide id="43" orient="horz" pos="736">
          <p15:clr>
            <a:srgbClr val="5ACBF0"/>
          </p15:clr>
        </p15:guide>
        <p15:guide id="44" orient="horz" pos="1360">
          <p15:clr>
            <a:srgbClr val="5ACBF0"/>
          </p15:clr>
        </p15:guide>
        <p15:guide id="45" orient="horz" pos="593">
          <p15:clr>
            <a:srgbClr val="5ACBF0"/>
          </p15:clr>
        </p15:guide>
        <p15:guide id="46" orient="horz" pos="1484">
          <p15:clr>
            <a:srgbClr val="5ACBF0"/>
          </p15:clr>
        </p15:guide>
        <p15:guide id="47" orient="horz" pos="2088">
          <p15:clr>
            <a:srgbClr val="5ACBF0"/>
          </p15:clr>
        </p15:guide>
        <p15:guide id="48" orient="horz" pos="2254">
          <p15:clr>
            <a:srgbClr val="5ACBF0"/>
          </p15:clr>
        </p15:guide>
        <p15:guide id="49" orient="horz" pos="277">
          <p15:clr>
            <a:srgbClr val="F26B43"/>
          </p15:clr>
        </p15:guide>
        <p15:guide id="50" orient="horz" pos="4043">
          <p15:clr>
            <a:srgbClr val="F26B43"/>
          </p15:clr>
        </p15:guide>
        <p15:guide id="51" orient="horz" pos="2835">
          <p15:clr>
            <a:srgbClr val="5ACBF0"/>
          </p15:clr>
        </p15:guide>
        <p15:guide id="52" orient="horz" pos="2960">
          <p15:clr>
            <a:srgbClr val="5ACBF0"/>
          </p15:clr>
        </p15:guide>
        <p15:guide id="53" orient="horz" pos="3572">
          <p15:clr>
            <a:srgbClr val="5ACBF0"/>
          </p15:clr>
        </p15:guide>
        <p15:guide id="54" orient="horz" pos="3690">
          <p15:clr>
            <a:srgbClr val="5ACBF0"/>
          </p15:clr>
        </p15:guide>
        <p15:guide id="55" orient="horz" pos="91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azure/azure-resource-manager/templates/template-synta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sv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learn/modules/tour-azure-portal/" TargetMode="External"/><Relationship Id="rId7" Type="http://schemas.openxmlformats.org/officeDocument/2006/relationships/hyperlink" Target="https://microsoftlearning.github.io/AZ-104-MicrosoftAzureAdministrator/Instructions/Labs/LAB_03b-Manage_Azure_Resources_by_Using_ARM_Templat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learn/modules/configure-resources-arm-templates/" TargetMode="External"/><Relationship Id="rId5" Type="http://schemas.openxmlformats.org/officeDocument/2006/relationships/hyperlink" Target="https://learn.microsoft.com/en-us/training/modules/bash-introduction/" TargetMode="External"/><Relationship Id="rId4" Type="http://schemas.openxmlformats.org/officeDocument/2006/relationships/hyperlink" Target="https://docs.microsoft.com/learn/modules/introduction-to-powershel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341" y="3057605"/>
            <a:ext cx="5800990" cy="1695272"/>
          </a:xfrm>
        </p:spPr>
        <p:txBody>
          <a:bodyPr/>
          <a:lstStyle/>
          <a:p>
            <a:r>
              <a:rPr lang="en-US" spc="0">
                <a:solidFill>
                  <a:schemeClr val="tx1"/>
                </a:solidFill>
                <a:cs typeface="Segoe UI"/>
              </a:rPr>
              <a:t>AZ-104T00A</a:t>
            </a:r>
            <a:br>
              <a:rPr lang="en-US" spc="0" dirty="0"/>
            </a:br>
            <a:r>
              <a:rPr lang="en-US" spc="0" dirty="0">
                <a:solidFill>
                  <a:schemeClr val="tx1"/>
                </a:solidFill>
                <a:cs typeface="Segoe UI"/>
              </a:rPr>
              <a:t>Administer Azure Resources</a:t>
            </a:r>
            <a:endParaRPr lang="en-US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2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Review ARM Template Advantages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99ED5AB8-634E-4BFB-AB06-E2C83FD66D93}"/>
              </a:ext>
            </a:extLst>
          </p:cNvPr>
          <p:cNvSpPr txBox="1"/>
          <p:nvPr/>
        </p:nvSpPr>
        <p:spPr>
          <a:xfrm>
            <a:off x="427038" y="1463668"/>
            <a:ext cx="6335270" cy="400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Improves consistency and promotes reuse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FEE670CE-95BA-44F6-B8E1-29D2986C0A0F}"/>
              </a:ext>
            </a:extLst>
          </p:cNvPr>
          <p:cNvSpPr txBox="1"/>
          <p:nvPr/>
        </p:nvSpPr>
        <p:spPr>
          <a:xfrm>
            <a:off x="427038" y="2156254"/>
            <a:ext cx="6335270" cy="400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Reduce manual, error prone, and repetitive tasks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188A0A3F-9774-4934-849D-CDB10E766E1E}"/>
              </a:ext>
            </a:extLst>
          </p:cNvPr>
          <p:cNvSpPr txBox="1"/>
          <p:nvPr/>
        </p:nvSpPr>
        <p:spPr>
          <a:xfrm>
            <a:off x="427036" y="2848840"/>
            <a:ext cx="6335270" cy="400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Express complex deployments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CA91FA35-7B25-4629-B28A-1C04B429FF61}"/>
              </a:ext>
            </a:extLst>
          </p:cNvPr>
          <p:cNvSpPr txBox="1"/>
          <p:nvPr/>
        </p:nvSpPr>
        <p:spPr>
          <a:xfrm>
            <a:off x="427037" y="3541426"/>
            <a:ext cx="6335270" cy="400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Express requirements through code</a:t>
            </a: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923E5A5A-AD7F-4862-B6D6-D868B872B4C0}"/>
              </a:ext>
            </a:extLst>
          </p:cNvPr>
          <p:cNvSpPr txBox="1"/>
          <p:nvPr/>
        </p:nvSpPr>
        <p:spPr>
          <a:xfrm>
            <a:off x="427038" y="4234012"/>
            <a:ext cx="6335270" cy="400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Provides validation tasks</a:t>
            </a: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64A5959B-F99A-42AF-AFA5-6C59D7C49278}"/>
              </a:ext>
            </a:extLst>
          </p:cNvPr>
          <p:cNvSpPr txBox="1"/>
          <p:nvPr/>
        </p:nvSpPr>
        <p:spPr>
          <a:xfrm>
            <a:off x="427038" y="4926598"/>
            <a:ext cx="6335270" cy="400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Modular and can be linked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07EA3284-7FC0-4F63-BBA7-A12453157CE3}"/>
              </a:ext>
            </a:extLst>
          </p:cNvPr>
          <p:cNvSpPr txBox="1"/>
          <p:nvPr/>
        </p:nvSpPr>
        <p:spPr>
          <a:xfrm>
            <a:off x="427036" y="5619183"/>
            <a:ext cx="6335270" cy="400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Simplifies orchestration</a:t>
            </a:r>
          </a:p>
        </p:txBody>
      </p:sp>
      <p:grpSp>
        <p:nvGrpSpPr>
          <p:cNvPr id="5" name="Group 4" descr="An ARM template is shown being deployed in Development, Production, and Quality Assurance">
            <a:extLst>
              <a:ext uri="{FF2B5EF4-FFF2-40B4-BE49-F238E27FC236}">
                <a16:creationId xmlns:a16="http://schemas.microsoft.com/office/drawing/2014/main" id="{17DBA4EE-1510-4FEB-9A72-0F49DC88BBAB}"/>
              </a:ext>
            </a:extLst>
          </p:cNvPr>
          <p:cNvGrpSpPr/>
          <p:nvPr/>
        </p:nvGrpSpPr>
        <p:grpSpPr>
          <a:xfrm>
            <a:off x="7638717" y="1647966"/>
            <a:ext cx="3743438" cy="4193282"/>
            <a:chOff x="409260" y="1193514"/>
            <a:chExt cx="2908098" cy="37729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5185C2-7528-45DF-8F51-CED2629D6B8D}"/>
                </a:ext>
              </a:extLst>
            </p:cNvPr>
            <p:cNvSpPr/>
            <p:nvPr/>
          </p:nvSpPr>
          <p:spPr bwMode="auto">
            <a:xfrm>
              <a:off x="409260" y="1193514"/>
              <a:ext cx="1790301" cy="7398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latin typeface="+mj-lt"/>
                  <a:ea typeface="Verdana" panose="020B0604030504040204" pitchFamily="34" charset="0"/>
                  <a:cs typeface="Segoe UI" pitchFamily="34" charset="0"/>
                </a:rPr>
                <a:t>ARM</a:t>
              </a:r>
            </a:p>
            <a:p>
              <a:pPr algn="ctr" defTabSz="9510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tx1"/>
                  </a:solidFill>
                  <a:latin typeface="+mj-lt"/>
                  <a:ea typeface="Verdana" panose="020B0604030504040204" pitchFamily="34" charset="0"/>
                  <a:cs typeface="Segoe UI" pitchFamily="34" charset="0"/>
                </a:rPr>
                <a:t>Template</a:t>
              </a:r>
            </a:p>
          </p:txBody>
        </p:sp>
        <p:cxnSp>
          <p:nvCxnSpPr>
            <p:cNvPr id="12" name="Connector: Elbow 11" descr="Arrow pointing right">
              <a:extLst>
                <a:ext uri="{FF2B5EF4-FFF2-40B4-BE49-F238E27FC236}">
                  <a16:creationId xmlns:a16="http://schemas.microsoft.com/office/drawing/2014/main" id="{F1E99D06-8763-496C-887D-A73563BD1E76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1083495" y="2154326"/>
              <a:ext cx="664476" cy="222647"/>
            </a:xfrm>
            <a:prstGeom prst="bentConnector2">
              <a:avLst/>
            </a:prstGeom>
            <a:ln w="19050">
              <a:prstDash val="sysDash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46F11A-974F-48F2-8432-F54F72582827}"/>
                </a:ext>
              </a:extLst>
            </p:cNvPr>
            <p:cNvSpPr/>
            <p:nvPr/>
          </p:nvSpPr>
          <p:spPr bwMode="auto">
            <a:xfrm>
              <a:off x="1527057" y="2276626"/>
              <a:ext cx="1790301" cy="6425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Verdana" panose="020B0604030504040204" pitchFamily="34" charset="0"/>
                  <a:cs typeface="Segoe UI" pitchFamily="34" charset="0"/>
                </a:rPr>
                <a:t>Development</a:t>
              </a:r>
            </a:p>
          </p:txBody>
        </p:sp>
        <p:cxnSp>
          <p:nvCxnSpPr>
            <p:cNvPr id="13" name="Connector: Elbow 12" descr="Arrow pointing right">
              <a:extLst>
                <a:ext uri="{FF2B5EF4-FFF2-40B4-BE49-F238E27FC236}">
                  <a16:creationId xmlns:a16="http://schemas.microsoft.com/office/drawing/2014/main" id="{E2945F88-F91C-431E-8281-3A4B9E844192}"/>
                </a:ext>
              </a:extLst>
            </p:cNvPr>
            <p:cNvCxnSpPr>
              <a:cxnSpLocks/>
              <a:stCxn id="7" idx="2"/>
              <a:endCxn id="11" idx="1"/>
            </p:cNvCxnSpPr>
            <p:nvPr/>
          </p:nvCxnSpPr>
          <p:spPr>
            <a:xfrm rot="16200000" flipH="1">
              <a:off x="571670" y="2666151"/>
              <a:ext cx="1688126" cy="222647"/>
            </a:xfrm>
            <a:prstGeom prst="bentConnector2">
              <a:avLst/>
            </a:prstGeom>
            <a:ln w="19050">
              <a:prstDash val="sysDash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E43D46-0B25-4589-B644-CFC1BE0074B7}"/>
                </a:ext>
              </a:extLst>
            </p:cNvPr>
            <p:cNvSpPr/>
            <p:nvPr/>
          </p:nvSpPr>
          <p:spPr bwMode="auto">
            <a:xfrm>
              <a:off x="1527057" y="3300276"/>
              <a:ext cx="1790301" cy="642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Verdana" panose="020B0604030504040204" pitchFamily="34" charset="0"/>
                  <a:cs typeface="Segoe UI" pitchFamily="34" charset="0"/>
                </a:rPr>
                <a:t>Production</a:t>
              </a:r>
            </a:p>
          </p:txBody>
        </p:sp>
        <p:cxnSp>
          <p:nvCxnSpPr>
            <p:cNvPr id="14" name="Connector: Elbow 13" descr="Arrow pointing right">
              <a:extLst>
                <a:ext uri="{FF2B5EF4-FFF2-40B4-BE49-F238E27FC236}">
                  <a16:creationId xmlns:a16="http://schemas.microsoft.com/office/drawing/2014/main" id="{D055DEBE-E1DB-4540-B1B6-2F8C711EF887}"/>
                </a:ext>
              </a:extLst>
            </p:cNvPr>
            <p:cNvCxnSpPr>
              <a:cxnSpLocks/>
              <a:stCxn id="7" idx="2"/>
              <a:endCxn id="9" idx="1"/>
            </p:cNvCxnSpPr>
            <p:nvPr/>
          </p:nvCxnSpPr>
          <p:spPr>
            <a:xfrm rot="16200000" flipH="1">
              <a:off x="59845" y="3177976"/>
              <a:ext cx="2711776" cy="222647"/>
            </a:xfrm>
            <a:prstGeom prst="bentConnector2">
              <a:avLst/>
            </a:prstGeom>
            <a:ln w="19050">
              <a:prstDash val="sysDash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A681F5-6C1E-47C1-9187-917D19CC2C81}"/>
                </a:ext>
              </a:extLst>
            </p:cNvPr>
            <p:cNvSpPr/>
            <p:nvPr/>
          </p:nvSpPr>
          <p:spPr bwMode="auto">
            <a:xfrm>
              <a:off x="1527057" y="4323926"/>
              <a:ext cx="1790301" cy="6425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Verdana" panose="020B0604030504040204" pitchFamily="34" charset="0"/>
                  <a:cs typeface="Segoe UI" pitchFamily="34" charset="0"/>
                </a:rPr>
                <a:t>Quality</a:t>
              </a:r>
            </a:p>
            <a:p>
              <a:pPr algn="ctr" defTabSz="9510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ea typeface="Verdana" panose="020B0604030504040204" pitchFamily="34" charset="0"/>
                  <a:cs typeface="Segoe UI" pitchFamily="34" charset="0"/>
                </a:rPr>
                <a:t>Assurance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48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43C9-A706-480F-A06C-1ED3746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Explore the JSON Template Schema</a:t>
            </a:r>
            <a:endParaRPr lang="en-US" dirty="0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39056A0-0557-4299-8691-1E731DE70B94}"/>
              </a:ext>
            </a:extLst>
          </p:cNvPr>
          <p:cNvSpPr txBox="1"/>
          <p:nvPr/>
        </p:nvSpPr>
        <p:spPr>
          <a:xfrm>
            <a:off x="427038" y="1463669"/>
            <a:ext cx="5629588" cy="715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Defines all the Resource manager resources in a deployment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9B0DA49B-2AB8-482F-A738-5B393399D383}"/>
              </a:ext>
            </a:extLst>
          </p:cNvPr>
          <p:cNvSpPr txBox="1"/>
          <p:nvPr/>
        </p:nvSpPr>
        <p:spPr>
          <a:xfrm>
            <a:off x="427038" y="2530682"/>
            <a:ext cx="5629588" cy="4973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Written in JSON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ABCDACA-4AAB-4893-B8DD-D7C22C0C62BD}"/>
              </a:ext>
            </a:extLst>
          </p:cNvPr>
          <p:cNvSpPr txBox="1"/>
          <p:nvPr/>
        </p:nvSpPr>
        <p:spPr>
          <a:xfrm>
            <a:off x="427038" y="3379455"/>
            <a:ext cx="5629588" cy="4973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A collection of key-value pairs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A4CC9C80-4DD8-4007-BBBB-373F7D706594}"/>
              </a:ext>
            </a:extLst>
          </p:cNvPr>
          <p:cNvSpPr txBox="1"/>
          <p:nvPr/>
        </p:nvSpPr>
        <p:spPr>
          <a:xfrm>
            <a:off x="427038" y="4228228"/>
            <a:ext cx="5629588" cy="4973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Each key is a string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5340D256-A76C-4D77-8B8B-48665DD927D2}"/>
              </a:ext>
            </a:extLst>
          </p:cNvPr>
          <p:cNvSpPr txBox="1"/>
          <p:nvPr/>
        </p:nvSpPr>
        <p:spPr>
          <a:xfrm>
            <a:off x="427037" y="5077000"/>
            <a:ext cx="5629588" cy="693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Each value can be a string, number, Boolean expression, list of values, object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5F2C2-A09A-4F9F-A94A-7AECE11B96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218237" y="1179089"/>
            <a:ext cx="5791201" cy="4898077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274320" tIns="274320" rIns="182880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   "$schema": 	"http://schema.management.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azure.com/schemas/2019-04-	01/deploymentTemplate.json#",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   "contentVersion": "",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   "parameters": {},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   "variables": {},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   "functions": [],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   "resources": [],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   "outputs": {}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97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785C-880A-4483-946F-1BEE5178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JSON Template Parameters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25BF0B9B-B097-4E8A-8C46-7E428ACAD8C2}"/>
              </a:ext>
            </a:extLst>
          </p:cNvPr>
          <p:cNvSpPr txBox="1"/>
          <p:nvPr/>
        </p:nvSpPr>
        <p:spPr>
          <a:xfrm>
            <a:off x="341976" y="1711842"/>
            <a:ext cx="3877471" cy="4116944"/>
          </a:xfrm>
          <a:prstGeom prst="rect">
            <a:avLst/>
          </a:prstGeom>
          <a:noFill/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Specifies which values are configurable when the template runs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This example has two parameters: one for a VM’s username (</a:t>
            </a:r>
            <a:r>
              <a:rPr lang="en-US" sz="2000" dirty="0" err="1"/>
              <a:t>adminUsername</a:t>
            </a:r>
            <a:r>
              <a:rPr lang="en-US" sz="2000" dirty="0"/>
              <a:t>), and one for its password (</a:t>
            </a:r>
            <a:r>
              <a:rPr lang="en-US" sz="2000" dirty="0" err="1"/>
              <a:t>adminPassword</a:t>
            </a:r>
            <a:r>
              <a:rPr lang="en-US" sz="2000" dirty="0"/>
              <a:t>)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ECF3E-9A0A-4CE7-A06B-453DABFA6D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322034" y="1421139"/>
            <a:ext cx="7789990" cy="4930168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457200" tIns="320040" rIns="365760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"parameters":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"adminUsername":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"type": "string",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"metadata":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/>
              </a:rPr>
              <a:t>      "description": "Username for the VM."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"adminPassword":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"type": "securestring",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"metadata":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/>
              </a:rPr>
              <a:t>      "description": "Password for the VM."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29716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27D9-ADA5-45D4-9B4E-AC5D4CBF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Azure Bicep Files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79AE20E1-FABF-465B-81BF-7B00414BD73C}"/>
              </a:ext>
            </a:extLst>
          </p:cNvPr>
          <p:cNvSpPr txBox="1"/>
          <p:nvPr/>
        </p:nvSpPr>
        <p:spPr>
          <a:xfrm>
            <a:off x="651430" y="1371205"/>
            <a:ext cx="4408394" cy="1031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Simpler syntax for writing templates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6BBD11AC-032F-4F0F-92F1-37365DF661A1}"/>
              </a:ext>
            </a:extLst>
          </p:cNvPr>
          <p:cNvSpPr txBox="1"/>
          <p:nvPr/>
        </p:nvSpPr>
        <p:spPr>
          <a:xfrm>
            <a:off x="658458" y="2521510"/>
            <a:ext cx="4408394" cy="10314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Smaller module files you can reference from a main template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188C105B-15B0-43E4-8FF9-6904BFAEE707}"/>
              </a:ext>
            </a:extLst>
          </p:cNvPr>
          <p:cNvSpPr txBox="1"/>
          <p:nvPr/>
        </p:nvSpPr>
        <p:spPr>
          <a:xfrm>
            <a:off x="658458" y="3794194"/>
            <a:ext cx="4408394" cy="1031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171717"/>
                </a:solidFill>
                <a:effectLst/>
                <a:ea typeface="Times New Roman" panose="02020603050405020304" pitchFamily="18" charset="0"/>
              </a:rPr>
              <a:t>Automatically detect dependencies between your resources</a:t>
            </a:r>
            <a:endParaRPr lang="en-US" sz="2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4275A496-4B35-4C70-A831-B77729011210}"/>
              </a:ext>
            </a:extLst>
          </p:cNvPr>
          <p:cNvSpPr txBox="1"/>
          <p:nvPr/>
        </p:nvSpPr>
        <p:spPr>
          <a:xfrm>
            <a:off x="665486" y="4944499"/>
            <a:ext cx="4408394" cy="10314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 anchor="ctr"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/>
              <a:t>Visual Studio Code extension with validation and IntelliSense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B4E81-EF1B-89B4-4D2B-37380DB12F0E}"/>
              </a:ext>
            </a:extLst>
          </p:cNvPr>
          <p:cNvSpPr txBox="1"/>
          <p:nvPr/>
        </p:nvSpPr>
        <p:spPr>
          <a:xfrm>
            <a:off x="5345054" y="1496061"/>
            <a:ext cx="1597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Bicep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92AA9-6C2B-CD6A-0D06-2357B163CD6F}"/>
              </a:ext>
            </a:extLst>
          </p:cNvPr>
          <p:cNvSpPr txBox="1"/>
          <p:nvPr/>
        </p:nvSpPr>
        <p:spPr>
          <a:xfrm>
            <a:off x="5513447" y="2024479"/>
            <a:ext cx="3652067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resource </a:t>
            </a:r>
            <a:r>
              <a:rPr lang="en-US" sz="1600" dirty="0" err="1"/>
              <a:t>storageAccount</a:t>
            </a:r>
            <a:r>
              <a:rPr lang="en-US" sz="1600" dirty="0"/>
              <a:t> '</a:t>
            </a:r>
            <a:r>
              <a:rPr lang="en-US" sz="1600" dirty="0" err="1"/>
              <a:t>Microsoft.Storage</a:t>
            </a:r>
            <a:r>
              <a:rPr lang="en-US" sz="1600" dirty="0"/>
              <a:t>/storageAccounts@2021-01-01' = {</a:t>
            </a:r>
          </a:p>
          <a:p>
            <a:r>
              <a:rPr lang="en-US" sz="1600" dirty="0"/>
              <a:t>  </a:t>
            </a:r>
            <a:r>
              <a:rPr lang="en-US" sz="1600" b="1" dirty="0"/>
              <a:t>name</a:t>
            </a:r>
            <a:r>
              <a:rPr lang="en-US" sz="1600" dirty="0"/>
              <a:t>: </a:t>
            </a:r>
            <a:r>
              <a:rPr lang="en-US" sz="1600" dirty="0" err="1"/>
              <a:t>storageAccountName</a:t>
            </a:r>
            <a:endParaRPr lang="en-US" sz="1600" dirty="0"/>
          </a:p>
          <a:p>
            <a:r>
              <a:rPr lang="en-US" sz="1600" dirty="0"/>
              <a:t>  </a:t>
            </a:r>
            <a:r>
              <a:rPr lang="en-US" sz="1600" b="1" dirty="0"/>
              <a:t>location</a:t>
            </a:r>
            <a:r>
              <a:rPr lang="en-US" sz="1600" dirty="0"/>
              <a:t>: location</a:t>
            </a:r>
          </a:p>
          <a:p>
            <a:r>
              <a:rPr lang="en-US" sz="1600" dirty="0"/>
              <a:t>  </a:t>
            </a:r>
            <a:r>
              <a:rPr lang="en-US" sz="1600" b="1" dirty="0"/>
              <a:t>tags</a:t>
            </a:r>
            <a:r>
              <a:rPr lang="en-US" sz="1600" dirty="0"/>
              <a:t>: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displayName</a:t>
            </a:r>
            <a:r>
              <a:rPr lang="en-US" sz="1600" dirty="0"/>
              <a:t>: </a:t>
            </a:r>
            <a:r>
              <a:rPr lang="en-US" sz="1600" dirty="0" err="1"/>
              <a:t>storageAccountName</a:t>
            </a:r>
            <a:endParaRPr lang="en-US" sz="1600" dirty="0"/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</a:t>
            </a:r>
            <a:r>
              <a:rPr lang="en-US" sz="1600" b="1" dirty="0"/>
              <a:t>kind</a:t>
            </a:r>
            <a:r>
              <a:rPr lang="en-US" sz="1600" dirty="0"/>
              <a:t>: 'StorageV2'</a:t>
            </a:r>
          </a:p>
          <a:p>
            <a:r>
              <a:rPr lang="en-US" sz="1600" dirty="0"/>
              <a:t>  </a:t>
            </a:r>
            <a:r>
              <a:rPr lang="en-US" sz="1600" b="1" dirty="0" err="1"/>
              <a:t>sku</a:t>
            </a:r>
            <a:r>
              <a:rPr lang="en-US" sz="1600" dirty="0"/>
              <a:t>: {</a:t>
            </a:r>
          </a:p>
          <a:p>
            <a:r>
              <a:rPr lang="en-US" sz="1600" dirty="0"/>
              <a:t>    name: '</a:t>
            </a:r>
            <a:r>
              <a:rPr lang="en-US" sz="1600" dirty="0" err="1"/>
              <a:t>Standard_LRS</a:t>
            </a:r>
            <a:r>
              <a:rPr lang="en-US" sz="1600" dirty="0"/>
              <a:t>'</a:t>
            </a:r>
          </a:p>
          <a:p>
            <a:r>
              <a:rPr lang="en-US" sz="1600" dirty="0"/>
              <a:t>  }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8B41-E33E-4F2C-1895-7B1C8F43A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886277" y="2689093"/>
            <a:ext cx="1678193" cy="172776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A8AB2D0-ADE2-BB48-F2E6-30F820CA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6518" y="2929084"/>
            <a:ext cx="1197829" cy="11978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B3B32-DA37-F917-9E4C-5B2EBAEA8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9165514" y="3547973"/>
            <a:ext cx="720763" cy="500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872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7C15-818F-403E-8351-B8AD7A73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-  Quickstart templates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FF25C-D71E-4497-8E3E-AC14BE1C0171}"/>
              </a:ext>
            </a:extLst>
          </p:cNvPr>
          <p:cNvSpPr txBox="1"/>
          <p:nvPr/>
        </p:nvSpPr>
        <p:spPr>
          <a:xfrm>
            <a:off x="427038" y="2323174"/>
            <a:ext cx="4400989" cy="17789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Locate the Azure Quickstart template gallery</a:t>
            </a:r>
          </a:p>
          <a:p>
            <a:pPr marL="342900" indent="-3429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a JSON or Bicep template</a:t>
            </a:r>
          </a:p>
        </p:txBody>
      </p:sp>
      <p:pic>
        <p:nvPicPr>
          <p:cNvPr id="9" name="Picture 8" descr="Screenshot of the QuickStart Gallery. ">
            <a:extLst>
              <a:ext uri="{FF2B5EF4-FFF2-40B4-BE49-F238E27FC236}">
                <a16:creationId xmlns:a16="http://schemas.microsoft.com/office/drawing/2014/main" id="{F377FF16-7C0B-369D-E427-3BB14E2E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213" y="1765970"/>
            <a:ext cx="5083787" cy="38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113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9" y="2668425"/>
            <a:ext cx="6967776" cy="2131184"/>
          </a:xfrm>
        </p:spPr>
        <p:txBody>
          <a:bodyPr anchor="t" anchorCtr="0">
            <a:noAutofit/>
          </a:bodyPr>
          <a:lstStyle/>
          <a:p>
            <a:r>
              <a:rPr lang="en-US" sz="3200" dirty="0"/>
              <a:t>Lab - Manage Azure resources by Using ARM Templates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947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55" y="525428"/>
            <a:ext cx="11701941" cy="502246"/>
          </a:xfrm>
        </p:spPr>
        <p:txBody>
          <a:bodyPr>
            <a:noAutofit/>
          </a:bodyPr>
          <a:lstStyle/>
          <a:p>
            <a:pPr>
              <a:lnSpc>
                <a:spcPts val="3199"/>
              </a:lnSpc>
            </a:pPr>
            <a:r>
              <a:rPr lang="en-US" spc="-51" dirty="0">
                <a:latin typeface="Segoe UI Semibold" panose="020B0702040204020203" pitchFamily="34" charset="0"/>
                <a:ea typeface="+mj-lt"/>
                <a:cs typeface="Segoe UI Semibold" panose="020B0702040204020203" pitchFamily="34" charset="0"/>
              </a:rPr>
              <a:t>Lab 03 – Manage Azure resources with templates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523FF43-6FFD-4200-AA92-21AD69A2C20E}"/>
              </a:ext>
            </a:extLst>
          </p:cNvPr>
          <p:cNvSpPr txBox="1">
            <a:spLocks/>
          </p:cNvSpPr>
          <p:nvPr/>
        </p:nvSpPr>
        <p:spPr>
          <a:xfrm>
            <a:off x="298014" y="2259571"/>
            <a:ext cx="3641429" cy="264687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12"/>
              </a:spcAft>
            </a:pPr>
            <a:r>
              <a:rPr lang="en-US" sz="1800" spc="0" dirty="0">
                <a:solidFill>
                  <a:schemeClr val="tx1"/>
                </a:solidFill>
                <a:latin typeface="+mn-lt"/>
                <a:cs typeface="Segoe UI Semilight"/>
              </a:rPr>
              <a:t>In this lab, you learn how to define your resource infrastructure using Azure Resource Manager templates.</a:t>
            </a:r>
          </a:p>
          <a:p>
            <a:pPr>
              <a:spcAft>
                <a:spcPts val="612"/>
              </a:spcAft>
            </a:pPr>
            <a:r>
              <a:rPr lang="en-US" sz="1800" spc="0" dirty="0">
                <a:solidFill>
                  <a:schemeClr val="tx1"/>
                </a:solidFill>
                <a:latin typeface="+mn-lt"/>
                <a:cs typeface="Segoe UI Semilight"/>
              </a:rPr>
              <a:t>Templates ensure consistency and let you create multiple resources at one time. </a:t>
            </a:r>
          </a:p>
          <a:p>
            <a:pPr>
              <a:spcAft>
                <a:spcPts val="612"/>
              </a:spcAft>
            </a:pPr>
            <a:r>
              <a:rPr lang="en-US" sz="1800" spc="0" dirty="0">
                <a:solidFill>
                  <a:schemeClr val="tx1"/>
                </a:solidFill>
                <a:latin typeface="+mn-lt"/>
                <a:cs typeface="Segoe UI Semilight"/>
              </a:rPr>
              <a:t>You learn to deploy templates with the Azure portal, Azure PowerShell, or the CLI.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7364E2-1D44-4F91-9B22-EFB1D3A6B773}"/>
              </a:ext>
            </a:extLst>
          </p:cNvPr>
          <p:cNvSpPr/>
          <p:nvPr/>
        </p:nvSpPr>
        <p:spPr bwMode="auto">
          <a:xfrm>
            <a:off x="5019188" y="2038128"/>
            <a:ext cx="6569040" cy="3875492"/>
          </a:xfrm>
          <a:prstGeom prst="rect">
            <a:avLst/>
          </a:prstGeom>
          <a:noFill/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t" anchorCtr="0">
            <a:noAutofit/>
          </a:bodyPr>
          <a:lstStyle/>
          <a:p>
            <a:pPr>
              <a:spcAft>
                <a:spcPts val="600"/>
              </a:spcAft>
              <a:buSzPct val="90000"/>
            </a:pPr>
            <a:r>
              <a:rPr lang="en-US" sz="204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Task 1</a:t>
            </a:r>
            <a:r>
              <a:rPr lang="en-US" sz="204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Create an Azure Resource Manager template.</a:t>
            </a:r>
          </a:p>
          <a:p>
            <a:pPr>
              <a:spcAft>
                <a:spcPts val="600"/>
              </a:spcAft>
              <a:buSzPct val="90000"/>
            </a:pPr>
            <a:r>
              <a:rPr lang="en-US" sz="204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Task 2</a:t>
            </a:r>
            <a:r>
              <a:rPr lang="en-US" sz="204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Edit an Azure Resource Manager template and redeploy the template.</a:t>
            </a:r>
          </a:p>
          <a:p>
            <a:pPr>
              <a:spcAft>
                <a:spcPts val="600"/>
              </a:spcAft>
              <a:buSzPct val="90000"/>
            </a:pPr>
            <a:r>
              <a:rPr lang="en-US" sz="204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Task 3</a:t>
            </a:r>
            <a:r>
              <a:rPr lang="en-US" sz="204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Configure the Cloud Shell and deploy a template with Azure PowerShell.</a:t>
            </a:r>
          </a:p>
          <a:p>
            <a:pPr>
              <a:spcAft>
                <a:spcPts val="600"/>
              </a:spcAft>
              <a:buSzPct val="90000"/>
            </a:pPr>
            <a:r>
              <a:rPr lang="en-US" sz="204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Task 4</a:t>
            </a:r>
            <a:r>
              <a:rPr lang="en-US" sz="204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Deploy a template with the CLI.</a:t>
            </a:r>
          </a:p>
          <a:p>
            <a:pPr>
              <a:spcAft>
                <a:spcPts val="600"/>
              </a:spcAft>
              <a:buSzPct val="90000"/>
            </a:pPr>
            <a:r>
              <a:rPr lang="en-US" sz="204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Task 5</a:t>
            </a:r>
            <a:r>
              <a:rPr lang="en-US" sz="204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40" dirty="0">
                <a:solidFill>
                  <a:srgbClr val="000000"/>
                </a:solidFill>
                <a:latin typeface="Segoe UI"/>
              </a:rPr>
              <a:t>Deploy a managed disk by using Azure Bicep.</a:t>
            </a:r>
            <a:r>
              <a:rPr lang="en-US" sz="2040" dirty="0">
                <a:latin typeface="Segoe UI"/>
              </a:rPr>
              <a:t> the CLI </a:t>
            </a:r>
          </a:p>
          <a:p>
            <a:pPr>
              <a:spcAft>
                <a:spcPts val="600"/>
              </a:spcAft>
              <a:buSzPct val="90000"/>
            </a:pPr>
            <a:r>
              <a:rPr lang="en-US" sz="2040" dirty="0">
                <a:latin typeface="Segoe UI"/>
              </a:rPr>
              <a:t>the CLI </a:t>
            </a:r>
          </a:p>
          <a:p>
            <a:pPr>
              <a:spcAft>
                <a:spcPts val="600"/>
              </a:spcAft>
              <a:buSzPct val="90000"/>
            </a:pPr>
            <a:endParaRPr lang="en-US" sz="2040" dirty="0">
              <a:solidFill>
                <a:schemeClr val="tx1"/>
              </a:solidFill>
              <a:cs typeface="Segoe UI Semilight"/>
            </a:endParaRPr>
          </a:p>
          <a:p>
            <a:pPr>
              <a:spcAft>
                <a:spcPts val="600"/>
              </a:spcAft>
              <a:buSzPct val="90000"/>
            </a:pPr>
            <a:endParaRPr lang="en-US" sz="2000" dirty="0">
              <a:solidFill>
                <a:schemeClr val="tx1"/>
              </a:solidFill>
              <a:cs typeface="Segoe UI Semi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DD51B-7278-49F9-9796-F1B3C6A2B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8293460" y="6141600"/>
            <a:ext cx="3408749" cy="2460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99" spc="0" dirty="0">
                <a:solidFill>
                  <a:schemeClr val="tx1"/>
                </a:solidFill>
                <a:latin typeface="+mn-lt"/>
                <a:cs typeface="Segoe UI Semilight"/>
              </a:rPr>
              <a:t>Next slide for an architecture diagram </a:t>
            </a:r>
          </a:p>
        </p:txBody>
      </p:sp>
      <p:sp>
        <p:nvSpPr>
          <p:cNvPr id="4" name="arrow_15">
            <a:extLst>
              <a:ext uri="{FF2B5EF4-FFF2-40B4-BE49-F238E27FC236}">
                <a16:creationId xmlns:a16="http://schemas.microsoft.com/office/drawing/2014/main" id="{0A70DD89-658C-4783-8151-0ED3A968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82717" y="6141601"/>
            <a:ext cx="225900" cy="224873"/>
          </a:xfrm>
          <a:custGeom>
            <a:avLst/>
            <a:gdLst>
              <a:gd name="T0" fmla="*/ 0 w 304"/>
              <a:gd name="T1" fmla="*/ 151 h 303"/>
              <a:gd name="T2" fmla="*/ 152 w 304"/>
              <a:gd name="T3" fmla="*/ 0 h 303"/>
              <a:gd name="T4" fmla="*/ 304 w 304"/>
              <a:gd name="T5" fmla="*/ 151 h 303"/>
              <a:gd name="T6" fmla="*/ 152 w 304"/>
              <a:gd name="T7" fmla="*/ 303 h 303"/>
              <a:gd name="T8" fmla="*/ 0 w 304"/>
              <a:gd name="T9" fmla="*/ 151 h 303"/>
              <a:gd name="T10" fmla="*/ 151 w 304"/>
              <a:gd name="T11" fmla="*/ 223 h 303"/>
              <a:gd name="T12" fmla="*/ 223 w 304"/>
              <a:gd name="T13" fmla="*/ 151 h 303"/>
              <a:gd name="T14" fmla="*/ 151 w 304"/>
              <a:gd name="T15" fmla="*/ 79 h 303"/>
              <a:gd name="T16" fmla="*/ 223 w 304"/>
              <a:gd name="T17" fmla="*/ 151 h 303"/>
              <a:gd name="T18" fmla="*/ 73 w 304"/>
              <a:gd name="T19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03">
                <a:moveTo>
                  <a:pt x="0" y="151"/>
                </a:moveTo>
                <a:cubicBezTo>
                  <a:pt x="0" y="68"/>
                  <a:pt x="68" y="0"/>
                  <a:pt x="152" y="0"/>
                </a:cubicBezTo>
                <a:cubicBezTo>
                  <a:pt x="236" y="0"/>
                  <a:pt x="304" y="68"/>
                  <a:pt x="304" y="151"/>
                </a:cubicBezTo>
                <a:cubicBezTo>
                  <a:pt x="304" y="235"/>
                  <a:pt x="236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lose/>
                <a:moveTo>
                  <a:pt x="151" y="223"/>
                </a:moveTo>
                <a:cubicBezTo>
                  <a:pt x="223" y="151"/>
                  <a:pt x="223" y="151"/>
                  <a:pt x="223" y="151"/>
                </a:cubicBezTo>
                <a:cubicBezTo>
                  <a:pt x="151" y="79"/>
                  <a:pt x="151" y="79"/>
                  <a:pt x="151" y="79"/>
                </a:cubicBezTo>
                <a:moveTo>
                  <a:pt x="223" y="151"/>
                </a:moveTo>
                <a:cubicBezTo>
                  <a:pt x="73" y="151"/>
                  <a:pt x="73" y="151"/>
                  <a:pt x="73" y="151"/>
                </a:cubicBezTo>
              </a:path>
            </a:pathLst>
          </a:custGeom>
          <a:solidFill>
            <a:srgbClr val="FFFF00"/>
          </a:solidFill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869C7-028D-1187-A035-5F21C248B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035246" y="1738886"/>
            <a:ext cx="6215646" cy="414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4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Job Skills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225772339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9EE5-F4BE-44DF-B8C1-FF031FBC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29" spc="-51" dirty="0">
                <a:latin typeface="Segoe UI Semibold" panose="020B0702040204020203" pitchFamily="34" charset="0"/>
                <a:ea typeface="+mj-lt"/>
                <a:cs typeface="Segoe UI Semibold" panose="020B0702040204020203" pitchFamily="34" charset="0"/>
              </a:rPr>
              <a:t>Lab 03 – Architecture diagram</a:t>
            </a:r>
          </a:p>
        </p:txBody>
      </p:sp>
      <p:grpSp>
        <p:nvGrpSpPr>
          <p:cNvPr id="102" name="Group 101" descr="Architecture diagram for templates and tooling. ">
            <a:extLst>
              <a:ext uri="{FF2B5EF4-FFF2-40B4-BE49-F238E27FC236}">
                <a16:creationId xmlns:a16="http://schemas.microsoft.com/office/drawing/2014/main" id="{D82E2211-4C24-71C2-9A91-4C89CAA0EA9A}"/>
              </a:ext>
            </a:extLst>
          </p:cNvPr>
          <p:cNvGrpSpPr/>
          <p:nvPr/>
        </p:nvGrpSpPr>
        <p:grpSpPr>
          <a:xfrm>
            <a:off x="1178920" y="1314588"/>
            <a:ext cx="9756451" cy="4573361"/>
            <a:chOff x="1155045" y="1288929"/>
            <a:chExt cx="9566016" cy="448409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2BEC83-5A77-AF8D-95F8-D9372936AC0D}"/>
                </a:ext>
              </a:extLst>
            </p:cNvPr>
            <p:cNvSpPr/>
            <p:nvPr/>
          </p:nvSpPr>
          <p:spPr>
            <a:xfrm>
              <a:off x="1155045" y="1465441"/>
              <a:ext cx="9566016" cy="43075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2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5072CD-307C-44C1-A687-A1D034444370}"/>
                </a:ext>
              </a:extLst>
            </p:cNvPr>
            <p:cNvSpPr txBox="1"/>
            <p:nvPr/>
          </p:nvSpPr>
          <p:spPr>
            <a:xfrm>
              <a:off x="5370069" y="1915768"/>
              <a:ext cx="698599" cy="505576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>
              <a:spAutoFit/>
            </a:bodyPr>
            <a:lstStyle/>
            <a:p>
              <a:pPr defTabSz="914191">
                <a:lnSpc>
                  <a:spcPct val="90000"/>
                </a:lnSpc>
                <a:spcAft>
                  <a:spcPts val="587"/>
                </a:spcAft>
              </a:pPr>
              <a:r>
                <a:rPr lang="en-US" sz="1632" dirty="0">
                  <a:latin typeface="Segoe UI"/>
                </a:rPr>
                <a:t>Edit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688981-547E-470F-AEAA-3C99613A1371}"/>
                </a:ext>
              </a:extLst>
            </p:cNvPr>
            <p:cNvSpPr txBox="1"/>
            <p:nvPr/>
          </p:nvSpPr>
          <p:spPr>
            <a:xfrm>
              <a:off x="6465964" y="2019094"/>
              <a:ext cx="1272221" cy="8458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191"/>
              <a:r>
                <a:rPr lang="en-US" sz="1632" b="1" dirty="0">
                  <a:solidFill>
                    <a:schemeClr val="tx2">
                      <a:lumMod val="50000"/>
                    </a:schemeClr>
                  </a:solidFill>
                  <a:latin typeface="Segoe UI"/>
                </a:rPr>
                <a:t>Task 2</a:t>
              </a:r>
            </a:p>
            <a:p>
              <a:pPr algn="ctr" defTabSz="914191"/>
              <a:r>
                <a:rPr lang="en-US" sz="1632" dirty="0">
                  <a:solidFill>
                    <a:srgbClr val="000000"/>
                  </a:solidFill>
                  <a:latin typeface="Segoe UI"/>
                </a:rPr>
                <a:t> (Portal)</a:t>
              </a:r>
            </a:p>
            <a:p>
              <a:pPr algn="ctr" defTabSz="914191"/>
              <a:endParaRPr lang="en-US" sz="1632" b="1" dirty="0">
                <a:solidFill>
                  <a:schemeClr val="tx2">
                    <a:lumMod val="50000"/>
                  </a:schemeClr>
                </a:solidFill>
                <a:latin typeface="Segoe UI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6BB13B8-634F-4C03-9FA7-ED9AE84E6ADE}"/>
                </a:ext>
              </a:extLst>
            </p:cNvPr>
            <p:cNvSpPr/>
            <p:nvPr/>
          </p:nvSpPr>
          <p:spPr bwMode="auto">
            <a:xfrm>
              <a:off x="8099941" y="1940484"/>
              <a:ext cx="1940996" cy="7441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90DB03CA-C7DE-4555-8BD6-BFDD950A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82939" y="2015621"/>
              <a:ext cx="368971" cy="36897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A5B6FD-EA02-472E-ACAD-B3628F61F714}"/>
                </a:ext>
              </a:extLst>
            </p:cNvPr>
            <p:cNvSpPr txBox="1"/>
            <p:nvPr/>
          </p:nvSpPr>
          <p:spPr>
            <a:xfrm>
              <a:off x="8734628" y="2363810"/>
              <a:ext cx="1050035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191"/>
              <a:r>
                <a:rPr lang="en-US" sz="1632" dirty="0">
                  <a:solidFill>
                    <a:srgbClr val="000000"/>
                  </a:solidFill>
                  <a:latin typeface="Segoe UI"/>
                </a:rPr>
                <a:t>Disk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65E7A3-14EA-0FD7-8B03-F040A7A47D5D}"/>
                </a:ext>
              </a:extLst>
            </p:cNvPr>
            <p:cNvSpPr/>
            <p:nvPr/>
          </p:nvSpPr>
          <p:spPr bwMode="auto">
            <a:xfrm>
              <a:off x="8105423" y="2892192"/>
              <a:ext cx="1924001" cy="7441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8252AF3-2B9A-2FD9-B79B-35AC7A59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82939" y="2998711"/>
              <a:ext cx="368971" cy="368971"/>
            </a:xfrm>
            <a:prstGeom prst="rect">
              <a:avLst/>
            </a:prstGeom>
          </p:spPr>
        </p:pic>
        <p:sp>
          <p:nvSpPr>
            <p:cNvPr id="9" name="文本框 24">
              <a:extLst>
                <a:ext uri="{FF2B5EF4-FFF2-40B4-BE49-F238E27FC236}">
                  <a16:creationId xmlns:a16="http://schemas.microsoft.com/office/drawing/2014/main" id="{A0516137-8529-E56C-B810-9B14E3404744}"/>
                </a:ext>
              </a:extLst>
            </p:cNvPr>
            <p:cNvSpPr txBox="1"/>
            <p:nvPr/>
          </p:nvSpPr>
          <p:spPr>
            <a:xfrm>
              <a:off x="1606772" y="1329782"/>
              <a:ext cx="1421222" cy="3434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32" dirty="0">
                  <a:latin typeface="Segoe UI" panose="020B0502040204020203" pitchFamily="34" charset="0"/>
                  <a:cs typeface="Segoe UI" panose="020B0502040204020203" pitchFamily="34" charset="0"/>
                </a:rPr>
                <a:t>az104-rg3</a:t>
              </a:r>
            </a:p>
          </p:txBody>
        </p:sp>
        <p:pic>
          <p:nvPicPr>
            <p:cNvPr id="12" name="图形 25">
              <a:extLst>
                <a:ext uri="{FF2B5EF4-FFF2-40B4-BE49-F238E27FC236}">
                  <a16:creationId xmlns:a16="http://schemas.microsoft.com/office/drawing/2014/main" id="{CDFE364E-83CB-E285-89B9-80D1E57CF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70939" y="1288929"/>
              <a:ext cx="417123" cy="37927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04CF8E-3958-3176-B290-EDBA1F248061}"/>
                </a:ext>
              </a:extLst>
            </p:cNvPr>
            <p:cNvSpPr txBox="1"/>
            <p:nvPr/>
          </p:nvSpPr>
          <p:spPr>
            <a:xfrm>
              <a:off x="6455557" y="2993035"/>
              <a:ext cx="1379279" cy="594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191"/>
              <a:r>
                <a:rPr lang="en-US" sz="1632" b="1" dirty="0">
                  <a:solidFill>
                    <a:schemeClr val="tx2">
                      <a:lumMod val="50000"/>
                    </a:schemeClr>
                  </a:solidFill>
                  <a:latin typeface="Segoe UI"/>
                </a:rPr>
                <a:t>Task 3</a:t>
              </a:r>
            </a:p>
            <a:p>
              <a:pPr algn="ctr" defTabSz="914191"/>
              <a:r>
                <a:rPr lang="en-US" sz="1632" dirty="0">
                  <a:solidFill>
                    <a:srgbClr val="000000"/>
                  </a:solidFill>
                  <a:latin typeface="Segoe UI"/>
                </a:rPr>
                <a:t> (PowerShell)</a:t>
              </a:r>
              <a:endParaRPr lang="en-US" sz="1632" b="1" dirty="0">
                <a:solidFill>
                  <a:schemeClr val="tx2">
                    <a:lumMod val="50000"/>
                  </a:schemeClr>
                </a:solidFill>
                <a:latin typeface="Segoe U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1140DB-B83F-4AB9-DB30-B618E58FF4A4}"/>
                </a:ext>
              </a:extLst>
            </p:cNvPr>
            <p:cNvSpPr txBox="1"/>
            <p:nvPr/>
          </p:nvSpPr>
          <p:spPr>
            <a:xfrm>
              <a:off x="8697556" y="3298633"/>
              <a:ext cx="1050035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191"/>
              <a:r>
                <a:rPr lang="en-US" sz="1632" dirty="0">
                  <a:solidFill>
                    <a:srgbClr val="000000"/>
                  </a:solidFill>
                  <a:latin typeface="Segoe UI"/>
                </a:rPr>
                <a:t>Disk 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AED17CF-5C96-03FC-4145-616427F969A5}"/>
                </a:ext>
              </a:extLst>
            </p:cNvPr>
            <p:cNvSpPr/>
            <p:nvPr/>
          </p:nvSpPr>
          <p:spPr bwMode="auto">
            <a:xfrm>
              <a:off x="8096788" y="3853981"/>
              <a:ext cx="1924001" cy="7441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A5448721-A752-8FC3-EAB5-8AA3F8098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74304" y="3960500"/>
              <a:ext cx="368971" cy="368971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CC7E1B6-0801-1D06-C070-40E410DA8543}"/>
                </a:ext>
              </a:extLst>
            </p:cNvPr>
            <p:cNvSpPr txBox="1"/>
            <p:nvPr/>
          </p:nvSpPr>
          <p:spPr>
            <a:xfrm>
              <a:off x="6446922" y="3954824"/>
              <a:ext cx="1379279" cy="594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191"/>
              <a:r>
                <a:rPr lang="en-US" sz="1632" b="1" dirty="0">
                  <a:solidFill>
                    <a:schemeClr val="tx2">
                      <a:lumMod val="50000"/>
                    </a:schemeClr>
                  </a:solidFill>
                  <a:latin typeface="Segoe UI"/>
                </a:rPr>
                <a:t>Task 4</a:t>
              </a:r>
            </a:p>
            <a:p>
              <a:pPr algn="ctr" defTabSz="914191"/>
              <a:r>
                <a:rPr lang="en-US" sz="1632" dirty="0">
                  <a:solidFill>
                    <a:srgbClr val="000000"/>
                  </a:solidFill>
                  <a:latin typeface="Segoe UI"/>
                </a:rPr>
                <a:t> (CLI)</a:t>
              </a:r>
              <a:endParaRPr lang="en-US" sz="1632" b="1" dirty="0">
                <a:solidFill>
                  <a:schemeClr val="tx2">
                    <a:lumMod val="50000"/>
                  </a:schemeClr>
                </a:solidFill>
                <a:latin typeface="Segoe UI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118EB5-723E-80FB-1BEE-9A3A84CDC66A}"/>
                </a:ext>
              </a:extLst>
            </p:cNvPr>
            <p:cNvSpPr txBox="1"/>
            <p:nvPr/>
          </p:nvSpPr>
          <p:spPr>
            <a:xfrm>
              <a:off x="8688921" y="4260422"/>
              <a:ext cx="1050035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191"/>
              <a:r>
                <a:rPr lang="en-US" sz="1632" dirty="0">
                  <a:solidFill>
                    <a:srgbClr val="000000"/>
                  </a:solidFill>
                  <a:latin typeface="Segoe UI"/>
                </a:rPr>
                <a:t>Disk 4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15E0D4E-A710-1A4C-0102-60209EDCC644}"/>
                </a:ext>
              </a:extLst>
            </p:cNvPr>
            <p:cNvSpPr/>
            <p:nvPr/>
          </p:nvSpPr>
          <p:spPr bwMode="auto">
            <a:xfrm>
              <a:off x="8099875" y="4816519"/>
              <a:ext cx="1924001" cy="7441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F8689301-C2DE-98C5-00B3-D2079BC9B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77391" y="4923038"/>
              <a:ext cx="368971" cy="368971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CC2F0AB-FACC-A4BE-A21A-A6CA60F5D07C}"/>
                </a:ext>
              </a:extLst>
            </p:cNvPr>
            <p:cNvSpPr txBox="1"/>
            <p:nvPr/>
          </p:nvSpPr>
          <p:spPr>
            <a:xfrm>
              <a:off x="6450009" y="4917362"/>
              <a:ext cx="1379279" cy="594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191"/>
              <a:r>
                <a:rPr lang="en-US" sz="1632" b="1" dirty="0">
                  <a:solidFill>
                    <a:schemeClr val="tx2">
                      <a:lumMod val="50000"/>
                    </a:schemeClr>
                  </a:solidFill>
                  <a:latin typeface="Segoe UI"/>
                </a:rPr>
                <a:t>Task 5</a:t>
              </a:r>
            </a:p>
            <a:p>
              <a:pPr algn="ctr" defTabSz="914191"/>
              <a:r>
                <a:rPr lang="en-US" sz="1632" dirty="0">
                  <a:solidFill>
                    <a:srgbClr val="000000"/>
                  </a:solidFill>
                  <a:latin typeface="Segoe UI"/>
                </a:rPr>
                <a:t> (Bicep)</a:t>
              </a:r>
              <a:endParaRPr lang="en-US" sz="1632" b="1" dirty="0">
                <a:solidFill>
                  <a:schemeClr val="tx2">
                    <a:lumMod val="50000"/>
                  </a:schemeClr>
                </a:solidFill>
                <a:latin typeface="Segoe UI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CA75373-BA4A-126B-D762-CB1C1AE56DCE}"/>
                </a:ext>
              </a:extLst>
            </p:cNvPr>
            <p:cNvSpPr txBox="1"/>
            <p:nvPr/>
          </p:nvSpPr>
          <p:spPr>
            <a:xfrm>
              <a:off x="8692008" y="5222960"/>
              <a:ext cx="1050035" cy="343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191"/>
              <a:r>
                <a:rPr lang="en-US" sz="1632" dirty="0">
                  <a:solidFill>
                    <a:srgbClr val="000000"/>
                  </a:solidFill>
                  <a:latin typeface="Segoe UI"/>
                </a:rPr>
                <a:t>Disk 5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9CD58B75-E189-3391-AE59-96302CA5F088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rot="16200000" flipH="1">
              <a:off x="5665587" y="2754304"/>
              <a:ext cx="2824781" cy="204379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B317D80-20BC-F163-C18A-21DF27395848}"/>
                </a:ext>
              </a:extLst>
            </p:cNvPr>
            <p:cNvCxnSpPr>
              <a:endCxn id="7" idx="1"/>
            </p:cNvCxnSpPr>
            <p:nvPr/>
          </p:nvCxnSpPr>
          <p:spPr>
            <a:xfrm flipV="1">
              <a:off x="6053404" y="3264266"/>
              <a:ext cx="2052019" cy="343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446C16B-8010-7837-886C-5CE7DDA45DC5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flipV="1">
              <a:off x="6047856" y="4226055"/>
              <a:ext cx="2048932" cy="603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417BB65-DC42-3A10-280C-3A1EBD579A23}"/>
                </a:ext>
              </a:extLst>
            </p:cNvPr>
            <p:cNvGrpSpPr/>
            <p:nvPr/>
          </p:nvGrpSpPr>
          <p:grpSpPr>
            <a:xfrm>
              <a:off x="1697987" y="3013715"/>
              <a:ext cx="3387961" cy="1615036"/>
              <a:chOff x="1803312" y="1853713"/>
              <a:chExt cx="3387961" cy="161503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787A12D-9A7C-4EB0-99DF-675427C30D80}"/>
                  </a:ext>
                </a:extLst>
              </p:cNvPr>
              <p:cNvSpPr/>
              <p:nvPr/>
            </p:nvSpPr>
            <p:spPr bwMode="auto">
              <a:xfrm>
                <a:off x="1803312" y="1853713"/>
                <a:ext cx="3387961" cy="16150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632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EBDA3B-C561-444F-8793-28B919D003D2}"/>
                  </a:ext>
                </a:extLst>
              </p:cNvPr>
              <p:cNvSpPr txBox="1"/>
              <p:nvPr/>
            </p:nvSpPr>
            <p:spPr>
              <a:xfrm>
                <a:off x="1901278" y="1865626"/>
                <a:ext cx="1272221" cy="343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191"/>
                <a:r>
                  <a:rPr lang="en-US" sz="1632" b="1" dirty="0">
                    <a:solidFill>
                      <a:schemeClr val="tx2">
                        <a:lumMod val="50000"/>
                      </a:schemeClr>
                    </a:solidFill>
                    <a:latin typeface="Segoe UI"/>
                  </a:rPr>
                  <a:t>Task 1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414CD6E-66E2-4423-8E2E-CBA581A4A89E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 flipV="1">
                <a:off x="3072436" y="2598543"/>
                <a:ext cx="1114250" cy="112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0E67FB-8038-42B7-A604-0FD67454E987}"/>
                  </a:ext>
                </a:extLst>
              </p:cNvPr>
              <p:cNvSpPr txBox="1"/>
              <p:nvPr/>
            </p:nvSpPr>
            <p:spPr>
              <a:xfrm>
                <a:off x="4137013" y="3040715"/>
                <a:ext cx="1033478" cy="343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191"/>
                <a:r>
                  <a:rPr lang="en-US" sz="1632" dirty="0">
                    <a:solidFill>
                      <a:srgbClr val="000000"/>
                    </a:solidFill>
                    <a:latin typeface="Segoe UI"/>
                  </a:rPr>
                  <a:t>Template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903BD15-E2F5-4968-073F-810E8F138B18}"/>
                  </a:ext>
                </a:extLst>
              </p:cNvPr>
              <p:cNvGrpSpPr/>
              <p:nvPr/>
            </p:nvGrpSpPr>
            <p:grpSpPr>
              <a:xfrm>
                <a:off x="1980644" y="2227961"/>
                <a:ext cx="1468788" cy="757333"/>
                <a:chOff x="2224340" y="2330196"/>
                <a:chExt cx="1468788" cy="757333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051F0E97-5E06-C048-18D7-708A4B443E00}"/>
                    </a:ext>
                  </a:extLst>
                </p:cNvPr>
                <p:cNvSpPr/>
                <p:nvPr/>
              </p:nvSpPr>
              <p:spPr bwMode="auto">
                <a:xfrm>
                  <a:off x="2224340" y="2330196"/>
                  <a:ext cx="1468788" cy="74414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60" tIns="143408" rIns="179260" bIns="14340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6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2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cs typeface="Segoe UI" pitchFamily="34" charset="0"/>
                  </a:endParaRPr>
                </a:p>
              </p:txBody>
            </p:sp>
            <p:pic>
              <p:nvPicPr>
                <p:cNvPr id="13" name="Graphic 12">
                  <a:extLst>
                    <a:ext uri="{FF2B5EF4-FFF2-40B4-BE49-F238E27FC236}">
                      <a16:creationId xmlns:a16="http://schemas.microsoft.com/office/drawing/2014/main" id="{D0B89A5F-9DB6-4814-A7F2-1AFA6DDC38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2948" y="2374796"/>
                  <a:ext cx="368971" cy="368971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EBFAD2-C68C-4DD8-8930-D4ACCB62F2D7}"/>
                    </a:ext>
                  </a:extLst>
                </p:cNvPr>
                <p:cNvSpPr txBox="1"/>
                <p:nvPr/>
              </p:nvSpPr>
              <p:spPr>
                <a:xfrm>
                  <a:off x="2493275" y="2744037"/>
                  <a:ext cx="885174" cy="343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914191"/>
                  <a:r>
                    <a:rPr lang="en-US" sz="1632" dirty="0">
                      <a:solidFill>
                        <a:srgbClr val="000000"/>
                      </a:solidFill>
                      <a:latin typeface="Segoe UI"/>
                    </a:rPr>
                    <a:t>Disk 1</a:t>
                  </a:r>
                </a:p>
              </p:txBody>
            </p:sp>
          </p:grpSp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E0B5A8A7-B183-0631-448A-82A5FDBC3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86686" y="2155956"/>
                <a:ext cx="885174" cy="885174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9A20AD7-4ED9-F22E-0945-728A96DB7929}"/>
                  </a:ext>
                </a:extLst>
              </p:cNvPr>
              <p:cNvSpPr txBox="1"/>
              <p:nvPr/>
            </p:nvSpPr>
            <p:spPr>
              <a:xfrm>
                <a:off x="3332685" y="2194305"/>
                <a:ext cx="1080221" cy="505563"/>
              </a:xfrm>
              <a:prstGeom prst="rect">
                <a:avLst/>
              </a:prstGeom>
              <a:noFill/>
            </p:spPr>
            <p:txBody>
              <a:bodyPr wrap="square" lIns="179260" tIns="143408" rIns="179260" bIns="143408" rtlCol="0">
                <a:spAutoFit/>
              </a:bodyPr>
              <a:lstStyle/>
              <a:p>
                <a:pPr defTabSz="914191">
                  <a:lnSpc>
                    <a:spcPct val="90000"/>
                  </a:lnSpc>
                  <a:spcAft>
                    <a:spcPts val="587"/>
                  </a:spcAft>
                </a:pPr>
                <a:r>
                  <a:rPr lang="en-US" sz="1632" dirty="0">
                    <a:latin typeface="Segoe UI"/>
                  </a:rPr>
                  <a:t>Export</a:t>
                </a:r>
              </a:p>
            </p:txBody>
          </p:sp>
        </p:grp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5A64E2A0-DB47-79A3-1109-8FC351323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84663" y="1716308"/>
              <a:ext cx="574642" cy="525073"/>
            </a:xfrm>
            <a:prstGeom prst="rect">
              <a:avLst/>
            </a:prstGeom>
          </p:spPr>
        </p:pic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650F989E-E69F-8662-F616-F7F792186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02577" y="3426615"/>
              <a:ext cx="731533" cy="668431"/>
            </a:xfrm>
            <a:prstGeom prst="rect">
              <a:avLst/>
            </a:prstGeom>
          </p:spPr>
        </p:pic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259B34AC-60E5-FE90-F9AE-006C78B7C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738956" y="2745982"/>
              <a:ext cx="586017" cy="535467"/>
            </a:xfrm>
            <a:prstGeom prst="rect">
              <a:avLst/>
            </a:prstGeom>
          </p:spPr>
        </p:pic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955E10D5-0AE1-1833-3955-A67AE5608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717568" y="3730507"/>
              <a:ext cx="586017" cy="438510"/>
            </a:xfrm>
            <a:prstGeom prst="rect">
              <a:avLst/>
            </a:prstGeom>
          </p:spPr>
        </p:pic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32BD85A-74F9-945C-F8D1-4A003CB81E76}"/>
                </a:ext>
              </a:extLst>
            </p:cNvPr>
            <p:cNvCxnSpPr>
              <a:stCxn id="11" idx="3"/>
              <a:endCxn id="29" idx="1"/>
            </p:cNvCxnSpPr>
            <p:nvPr/>
          </p:nvCxnSpPr>
          <p:spPr>
            <a:xfrm flipV="1">
              <a:off x="5085948" y="2312558"/>
              <a:ext cx="3013993" cy="1508675"/>
            </a:xfrm>
            <a:prstGeom prst="bentConnector3">
              <a:avLst>
                <a:gd name="adj1" fmla="val 9664"/>
              </a:avLst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6D207DD2-F704-0386-EC5E-DA2677D70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701341" y="4689534"/>
              <a:ext cx="586017" cy="4990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07539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6BBDF4-CC37-4359-BF13-F0C26354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presentation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D8C09A-24BA-4B15-89CA-2E7084DDB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324" y="2735155"/>
            <a:ext cx="152421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1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2">
            <a:extLst>
              <a:ext uri="{FF2B5EF4-FFF2-40B4-BE49-F238E27FC236}">
                <a16:creationId xmlns:a16="http://schemas.microsoft.com/office/drawing/2014/main" id="{7B7721DD-A3DB-4788-ACB5-748A59D0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- Azure Resources 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A4BCCC-515F-463B-B32F-9FCDD10E7A45}"/>
              </a:ext>
            </a:extLst>
          </p:cNvPr>
          <p:cNvSpPr txBox="1"/>
          <p:nvPr/>
        </p:nvSpPr>
        <p:spPr>
          <a:xfrm>
            <a:off x="427038" y="1339260"/>
            <a:ext cx="9312385" cy="39757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Configure Azure Resources with Tools</a:t>
            </a:r>
          </a:p>
          <a:p>
            <a:pPr marL="752121" lvl="1" indent="-285750" defTabSz="8001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349724" algn="l"/>
                <a:tab pos="582873" algn="l"/>
              </a:tabLst>
            </a:pPr>
            <a:r>
              <a:rPr lang="en-US" sz="2000" dirty="0">
                <a:hlinkClick r:id="rId3"/>
              </a:rPr>
              <a:t>Manage services with the Azure portal </a:t>
            </a:r>
            <a:endParaRPr lang="en-US" sz="2000" dirty="0"/>
          </a:p>
          <a:p>
            <a:pPr marL="752121" lvl="1" indent="-285750" defTabSz="8001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349724" algn="l"/>
                <a:tab pos="582873" algn="l"/>
              </a:tabLst>
            </a:pPr>
            <a:r>
              <a:rPr lang="en-US" sz="2000" dirty="0">
                <a:hlinkClick r:id="rId4"/>
              </a:rPr>
              <a:t>Introduction to PowerShell </a:t>
            </a:r>
            <a:endParaRPr lang="en-US" sz="2000" dirty="0"/>
          </a:p>
          <a:p>
            <a:pPr marL="752121" lvl="1" indent="-285750" defTabSz="8001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349724" algn="l"/>
                <a:tab pos="582873" algn="l"/>
              </a:tabLst>
            </a:pPr>
            <a:r>
              <a:rPr lang="en-US" sz="2000" dirty="0">
                <a:hlinkClick r:id="rId5"/>
              </a:rPr>
              <a:t>Introduction to Bash </a:t>
            </a:r>
            <a:endParaRPr lang="en-US" sz="2000" dirty="0"/>
          </a:p>
          <a:p>
            <a:pPr marL="285750" indent="-285750" defTabSz="8001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349724" algn="l"/>
                <a:tab pos="582873" algn="l"/>
              </a:tabLst>
            </a:pPr>
            <a:r>
              <a:rPr lang="en-US" sz="2200" dirty="0">
                <a:hlinkClick r:id="rId6"/>
              </a:rPr>
              <a:t>Configure Resources with ARM Templates</a:t>
            </a:r>
            <a:endParaRPr lang="en-US" sz="2200" dirty="0"/>
          </a:p>
          <a:p>
            <a:pPr marL="285750" indent="-285750" defTabSz="8001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349724" algn="l"/>
                <a:tab pos="582873" algn="l"/>
              </a:tabLst>
            </a:pPr>
            <a:r>
              <a:rPr lang="en-US" sz="2200" dirty="0">
                <a:hlinkClick r:id="rId7"/>
              </a:rPr>
              <a:t>Lab 03b - Manage Azure resources by Using ARM Templates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00807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40" y="2384524"/>
            <a:ext cx="6472474" cy="1695272"/>
          </a:xfrm>
        </p:spPr>
        <p:txBody>
          <a:bodyPr/>
          <a:lstStyle/>
          <a:p>
            <a:r>
              <a:rPr lang="en-US" spc="0" dirty="0"/>
              <a:t>Configure Azure Resources with the Azure Portal, PowerShell, and the CLI</a:t>
            </a:r>
          </a:p>
        </p:txBody>
      </p:sp>
    </p:spTree>
    <p:extLst>
      <p:ext uri="{BB962C8B-B14F-4D97-AF65-F5344CB8AC3E}">
        <p14:creationId xmlns:p14="http://schemas.microsoft.com/office/powerpoint/2010/main" val="102134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2A81-8C75-4163-9D28-302E0F8D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/>
              <a:t>Learning Objectives - Azure Resources with Tools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B42294D-DFF9-44C2-B135-8C166BD29A4F}"/>
              </a:ext>
            </a:extLst>
          </p:cNvPr>
          <p:cNvSpPr/>
          <p:nvPr/>
        </p:nvSpPr>
        <p:spPr>
          <a:xfrm>
            <a:off x="542766" y="1384196"/>
            <a:ext cx="6559783" cy="2113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233363" indent="-2333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Compare Administration tools </a:t>
            </a:r>
          </a:p>
          <a:p>
            <a:pPr marL="233363" indent="-2333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Demonstration – Azure Portal </a:t>
            </a:r>
          </a:p>
          <a:p>
            <a:pPr marL="233363" indent="-2333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Demonstration – Azure Cloud Shell </a:t>
            </a:r>
          </a:p>
          <a:p>
            <a:pPr marL="233363" indent="-2333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Learning Recap</a:t>
            </a:r>
          </a:p>
        </p:txBody>
      </p:sp>
    </p:spTree>
    <p:extLst>
      <p:ext uri="{BB962C8B-B14F-4D97-AF65-F5344CB8AC3E}">
        <p14:creationId xmlns:p14="http://schemas.microsoft.com/office/powerpoint/2010/main" val="37224242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CE6A24-92B2-4CF8-8F79-6E0EA5D7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Administrator tools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80402C-F56D-4439-BE6E-DDA3C79B8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41538"/>
              </p:ext>
            </p:extLst>
          </p:nvPr>
        </p:nvGraphicFramePr>
        <p:xfrm>
          <a:off x="639799" y="1345882"/>
          <a:ext cx="3305478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5478">
                  <a:extLst>
                    <a:ext uri="{9D8B030D-6E8A-4147-A177-3AD203B41FA5}">
                      <a16:colId xmlns:a16="http://schemas.microsoft.com/office/drawing/2014/main" val="3478736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Azure Portal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B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0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4625" marR="0" lvl="0" indent="-174625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  <a:p>
                      <a:pPr marL="174625" marR="0" lvl="0" indent="-174625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  <a:p>
                      <a:pPr marL="174625" marR="0" lvl="0" indent="-174625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  <a:p>
                      <a:pPr marL="174625" marR="0" lvl="0" indent="-174625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  <a:p>
                      <a:pPr marL="174625" marR="0" lvl="0" indent="-174625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  <a:p>
                      <a:pPr marL="174625" marR="0" lvl="0" indent="-174625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  <a:p>
                      <a:pPr marL="174625" marR="0" lvl="0" indent="-174625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View and manage resources</a:t>
                      </a:r>
                    </a:p>
                    <a:p>
                      <a:pPr marL="174625" indent="-174625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Visual interface</a:t>
                      </a:r>
                    </a:p>
                    <a:p>
                      <a:pPr marL="174625" indent="-174625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Unified hub – training and documentation </a:t>
                      </a:r>
                    </a:p>
                    <a:p>
                      <a:pPr marL="174625" indent="-174625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Personalize your experience</a:t>
                      </a:r>
                    </a:p>
                    <a:p>
                      <a:pPr marL="174625" indent="-174625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Mobile app</a:t>
                      </a:r>
                    </a:p>
                    <a:p>
                      <a:pPr marL="174625" marR="0" lvl="0" indent="-174625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Access the Cloud Shell</a:t>
                      </a:r>
                    </a:p>
                    <a:p>
                      <a:pPr marL="174625" indent="-174625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One-off creation scenarios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88447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4F6B055-CECA-4D21-82EC-3BCBD6003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92909"/>
              </p:ext>
            </p:extLst>
          </p:nvPr>
        </p:nvGraphicFramePr>
        <p:xfrm>
          <a:off x="4480622" y="1345882"/>
          <a:ext cx="3305478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5478">
                  <a:extLst>
                    <a:ext uri="{9D8B030D-6E8A-4147-A177-3AD203B41FA5}">
                      <a16:colId xmlns:a16="http://schemas.microsoft.com/office/drawing/2014/main" val="3478736876"/>
                    </a:ext>
                  </a:extLst>
                </a:gridCol>
              </a:tblGrid>
              <a:tr h="38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Azure Cloud Shell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B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06647"/>
                  </a:ext>
                </a:extLst>
              </a:tr>
              <a:tr h="4376854">
                <a:tc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174625" indent="-174625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Interactive and browser-accessible with file storage</a:t>
                      </a:r>
                    </a:p>
                    <a:p>
                      <a:pPr marL="174625" indent="-174625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Offers Bash or PowerShell</a:t>
                      </a:r>
                    </a:p>
                    <a:p>
                      <a:pPr marL="174625" indent="-174625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Authenticates automatically</a:t>
                      </a:r>
                    </a:p>
                    <a:p>
                      <a:pPr marL="174625" indent="-174625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Provided on a per-session and per-user basis</a:t>
                      </a:r>
                    </a:p>
                    <a:p>
                      <a:pPr marL="174625" indent="-174625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Temporary - times out after 20 minutes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88447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C8699D1-58CA-4A88-AFEF-A1F8DB6FA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95778"/>
              </p:ext>
            </p:extLst>
          </p:nvPr>
        </p:nvGraphicFramePr>
        <p:xfrm>
          <a:off x="8187881" y="1345882"/>
          <a:ext cx="3305478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5478">
                  <a:extLst>
                    <a:ext uri="{9D8B030D-6E8A-4147-A177-3AD203B41FA5}">
                      <a16:colId xmlns:a16="http://schemas.microsoft.com/office/drawing/2014/main" val="3478736876"/>
                    </a:ext>
                  </a:extLst>
                </a:gridCol>
              </a:tblGrid>
              <a:tr h="38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Azure PowerShell and CLI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B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06647"/>
                  </a:ext>
                </a:extLst>
              </a:tr>
              <a:tr h="4376854">
                <a:tc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174625" indent="-174625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Command line programs</a:t>
                      </a:r>
                    </a:p>
                    <a:p>
                      <a:pPr marL="174625" indent="-174625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Interactive and scripting modes</a:t>
                      </a:r>
                    </a:p>
                    <a:p>
                      <a:pPr marL="174625" indent="-174625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Cross-platform</a:t>
                      </a:r>
                    </a:p>
                    <a:p>
                      <a:pPr marL="174625" indent="-174625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Good for repeatable deployments</a:t>
                      </a:r>
                    </a:p>
                    <a:p>
                      <a:pPr marL="174625" indent="-174625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Familiar coding experience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88447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EB47ED3-91E7-49EE-A53E-7EEFD0D93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049" y="1949590"/>
            <a:ext cx="1813314" cy="12630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D54FCE-CC4A-4C3F-80C6-AAEDB3EEF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667" y="1874412"/>
            <a:ext cx="2605446" cy="1413360"/>
          </a:xfrm>
          <a:prstGeom prst="rect">
            <a:avLst/>
          </a:prstGeom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E3B601B-685D-4D21-8E3F-BFB7E6C74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0527" y="2159170"/>
            <a:ext cx="2751037" cy="84384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lIns="182880" tIns="137160" rIns="182880" bIns="137160" anchor="ctr">
            <a:noAutofit/>
          </a:bodyPr>
          <a:lstStyle/>
          <a:p>
            <a:pPr algn="ctr">
              <a:tabLst>
                <a:tab pos="288198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 az vm restart -g MyResourceGroup -n MyVm</a:t>
            </a:r>
          </a:p>
        </p:txBody>
      </p:sp>
    </p:spTree>
    <p:extLst>
      <p:ext uri="{BB962C8B-B14F-4D97-AF65-F5344CB8AC3E}">
        <p14:creationId xmlns:p14="http://schemas.microsoft.com/office/powerpoint/2010/main" val="19497611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3944-CBE3-4DBE-88DB-E267C38D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Azure Portal (optional)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F61086-2623-436F-B84F-F7834E874A0E}"/>
              </a:ext>
            </a:extLst>
          </p:cNvPr>
          <p:cNvSpPr/>
          <p:nvPr/>
        </p:nvSpPr>
        <p:spPr bwMode="auto">
          <a:xfrm>
            <a:off x="950100" y="1701187"/>
            <a:ext cx="9044504" cy="15612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defTabSz="10223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Customize your dashboard</a:t>
            </a:r>
          </a:p>
          <a:p>
            <a:pPr marL="342900" indent="-342900" defTabSz="10223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Search for and locate resources</a:t>
            </a:r>
          </a:p>
          <a:p>
            <a:pPr marL="342900" indent="-342900" defTabSz="10223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Support and help tickets</a:t>
            </a:r>
          </a:p>
        </p:txBody>
      </p:sp>
    </p:spTree>
    <p:extLst>
      <p:ext uri="{BB962C8B-B14F-4D97-AF65-F5344CB8AC3E}">
        <p14:creationId xmlns:p14="http://schemas.microsoft.com/office/powerpoint/2010/main" val="6867904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D6FC-8BC6-4FB9-ABC0-671D5C82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Cloud Shell (optional)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DC35E2-0415-439A-A55F-97A07060EB78}"/>
              </a:ext>
            </a:extLst>
          </p:cNvPr>
          <p:cNvSpPr/>
          <p:nvPr/>
        </p:nvSpPr>
        <p:spPr bwMode="auto">
          <a:xfrm>
            <a:off x="910312" y="1737365"/>
            <a:ext cx="8829112" cy="307918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defTabSz="10223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Access the Cloud Shell</a:t>
            </a:r>
          </a:p>
          <a:p>
            <a:pPr marL="342900" indent="-342900" defTabSz="10223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Configure storage for the Cloud Shell </a:t>
            </a:r>
          </a:p>
          <a:p>
            <a:pPr marL="342900" indent="-342900" defTabSz="10223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Explore PowerShell or Bash</a:t>
            </a:r>
          </a:p>
          <a:p>
            <a:pPr marL="342900" indent="-342900" defTabSz="10223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Upload or download files to the storage</a:t>
            </a:r>
          </a:p>
          <a:p>
            <a:pPr marL="342900" indent="-342900" defTabSz="10223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 the Cloud Editor (optional)</a:t>
            </a:r>
          </a:p>
          <a:p>
            <a:pPr marL="342900" indent="-342900" defTabSz="10223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892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Resources with ARM Templates</a:t>
            </a:r>
          </a:p>
        </p:txBody>
      </p:sp>
    </p:spTree>
    <p:extLst>
      <p:ext uri="{BB962C8B-B14F-4D97-AF65-F5344CB8AC3E}">
        <p14:creationId xmlns:p14="http://schemas.microsoft.com/office/powerpoint/2010/main" val="208811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2A81-8C75-4163-9D28-302E0F8D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– Azure RM Templates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683A5-EE9D-41B6-9A3D-94B98F0EF338}"/>
              </a:ext>
            </a:extLst>
          </p:cNvPr>
          <p:cNvSpPr txBox="1"/>
          <p:nvPr/>
        </p:nvSpPr>
        <p:spPr>
          <a:xfrm>
            <a:off x="516630" y="1419751"/>
            <a:ext cx="5937332" cy="352662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Explore the JSON Template Schema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Explore the JSON Template Parameters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Consider Azure Bicep Files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Demonstration – QuickStart Templates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Learning Recap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C84CB1-84C7-6603-F3AB-52A57F21DB8A}"/>
              </a:ext>
            </a:extLst>
          </p:cNvPr>
          <p:cNvSpPr txBox="1"/>
          <p:nvPr/>
        </p:nvSpPr>
        <p:spPr>
          <a:xfrm>
            <a:off x="6453962" y="1814692"/>
            <a:ext cx="4572001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Manage Azure identities and governance  (20–25%): </a:t>
            </a:r>
            <a:r>
              <a:rPr lang="en-US" i="0" dirty="0">
                <a:solidFill>
                  <a:schemeClr val="accent1"/>
                </a:solidFill>
                <a:effectLst/>
              </a:rPr>
              <a:t>Automate deployment of resources by using templates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Modify an ARM template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Deploy a template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Save a deployment as an ARM template</a:t>
            </a:r>
          </a:p>
        </p:txBody>
      </p:sp>
    </p:spTree>
    <p:extLst>
      <p:ext uri="{BB962C8B-B14F-4D97-AF65-F5344CB8AC3E}">
        <p14:creationId xmlns:p14="http://schemas.microsoft.com/office/powerpoint/2010/main" val="265410387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 Power Platform Template">
  <a:themeElements>
    <a:clrScheme name="Azure">
      <a:dk1>
        <a:srgbClr val="000000"/>
      </a:dk1>
      <a:lt1>
        <a:srgbClr val="FFFFFF"/>
      </a:lt1>
      <a:dk2>
        <a:srgbClr val="0078D4"/>
      </a:dk2>
      <a:lt2>
        <a:srgbClr val="FFFFFF"/>
      </a:lt2>
      <a:accent1>
        <a:srgbClr val="243A5E"/>
      </a:accent1>
      <a:accent2>
        <a:srgbClr val="75757A"/>
      </a:accent2>
      <a:accent3>
        <a:srgbClr val="000041"/>
      </a:accent3>
      <a:accent4>
        <a:srgbClr val="0078D4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1368</Words>
  <Application>Microsoft Office PowerPoint</Application>
  <PresentationFormat>Custom</PresentationFormat>
  <Paragraphs>227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Consolas</vt:lpstr>
      <vt:lpstr>Segoe UI</vt:lpstr>
      <vt:lpstr>Segoe UI Light</vt:lpstr>
      <vt:lpstr>Segoe UI Semibold</vt:lpstr>
      <vt:lpstr>Segoe UI Semilight</vt:lpstr>
      <vt:lpstr>Times New Roman</vt:lpstr>
      <vt:lpstr>Verdana</vt:lpstr>
      <vt:lpstr>Wingdings</vt:lpstr>
      <vt:lpstr>Microsoft Power Platform Template</vt:lpstr>
      <vt:lpstr>AZ-104T00A Administer Azure Resources</vt:lpstr>
      <vt:lpstr>Learning Objectives - Azure Resources </vt:lpstr>
      <vt:lpstr>Configure Azure Resources with the Azure Portal, PowerShell, and the CLI</vt:lpstr>
      <vt:lpstr>Learning Objectives - Azure Resources with Tools</vt:lpstr>
      <vt:lpstr>Compare Administrator tools</vt:lpstr>
      <vt:lpstr>Demonstration – Azure Portal (optional)</vt:lpstr>
      <vt:lpstr>Demonstration – Cloud Shell (optional)</vt:lpstr>
      <vt:lpstr>Configure Resources with ARM Templates</vt:lpstr>
      <vt:lpstr>Learning Objectives – Azure RM Templates</vt:lpstr>
      <vt:lpstr>Review ARM Template Advantages</vt:lpstr>
      <vt:lpstr>Explore the JSON Template Schema</vt:lpstr>
      <vt:lpstr>Explore the JSON Template Parameters</vt:lpstr>
      <vt:lpstr>Consider Azure Bicep Files</vt:lpstr>
      <vt:lpstr>Demonstration -  Quickstart templates</vt:lpstr>
      <vt:lpstr>Lab - Manage Azure resources by Using ARM Templates</vt:lpstr>
      <vt:lpstr>Lab 03 – Manage Azure resources with templates</vt:lpstr>
      <vt:lpstr>Lab 03 – Architecture diagram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2023-11-13T15:40:48Z</dcterms:created>
  <dcterms:modified xsi:type="dcterms:W3CDTF">2024-09-02T13:28:24Z</dcterms:modified>
</cp:coreProperties>
</file>