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32"/>
  </p:notesMasterIdLst>
  <p:handoutMasterIdLst>
    <p:handoutMasterId r:id="rId33"/>
  </p:handoutMasterIdLst>
  <p:sldIdLst>
    <p:sldId id="1719" r:id="rId2"/>
    <p:sldId id="2409" r:id="rId3"/>
    <p:sldId id="1865" r:id="rId4"/>
    <p:sldId id="2393" r:id="rId5"/>
    <p:sldId id="2336" r:id="rId6"/>
    <p:sldId id="2348" r:id="rId7"/>
    <p:sldId id="2350" r:id="rId8"/>
    <p:sldId id="2352" r:id="rId9"/>
    <p:sldId id="2397" r:id="rId10"/>
    <p:sldId id="2222" r:id="rId11"/>
    <p:sldId id="2396" r:id="rId12"/>
    <p:sldId id="2387" r:id="rId13"/>
    <p:sldId id="2389" r:id="rId14"/>
    <p:sldId id="2408" r:id="rId15"/>
    <p:sldId id="2004" r:id="rId16"/>
    <p:sldId id="2395" r:id="rId17"/>
    <p:sldId id="2535" r:id="rId18"/>
    <p:sldId id="2370" r:id="rId19"/>
    <p:sldId id="2375" r:id="rId20"/>
    <p:sldId id="2405" r:id="rId21"/>
    <p:sldId id="2406" r:id="rId22"/>
    <p:sldId id="2407" r:id="rId23"/>
    <p:sldId id="2549" r:id="rId24"/>
    <p:sldId id="2007" r:id="rId25"/>
    <p:sldId id="9159" r:id="rId26"/>
    <p:sldId id="9160" r:id="rId27"/>
    <p:sldId id="2543" r:id="rId28"/>
    <p:sldId id="2545" r:id="rId29"/>
    <p:sldId id="2536" r:id="rId30"/>
    <p:sldId id="2378"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irtual Networking" id="{51FAA111-F35F-49D8-8407-C31D1D28D254}">
          <p14:sldIdLst>
            <p14:sldId id="1719"/>
            <p14:sldId id="2409"/>
          </p14:sldIdLst>
        </p14:section>
        <p14:section name="Virtual Networks" id="{532A972C-33C7-4482-A486-0022903CDBB0}">
          <p14:sldIdLst>
            <p14:sldId id="1865"/>
            <p14:sldId id="2393"/>
            <p14:sldId id="2336"/>
            <p14:sldId id="2348"/>
            <p14:sldId id="2350"/>
            <p14:sldId id="2352"/>
            <p14:sldId id="2397"/>
          </p14:sldIdLst>
        </p14:section>
        <p14:section name="NSGs" id="{A9710181-5E60-430A-847B-6CFDECA6055C}">
          <p14:sldIdLst>
            <p14:sldId id="2222"/>
            <p14:sldId id="2396"/>
            <p14:sldId id="2387"/>
            <p14:sldId id="2389"/>
            <p14:sldId id="2408"/>
          </p14:sldIdLst>
        </p14:section>
        <p14:section name="DNS" id="{31AC2046-60D2-4BCB-A89C-F7421169900E}">
          <p14:sldIdLst>
            <p14:sldId id="2004"/>
            <p14:sldId id="2395"/>
            <p14:sldId id="2535"/>
            <p14:sldId id="2370"/>
            <p14:sldId id="2375"/>
            <p14:sldId id="2405"/>
            <p14:sldId id="2406"/>
            <p14:sldId id="2407"/>
            <p14:sldId id="2549"/>
          </p14:sldIdLst>
        </p14:section>
        <p14:section name="Labs" id="{276B6FFD-F917-4C7B-B4CE-9AD928BF478A}">
          <p14:sldIdLst>
            <p14:sldId id="2007"/>
            <p14:sldId id="9159"/>
            <p14:sldId id="9160"/>
            <p14:sldId id="2543"/>
            <p14:sldId id="2545"/>
          </p14:sldIdLst>
        </p14:section>
        <p14:section name="Extra Optional Slides" id="{87138945-F397-481A-8FB0-B3482812C8FA}">
          <p14:sldIdLst>
            <p14:sldId id="2536"/>
            <p14:sldId id="23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A6BBE7"/>
    <a:srgbClr val="243A5E"/>
    <a:srgbClr val="EBEBEB"/>
    <a:srgbClr val="59B4D9"/>
    <a:srgbClr val="FFFFFF"/>
    <a:srgbClr val="FFF100"/>
    <a:srgbClr val="75757A"/>
    <a:srgbClr val="3C3C41"/>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D8D24-1D43-4923-8139-ECE68671F0A7}" v="3" dt="2024-05-02T16:58:49.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88364" autoAdjust="0"/>
  </p:normalViewPr>
  <p:slideViewPr>
    <p:cSldViewPr snapToGrid="0">
      <p:cViewPr varScale="1">
        <p:scale>
          <a:sx n="97" d="100"/>
          <a:sy n="97" d="100"/>
        </p:scale>
        <p:origin x="84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48" y="11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9/3/2024 9:23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9/3/2024 9:23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These Learn modules are part of the </a:t>
            </a:r>
            <a:r>
              <a:rPr lang="en-US" b="0" i="0">
                <a:solidFill>
                  <a:srgbClr val="171717"/>
                </a:solidFill>
                <a:effectLst/>
                <a:latin typeface="Segoe UI" panose="020B0502040204020203" pitchFamily="34" charset="0"/>
              </a:rPr>
              <a:t>AZ-104: Configure and manage virtual networks for Azure administrators (https://docs.microsoft.com/learn/paths/az-104-manage-virtual-networks/) learning path. </a:t>
            </a: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9/3/2024 9:23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Network Security Groups - https://docs.microsoft.com/azure/virtual-network/security-overview#network-security-groups </a:t>
            </a:r>
          </a:p>
          <a:p>
            <a:endParaRPr lang="en-US" dirty="0"/>
          </a:p>
          <a:p>
            <a:r>
              <a:rPr lang="en-US" dirty="0"/>
              <a:t>✔️ To simplify management of security rules, it's recommended that you associate a network security group to individual subnets, rather than individual network interfaces within the subnet.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Network Security Groups - https://microsoftlearning.github.io/AZ-104-MicrosoftAzureAdministrator/Instructions/Demos/04%20-%20Administer%20VIrtual%20Networking.html#configure-network-security-groups</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i="0" dirty="0">
                <a:solidFill>
                  <a:srgbClr val="161616"/>
                </a:solidFill>
                <a:effectLst/>
                <a:latin typeface="Segoe UI" panose="020B0502040204020203" pitchFamily="34"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IN" dirty="0"/>
              <a:t>What is Azure DNS? - https://docs.microsoft.com/azure/dns/dns-overview</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8667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DNS Zones - https://docs.microsoft.com/azure/dns/dns-zones-records#dns-zones </a:t>
            </a:r>
          </a:p>
          <a:p>
            <a:endParaRPr lang="en-US" dirty="0"/>
          </a:p>
          <a:p>
            <a:r>
              <a:rPr lang="en-US" dirty="0"/>
              <a:t>✔️ You do not have to own a domain name to create a DNS zone with that domain name in Azure DNS. However, you do need to own the domain to configure the domain.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Host your domain on Azure DNS - https://docs.microsoft.com/learn/modules/host-domain-azure-dns/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37973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private DNS zone using the Azure portal - https://docs.microsoft.com/azure/dns/private-dns-getstarted-portal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267000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Azure DNS - https://microsoftlearning.github.io/AZ-104-MicrosoftAzureAdministrator/Instructions/Demos/04%20-%20Administer%20VIrtual%20Networking.html#configure-azure-dns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dirty="0">
                <a:solidFill>
                  <a:srgbClr val="505050"/>
                </a:solidFill>
                <a:effectLst/>
                <a:latin typeface="Calibri" panose="020F0502020204030204" pitchFamily="34" charset="0"/>
                <a:ea typeface="Segoe UI" panose="020B0502040204020203" pitchFamily="34" charset="0"/>
                <a:cs typeface="Segoe UI (Body)"/>
              </a:rPr>
              <a:t>Additional questions are available in Office Forms - https://forms.office.com/Pages/ShareFormPage.aspx?id=v4j5cvGGr0GRqy180BHbR5NEFZBpuAZBgxPOGXi_gX5UNlJHTFhPTEswM1RCSk0zOTRYWEVOWlcxTi4u&amp;sharetoken=tIfSV6qAYdMmJ5eTFryp&amp;wdLOR=cF01027C5-913F-43C5-8E2D-8747B0612678</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Azure DNS domain, and can you change the name assigned to you?</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domain name system (DNS) is a naming database in which internet domain names are located and translated into Internet Protocol (IP) addresses. The domain name system maps the name people use to locate a website to the IP address that a computer uses to locate that website. Azure DNS is a hosting service for DNS domains that provides name resolution. When you create an Azure subscription an Azure AD domain is created for you. This initial domain takes the form domainname.onmicrosoft.com. You can change or customize the domain name. However, you will need to verify ownership of the domain name.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the first of three networking labs. In this lab you are covering basic network infrastructure.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04 - https://microsoftlearning.github.io/AZ-104-MicrosoftAzureAdministrator/Instructions/Labs/LAB_04-Implement_Virtual_Networking.html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9/3/2024 9:23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46292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simulation (previous lab),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07719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QuickStart: Create an Azure DNS zone and record using the Azure portal - https://docs.microsoft.com/azure/dns/dns-getstarted-portal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136118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12315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https://azure.microsoft.com/services/virtual-network/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Azure Virtual Network? - https://docs.microsoft.com/azure/virtual-network/virtual-networks-overview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Design an IP addressing schema for your Azure deployment – https://docs.microsoft.com/learn/modules/design-ip-addressing-for-azure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Calibri" panose="020F0502020204030204"/>
              </a:rPr>
              <a:t>Public IP addresses - https://docs.microsoft.com/azure/virtual-network/public-ip-addresses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Private IP addresses - https://docs.microsoft.com/azure/virtual-network/private-ip-addresses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9/3/2024 9:23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Networks - https://microsoftlearning.github.io/AZ-104-MicrosoftAzureAdministrator/Instructions/Demos/04%20-%20Administer%20VIrtual%20Networking.html</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1396238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26711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6"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
        <p:nvSpPr>
          <p:cNvPr id="5" name="Title 2">
            <a:extLst>
              <a:ext uri="{FF2B5EF4-FFF2-40B4-BE49-F238E27FC236}">
                <a16:creationId xmlns:a16="http://schemas.microsoft.com/office/drawing/2014/main" id="{4175403B-6F90-A094-AF78-603246CF1E2C}"/>
              </a:ext>
            </a:extLst>
          </p:cNvPr>
          <p:cNvSpPr>
            <a:spLocks noGrp="1"/>
          </p:cNvSpPr>
          <p:nvPr>
            <p:ph type="title" hasCustomPrompt="1"/>
          </p:nvPr>
        </p:nvSpPr>
        <p:spPr>
          <a:xfrm>
            <a:off x="465138" y="567458"/>
            <a:ext cx="11530584" cy="546234"/>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310602447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65138" y="567458"/>
            <a:ext cx="11530584" cy="537180"/>
          </a:xfrm>
        </p:spPr>
        <p:txBody>
          <a:bodyPr/>
          <a:lstStyle>
            <a:lvl1pPr>
              <a:defRPr/>
            </a:lvl1pPr>
          </a:lstStyle>
          <a:p>
            <a:r>
              <a:rPr lang="en-US" dirty="0"/>
              <a:t>Heading Segoe UI </a:t>
            </a:r>
            <a:r>
              <a:rPr lang="en-US" dirty="0" err="1"/>
              <a:t>Semibold</a:t>
            </a:r>
            <a:r>
              <a:rPr lang="en-US" dirty="0"/>
              <a:t> 32</a:t>
            </a:r>
          </a:p>
        </p:txBody>
      </p:sp>
    </p:spTree>
    <p:extLst>
      <p:ext uri="{BB962C8B-B14F-4D97-AF65-F5344CB8AC3E}">
        <p14:creationId xmlns:p14="http://schemas.microsoft.com/office/powerpoint/2010/main" val="855855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75156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9738768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37591773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743065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75418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218587343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367004965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22227609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547528521"/>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training/modules/configure-virtual-network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04-Implement_Virtual_Networking.html" TargetMode="External"/><Relationship Id="rId5" Type="http://schemas.openxmlformats.org/officeDocument/2006/relationships/hyperlink" Target="https://learn.microsoft.com/training/modules/host-domain-azure-dns/" TargetMode="External"/><Relationship Id="rId4" Type="http://schemas.openxmlformats.org/officeDocument/2006/relationships/hyperlink" Target="https://learn.microsoft.com/training/modules/configure-network-security-group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training/modules/intro-to-azure-dn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docs.microsoft.com/learn/modules/implement-dns-for-windows-server-iaas-virtual-machines/"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24.xml"/><Relationship Id="rId16" Type="http://schemas.openxmlformats.org/officeDocument/2006/relationships/image" Target="../media/image38.svg"/><Relationship Id="rId1" Type="http://schemas.openxmlformats.org/officeDocument/2006/relationships/slideLayout" Target="../slideLayouts/slideLayout3.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2.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1.svg"/><Relationship Id="rId9" Type="http://schemas.openxmlformats.org/officeDocument/2006/relationships/image" Target="../media/image31.png"/><Relationship Id="rId14" Type="http://schemas.openxmlformats.org/officeDocument/2006/relationships/image" Target="../media/image36.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57605"/>
            <a:ext cx="5800990" cy="1695272"/>
          </a:xfrm>
        </p:spPr>
        <p:txBody>
          <a:bodyPr/>
          <a:lstStyle/>
          <a:p>
            <a:r>
              <a:rPr lang="en-US"/>
              <a:t>AZ-104T00A</a:t>
            </a:r>
            <a:br>
              <a:rPr lang="en-US" spc="0" dirty="0">
                <a:solidFill>
                  <a:schemeClr val="tx1"/>
                </a:solidFill>
              </a:rPr>
            </a:br>
            <a:r>
              <a:rPr lang="en-US" spc="0" dirty="0">
                <a:solidFill>
                  <a:schemeClr val="tx1"/>
                </a:solidFill>
              </a:rPr>
              <a:t>Administer</a:t>
            </a:r>
            <a:br>
              <a:rPr lang="en-US" spc="0" dirty="0">
                <a:solidFill>
                  <a:schemeClr val="tx1"/>
                </a:solidFill>
              </a:rPr>
            </a:br>
            <a:r>
              <a:rPr lang="en-US" spc="0" dirty="0">
                <a:solidFill>
                  <a:schemeClr val="tx1"/>
                </a:solidFill>
              </a:rPr>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t>Configure </a:t>
            </a:r>
            <a:r>
              <a:rPr lang="en-US" dirty="0">
                <a:cs typeface="Segoe UI"/>
              </a:rPr>
              <a:t>Network Security Groups (NSGs)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Network Security Groups </a:t>
            </a:r>
          </a:p>
        </p:txBody>
      </p:sp>
      <p:sp>
        <p:nvSpPr>
          <p:cNvPr id="4" name="Rectangle 3">
            <a:extLst>
              <a:ext uri="{FF2B5EF4-FFF2-40B4-BE49-F238E27FC236}">
                <a16:creationId xmlns:a16="http://schemas.microsoft.com/office/drawing/2014/main" id="{02E3D4CF-6F7F-4ECB-80C3-219912F3C803}"/>
              </a:ext>
            </a:extLst>
          </p:cNvPr>
          <p:cNvSpPr/>
          <p:nvPr/>
        </p:nvSpPr>
        <p:spPr>
          <a:xfrm>
            <a:off x="595674" y="1288774"/>
            <a:ext cx="5615706" cy="462349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Network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Determine NSG Effective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NSG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Implement Application Security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NSGs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a:p>
            <a:pPr marL="342900" indent="-342900" defTabSz="1022350">
              <a:lnSpc>
                <a:spcPct val="150000"/>
              </a:lnSpc>
              <a:spcBef>
                <a:spcPct val="0"/>
              </a:spcBef>
              <a:spcAft>
                <a:spcPct val="35000"/>
              </a:spcAft>
              <a:buFont typeface="Arial" panose="020B0604020202020204" pitchFamily="34" charset="0"/>
              <a:buChar char="•"/>
            </a:pPr>
            <a:endParaRPr lang="en-US" sz="2000" dirty="0">
              <a:solidFill>
                <a:schemeClr val="tx1"/>
              </a:solidFill>
            </a:endParaRPr>
          </a:p>
        </p:txBody>
      </p:sp>
      <p:sp>
        <p:nvSpPr>
          <p:cNvPr id="9" name="TextBox 8">
            <a:extLst>
              <a:ext uri="{FF2B5EF4-FFF2-40B4-BE49-F238E27FC236}">
                <a16:creationId xmlns:a16="http://schemas.microsoft.com/office/drawing/2014/main" id="{4D65D070-F70F-F120-5A2C-19BC85D4D971}"/>
              </a:ext>
            </a:extLst>
          </p:cNvPr>
          <p:cNvSpPr txBox="1"/>
          <p:nvPr/>
        </p:nvSpPr>
        <p:spPr>
          <a:xfrm>
            <a:off x="6592957" y="1760008"/>
            <a:ext cx="4605129"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secure access to virtual networks</a:t>
            </a:r>
          </a:p>
          <a:p>
            <a:pPr marL="173038" indent="-173038" algn="l">
              <a:buFont typeface="Arial" panose="020B0604020202020204" pitchFamily="34" charset="0"/>
              <a:buChar char="•"/>
            </a:pPr>
            <a:r>
              <a:rPr lang="en-US" sz="2000" dirty="0"/>
              <a:t>Create and configure network security groups (NSGs) and application security groups</a:t>
            </a:r>
          </a:p>
          <a:p>
            <a:pPr marL="173038" indent="-173038" algn="l">
              <a:buFont typeface="Arial" panose="020B0604020202020204" pitchFamily="34" charset="0"/>
              <a:buChar char="•"/>
            </a:pPr>
            <a:r>
              <a:rPr lang="en-US" sz="2000" dirty="0"/>
              <a:t>Evaluate effective security rules in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 </a:t>
            </a:r>
          </a:p>
        </p:txBody>
      </p:sp>
      <p:sp>
        <p:nvSpPr>
          <p:cNvPr id="6" name="Rectangle 5">
            <a:extLst>
              <a:ext uri="{FF2B5EF4-FFF2-40B4-BE49-F238E27FC236}">
                <a16:creationId xmlns:a16="http://schemas.microsoft.com/office/drawing/2014/main" id="{F5A0D721-822E-4869-80A9-C0BD7205C4AE}"/>
              </a:ext>
            </a:extLst>
          </p:cNvPr>
          <p:cNvSpPr/>
          <p:nvPr/>
        </p:nvSpPr>
        <p:spPr>
          <a:xfrm>
            <a:off x="427038" y="1828659"/>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Limits network traffic</a:t>
            </a:r>
            <a:br>
              <a:rPr lang="en-US" sz="2000" dirty="0">
                <a:solidFill>
                  <a:schemeClr val="tx1"/>
                </a:solidFill>
              </a:rPr>
            </a:br>
            <a:r>
              <a:rPr lang="en-US" sz="2000" dirty="0">
                <a:solidFill>
                  <a:schemeClr val="tx1"/>
                </a:solidFill>
              </a:rPr>
              <a:t>to resources in a</a:t>
            </a:r>
            <a:br>
              <a:rPr lang="en-US" sz="2000" dirty="0">
                <a:solidFill>
                  <a:schemeClr val="tx1"/>
                </a:solidFill>
              </a:rPr>
            </a:br>
            <a:r>
              <a:rPr lang="en-US" sz="2000" dirty="0">
                <a:solidFill>
                  <a:schemeClr val="tx1"/>
                </a:solidFill>
              </a:rPr>
              <a:t>virtual network</a:t>
            </a:r>
            <a:endParaRPr lang="bs-Latn-BA" sz="2000" dirty="0">
              <a:solidFill>
                <a:schemeClr val="tx1"/>
              </a:solidFill>
            </a:endParaRPr>
          </a:p>
        </p:txBody>
      </p:sp>
      <p:sp>
        <p:nvSpPr>
          <p:cNvPr id="7" name="Rectangle 6">
            <a:extLst>
              <a:ext uri="{FF2B5EF4-FFF2-40B4-BE49-F238E27FC236}">
                <a16:creationId xmlns:a16="http://schemas.microsoft.com/office/drawing/2014/main" id="{91E12727-CB70-4E89-A2F5-5BD1FD70667A}"/>
              </a:ext>
            </a:extLst>
          </p:cNvPr>
          <p:cNvSpPr/>
          <p:nvPr/>
        </p:nvSpPr>
        <p:spPr>
          <a:xfrm>
            <a:off x="3373237" y="1820396"/>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Lists the security rules that allow or deny inbound or outbound network traffic </a:t>
            </a:r>
          </a:p>
        </p:txBody>
      </p:sp>
      <p:sp>
        <p:nvSpPr>
          <p:cNvPr id="9" name="Rectangle 8">
            <a:extLst>
              <a:ext uri="{FF2B5EF4-FFF2-40B4-BE49-F238E27FC236}">
                <a16:creationId xmlns:a16="http://schemas.microsoft.com/office/drawing/2014/main" id="{E630B86D-632D-4D17-810D-5D831273F4F2}"/>
              </a:ext>
            </a:extLst>
          </p:cNvPr>
          <p:cNvSpPr/>
          <p:nvPr/>
        </p:nvSpPr>
        <p:spPr>
          <a:xfrm>
            <a:off x="6319436" y="1828659"/>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Associated</a:t>
            </a:r>
            <a:br>
              <a:rPr lang="en-US" sz="2000" dirty="0">
                <a:solidFill>
                  <a:schemeClr val="tx1"/>
                </a:solidFill>
              </a:rPr>
            </a:br>
            <a:r>
              <a:rPr lang="en-US" sz="2000" dirty="0">
                <a:solidFill>
                  <a:schemeClr val="tx1"/>
                </a:solidFill>
              </a:rPr>
              <a:t>to a subnet or a</a:t>
            </a:r>
            <a:br>
              <a:rPr lang="en-US" sz="2000" dirty="0">
                <a:solidFill>
                  <a:schemeClr val="tx1"/>
                </a:solidFill>
              </a:rPr>
            </a:br>
            <a:r>
              <a:rPr lang="en-US" sz="2000" dirty="0">
                <a:solidFill>
                  <a:schemeClr val="tx1"/>
                </a:solidFill>
              </a:rPr>
              <a:t>network interface </a:t>
            </a:r>
          </a:p>
        </p:txBody>
      </p:sp>
      <p:sp>
        <p:nvSpPr>
          <p:cNvPr id="2" name="Rectangle 1">
            <a:extLst>
              <a:ext uri="{FF2B5EF4-FFF2-40B4-BE49-F238E27FC236}">
                <a16:creationId xmlns:a16="http://schemas.microsoft.com/office/drawing/2014/main" id="{A1EEB9FA-4900-4D65-8AB4-4132B469E75D}"/>
              </a:ext>
            </a:extLst>
          </p:cNvPr>
          <p:cNvSpPr/>
          <p:nvPr/>
        </p:nvSpPr>
        <p:spPr>
          <a:xfrm>
            <a:off x="9265635" y="1798904"/>
            <a:ext cx="2830816" cy="129312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b="0" i="0" dirty="0">
                <a:solidFill>
                  <a:schemeClr val="tx1"/>
                </a:solidFill>
                <a:effectLst/>
                <a:latin typeface="Segoe UI VSS (Regular)"/>
              </a:rPr>
              <a:t>Can be associated multiple times</a:t>
            </a:r>
            <a:endParaRPr lang="en-US" sz="2000" dirty="0">
              <a:solidFill>
                <a:schemeClr val="tx1"/>
              </a:solidFill>
            </a:endParaRPr>
          </a:p>
        </p:txBody>
      </p:sp>
      <p:sp>
        <p:nvSpPr>
          <p:cNvPr id="13" name="Rectangle 12">
            <a:extLst>
              <a:ext uri="{FF2B5EF4-FFF2-40B4-BE49-F238E27FC236}">
                <a16:creationId xmlns:a16="http://schemas.microsoft.com/office/drawing/2014/main" id="{2A3603C3-7082-4BB7-A358-918DDD80E7FE}"/>
              </a:ext>
            </a:extLst>
          </p:cNvPr>
          <p:cNvSpPr/>
          <p:nvPr/>
        </p:nvSpPr>
        <p:spPr>
          <a:xfrm>
            <a:off x="400354" y="3710550"/>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Security rules in NSGs enable you</a:t>
            </a:r>
            <a:br>
              <a:rPr lang="en-US" sz="2000" dirty="0">
                <a:solidFill>
                  <a:schemeClr val="tx1"/>
                </a:solidFill>
              </a:rPr>
            </a:br>
            <a:r>
              <a:rPr lang="en-US" sz="2000" dirty="0">
                <a:solidFill>
                  <a:schemeClr val="tx1"/>
                </a:solidFill>
              </a:rPr>
              <a:t>to filter network traffic that can flow</a:t>
            </a:r>
            <a:br>
              <a:rPr lang="en-US" sz="2000" dirty="0">
                <a:solidFill>
                  <a:schemeClr val="tx1"/>
                </a:solidFill>
              </a:rPr>
            </a:br>
            <a:r>
              <a:rPr lang="en-US" sz="2000" dirty="0">
                <a:solidFill>
                  <a:schemeClr val="tx1"/>
                </a:solidFill>
              </a:rPr>
              <a:t>in and out of virtual network subnets and network interfaces</a:t>
            </a:r>
          </a:p>
        </p:txBody>
      </p:sp>
      <p:sp>
        <p:nvSpPr>
          <p:cNvPr id="3" name="Rectangle 2">
            <a:extLst>
              <a:ext uri="{FF2B5EF4-FFF2-40B4-BE49-F238E27FC236}">
                <a16:creationId xmlns:a16="http://schemas.microsoft.com/office/drawing/2014/main" id="{9337F9FD-868A-C7F0-BFE9-7FD38222DA53}"/>
              </a:ext>
            </a:extLst>
          </p:cNvPr>
          <p:cNvSpPr/>
          <p:nvPr/>
        </p:nvSpPr>
        <p:spPr>
          <a:xfrm>
            <a:off x="6408135" y="3710550"/>
            <a:ext cx="5715000" cy="125142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There are default security rules.</a:t>
            </a:r>
            <a:br>
              <a:rPr lang="en-US" sz="2000" dirty="0">
                <a:solidFill>
                  <a:schemeClr val="tx1"/>
                </a:solidFill>
              </a:rPr>
            </a:br>
            <a:r>
              <a:rPr lang="en-US" sz="2000" dirty="0">
                <a:solidFill>
                  <a:schemeClr val="tx1"/>
                </a:solidFill>
              </a:rPr>
              <a:t>You cannot delete the default rules,</a:t>
            </a:r>
            <a:br>
              <a:rPr lang="en-US" sz="2000" dirty="0">
                <a:solidFill>
                  <a:schemeClr val="tx1"/>
                </a:solidFill>
              </a:rPr>
            </a:br>
            <a:r>
              <a:rPr lang="en-US" sz="2000" dirty="0">
                <a:solidFill>
                  <a:schemeClr val="tx1"/>
                </a:solidFill>
              </a:rPr>
              <a:t>but you can add other rules with</a:t>
            </a:r>
            <a:br>
              <a:rPr lang="en-US" sz="2000" dirty="0">
                <a:solidFill>
                  <a:schemeClr val="tx1"/>
                </a:solidFill>
              </a:rPr>
            </a:br>
            <a:r>
              <a:rPr lang="en-US" sz="2000" dirty="0">
                <a:solidFill>
                  <a:schemeClr val="tx1"/>
                </a:solidFill>
              </a:rPr>
              <a:t>a higher priority</a:t>
            </a:r>
          </a:p>
        </p:txBody>
      </p:sp>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NSG Effective Rules</a:t>
            </a:r>
          </a:p>
        </p:txBody>
      </p:sp>
      <p:sp>
        <p:nvSpPr>
          <p:cNvPr id="6" name="Rectangle 5">
            <a:extLst>
              <a:ext uri="{FF2B5EF4-FFF2-40B4-BE49-F238E27FC236}">
                <a16:creationId xmlns:a16="http://schemas.microsoft.com/office/drawing/2014/main" id="{2453C5A8-FD59-472C-B6E7-5FF127804305}"/>
              </a:ext>
            </a:extLst>
          </p:cNvPr>
          <p:cNvSpPr/>
          <p:nvPr/>
        </p:nvSpPr>
        <p:spPr>
          <a:xfrm>
            <a:off x="528595" y="1479861"/>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NSGs are evaluated independently for the</a:t>
            </a:r>
            <a:br>
              <a:rPr lang="en-US" sz="2400" dirty="0">
                <a:solidFill>
                  <a:schemeClr val="tx1"/>
                </a:solidFill>
                <a:cs typeface="Segoe UI Semilight"/>
              </a:rPr>
            </a:br>
            <a:r>
              <a:rPr lang="en-US" sz="2400" dirty="0">
                <a:solidFill>
                  <a:schemeClr val="tx1"/>
                </a:solidFill>
                <a:cs typeface="Segoe UI Semilight"/>
              </a:rPr>
              <a:t>subnet and NIC </a:t>
            </a:r>
          </a:p>
        </p:txBody>
      </p:sp>
      <p:sp>
        <p:nvSpPr>
          <p:cNvPr id="9" name="Rectangle 8">
            <a:extLst>
              <a:ext uri="{FF2B5EF4-FFF2-40B4-BE49-F238E27FC236}">
                <a16:creationId xmlns:a16="http://schemas.microsoft.com/office/drawing/2014/main" id="{4C8F27F7-BD48-469A-96C9-9F66182114FC}"/>
              </a:ext>
            </a:extLst>
          </p:cNvPr>
          <p:cNvSpPr/>
          <p:nvPr/>
        </p:nvSpPr>
        <p:spPr>
          <a:xfrm>
            <a:off x="528594" y="2959234"/>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An “allow” rule must exist</a:t>
            </a:r>
            <a:br>
              <a:rPr lang="en-US" sz="2400" dirty="0">
                <a:solidFill>
                  <a:schemeClr val="tx1"/>
                </a:solidFill>
                <a:cs typeface="Segoe UI Semilight"/>
              </a:rPr>
            </a:br>
            <a:r>
              <a:rPr lang="en-US" sz="2400" dirty="0">
                <a:solidFill>
                  <a:schemeClr val="tx1"/>
                </a:solidFill>
                <a:cs typeface="Segoe UI Semilight"/>
              </a:rPr>
              <a:t>at both levels for traffic to</a:t>
            </a:r>
            <a:br>
              <a:rPr lang="en-US" sz="2400" dirty="0">
                <a:solidFill>
                  <a:schemeClr val="tx1"/>
                </a:solidFill>
                <a:cs typeface="Segoe UI Semilight"/>
              </a:rPr>
            </a:br>
            <a:r>
              <a:rPr lang="en-US" sz="2400" dirty="0">
                <a:solidFill>
                  <a:schemeClr val="tx1"/>
                </a:solidFill>
                <a:cs typeface="Segoe UI Semilight"/>
              </a:rPr>
              <a:t>be admitted </a:t>
            </a:r>
          </a:p>
        </p:txBody>
      </p:sp>
      <p:sp>
        <p:nvSpPr>
          <p:cNvPr id="10" name="Rectangle 9">
            <a:extLst>
              <a:ext uri="{FF2B5EF4-FFF2-40B4-BE49-F238E27FC236}">
                <a16:creationId xmlns:a16="http://schemas.microsoft.com/office/drawing/2014/main" id="{264DF3BC-4EE0-4CE8-9503-C9321D663C67}"/>
              </a:ext>
            </a:extLst>
          </p:cNvPr>
          <p:cNvSpPr/>
          <p:nvPr/>
        </p:nvSpPr>
        <p:spPr>
          <a:xfrm>
            <a:off x="528594" y="4438607"/>
            <a:ext cx="4475163" cy="120893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400" dirty="0">
                <a:solidFill>
                  <a:schemeClr val="tx1"/>
                </a:solidFill>
                <a:cs typeface="Segoe UI Semilight"/>
              </a:rPr>
              <a:t>Use the Effective Rules link if you are not sure which security rules are being applied</a:t>
            </a:r>
          </a:p>
        </p:txBody>
      </p:sp>
      <p:pic>
        <p:nvPicPr>
          <p:cNvPr id="14" name="Picture 13" descr="A NSG is shown controlling traffic to a subnet. Inside the subnet another NSG is shown controlling traffic to a virtual machine NIC">
            <a:extLst>
              <a:ext uri="{FF2B5EF4-FFF2-40B4-BE49-F238E27FC236}">
                <a16:creationId xmlns:a16="http://schemas.microsoft.com/office/drawing/2014/main" id="{8271843B-1240-41EA-87E2-C59E35624A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39745" y="1479861"/>
            <a:ext cx="6441130" cy="4070484"/>
          </a:xfrm>
          <a:prstGeom prst="rect">
            <a:avLst/>
          </a:prstGeom>
          <a:noFill/>
        </p:spPr>
      </p:pic>
      <p:pic>
        <p:nvPicPr>
          <p:cNvPr id="15" name="Picture 2" descr="Screenshot showing the status of a network interface">
            <a:extLst>
              <a:ext uri="{FF2B5EF4-FFF2-40B4-BE49-F238E27FC236}">
                <a16:creationId xmlns:a16="http://schemas.microsoft.com/office/drawing/2014/main" id="{6B310F93-8FAB-4475-A5A6-4BE13FBC31B5}"/>
              </a:ext>
            </a:extLst>
          </p:cNvPr>
          <p:cNvPicPr>
            <a:picLocks noChangeAspect="1"/>
          </p:cNvPicPr>
          <p:nvPr/>
        </p:nvPicPr>
        <p:blipFill>
          <a:blip r:embed="rId4"/>
          <a:stretch>
            <a:fillRect/>
          </a:stretch>
        </p:blipFill>
        <p:spPr>
          <a:xfrm>
            <a:off x="5328011" y="5748947"/>
            <a:ext cx="6464597" cy="487359"/>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Groups</a:t>
            </a:r>
          </a:p>
        </p:txBody>
      </p:sp>
      <p:sp>
        <p:nvSpPr>
          <p:cNvPr id="5" name="Rectangle 4">
            <a:extLst>
              <a:ext uri="{FF2B5EF4-FFF2-40B4-BE49-F238E27FC236}">
                <a16:creationId xmlns:a16="http://schemas.microsoft.com/office/drawing/2014/main" id="{62BB01EB-CE0D-4BBB-A5E6-7266BD85D142}"/>
              </a:ext>
            </a:extLst>
          </p:cNvPr>
          <p:cNvSpPr/>
          <p:nvPr/>
        </p:nvSpPr>
        <p:spPr>
          <a:xfrm>
            <a:off x="904047" y="1695647"/>
            <a:ext cx="8504998" cy="11430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a:lnSpc>
                <a:spcPct val="150000"/>
              </a:lnSpc>
              <a:buFont typeface="Arial" panose="020B0604020202020204" pitchFamily="34" charset="0"/>
              <a:buChar char="•"/>
            </a:pPr>
            <a:r>
              <a:rPr lang="en-US" sz="2400" dirty="0">
                <a:solidFill>
                  <a:schemeClr val="tx1"/>
                </a:solidFill>
              </a:rPr>
              <a:t>Create a network security group</a:t>
            </a:r>
          </a:p>
          <a:p>
            <a:pPr marL="342900" indent="-342900">
              <a:lnSpc>
                <a:spcPct val="150000"/>
              </a:lnSpc>
              <a:buFont typeface="Arial" panose="020B0604020202020204" pitchFamily="34" charset="0"/>
              <a:buChar char="•"/>
            </a:pPr>
            <a:r>
              <a:rPr lang="en-US" sz="2400" dirty="0">
                <a:solidFill>
                  <a:schemeClr val="tx1"/>
                </a:solidFill>
              </a:rPr>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5975324" cy="1130181"/>
          </a:xfrm>
        </p:spPr>
        <p:txBody>
          <a:bodyPr/>
          <a:lstStyle/>
          <a:p>
            <a:r>
              <a:rPr lang="en-US" dirty="0"/>
              <a:t>Host your domain on </a:t>
            </a:r>
            <a:r>
              <a:rPr lang="en-US" dirty="0">
                <a:cs typeface="Segoe UI"/>
              </a:rPr>
              <a:t>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Host your domain on Azure DNS</a:t>
            </a:r>
          </a:p>
        </p:txBody>
      </p:sp>
      <p:sp>
        <p:nvSpPr>
          <p:cNvPr id="6" name="Rectangle 5">
            <a:extLst>
              <a:ext uri="{FF2B5EF4-FFF2-40B4-BE49-F238E27FC236}">
                <a16:creationId xmlns:a16="http://schemas.microsoft.com/office/drawing/2014/main" id="{0978B9AA-DDC9-4826-A1DE-BE73AA0A1DC2}"/>
              </a:ext>
            </a:extLst>
          </p:cNvPr>
          <p:cNvSpPr/>
          <p:nvPr/>
        </p:nvSpPr>
        <p:spPr bwMode="auto">
          <a:xfrm>
            <a:off x="427038" y="1367392"/>
            <a:ext cx="5412652" cy="37570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a:spcAft>
                <a:spcPts val="600"/>
              </a:spcAft>
              <a:buFont typeface="Arial" panose="020B0604020202020204" pitchFamily="34" charset="0"/>
              <a:buChar char="•"/>
            </a:pPr>
            <a:r>
              <a:rPr lang="en-US" sz="2200" dirty="0">
                <a:solidFill>
                  <a:schemeClr val="tx1"/>
                </a:solidFill>
              </a:rPr>
              <a:t>What is Azure DNS?</a:t>
            </a:r>
          </a:p>
          <a:p>
            <a:pPr marL="342900" indent="-342900">
              <a:spcAft>
                <a:spcPts val="600"/>
              </a:spcAft>
              <a:buFont typeface="Arial" panose="020B0604020202020204" pitchFamily="34" charset="0"/>
              <a:buChar char="•"/>
            </a:pPr>
            <a:r>
              <a:rPr lang="en-US" sz="2200" dirty="0">
                <a:solidFill>
                  <a:schemeClr val="tx1"/>
                </a:solidFill>
              </a:rPr>
              <a:t>Configure Azure DNS to host your domain</a:t>
            </a:r>
          </a:p>
          <a:p>
            <a:pPr marL="342900" indent="-342900">
              <a:spcAft>
                <a:spcPts val="600"/>
              </a:spcAft>
              <a:buFont typeface="Arial" panose="020B0604020202020204" pitchFamily="34" charset="0"/>
              <a:buChar char="•"/>
            </a:pPr>
            <a:r>
              <a:rPr lang="en-US" sz="2200" dirty="0">
                <a:solidFill>
                  <a:schemeClr val="tx1"/>
                </a:solidFill>
              </a:rPr>
              <a:t>Verify delegation of domain name services</a:t>
            </a:r>
          </a:p>
          <a:p>
            <a:pPr marL="342900" indent="-342900">
              <a:spcAft>
                <a:spcPts val="600"/>
              </a:spcAft>
              <a:buFont typeface="Arial" panose="020B0604020202020204" pitchFamily="34" charset="0"/>
              <a:buChar char="•"/>
            </a:pPr>
            <a:r>
              <a:rPr lang="en-US" sz="2200" dirty="0">
                <a:solidFill>
                  <a:schemeClr val="tx1"/>
                </a:solidFill>
              </a:rPr>
              <a:t>Dynamically resolve resource name by using alias record</a:t>
            </a:r>
          </a:p>
          <a:p>
            <a:pPr marL="342900" indent="-342900">
              <a:spcAft>
                <a:spcPts val="600"/>
              </a:spcAft>
              <a:buFont typeface="Arial" panose="020B0604020202020204" pitchFamily="34" charset="0"/>
              <a:buChar char="•"/>
            </a:pPr>
            <a:r>
              <a:rPr lang="en-US" sz="2200" dirty="0">
                <a:solidFill>
                  <a:schemeClr val="tx1"/>
                </a:solidFill>
              </a:rPr>
              <a:t>Configure a private DNS zone</a:t>
            </a:r>
          </a:p>
          <a:p>
            <a:pPr marL="342900" indent="-342900">
              <a:spcAft>
                <a:spcPts val="600"/>
              </a:spcAft>
              <a:buFont typeface="Arial" panose="020B0604020202020204" pitchFamily="34" charset="0"/>
              <a:buChar char="•"/>
            </a:pPr>
            <a:r>
              <a:rPr lang="en-US" sz="2200" dirty="0">
                <a:solidFill>
                  <a:schemeClr val="tx1"/>
                </a:solidFill>
              </a:rPr>
              <a:t>Demonstration – DNS Name Resolution</a:t>
            </a:r>
          </a:p>
          <a:p>
            <a:pPr marL="342900" indent="-342900">
              <a:spcAft>
                <a:spcPts val="600"/>
              </a:spcAft>
              <a:buFont typeface="Arial" panose="020B0604020202020204" pitchFamily="34" charset="0"/>
              <a:buChar char="•"/>
            </a:pPr>
            <a:r>
              <a:rPr lang="en-US" sz="2200" dirty="0">
                <a:solidFill>
                  <a:schemeClr val="tx1"/>
                </a:solidFill>
              </a:rPr>
              <a:t>Learning Recap</a:t>
            </a:r>
          </a:p>
        </p:txBody>
      </p:sp>
      <p:sp>
        <p:nvSpPr>
          <p:cNvPr id="5" name="TextBox 4">
            <a:extLst>
              <a:ext uri="{FF2B5EF4-FFF2-40B4-BE49-F238E27FC236}">
                <a16:creationId xmlns:a16="http://schemas.microsoft.com/office/drawing/2014/main" id="{B8C1FB7A-6D68-C4E8-661E-DCD07D615362}"/>
              </a:ext>
            </a:extLst>
          </p:cNvPr>
          <p:cNvSpPr txBox="1"/>
          <p:nvPr/>
        </p:nvSpPr>
        <p:spPr>
          <a:xfrm>
            <a:off x="6391276" y="1759578"/>
            <a:ext cx="4794884" cy="2015936"/>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name resolution and load balancing</a:t>
            </a:r>
          </a:p>
          <a:p>
            <a:pPr marL="173038" indent="-173038" algn="l">
              <a:buFont typeface="Arial" panose="020B0604020202020204" pitchFamily="34" charset="0"/>
              <a:buChar char="•"/>
            </a:pPr>
            <a:r>
              <a:rPr lang="en-US" sz="2000" dirty="0"/>
              <a:t>Configure Azure DNS</a:t>
            </a:r>
          </a:p>
          <a:p>
            <a:br>
              <a:rPr lang="en-US" sz="2000" dirty="0"/>
            </a:br>
            <a:endParaRPr lang="en-US" sz="2000" dirty="0"/>
          </a:p>
        </p:txBody>
      </p:sp>
    </p:spTree>
    <p:extLst>
      <p:ext uri="{BB962C8B-B14F-4D97-AF65-F5344CB8AC3E}">
        <p14:creationId xmlns:p14="http://schemas.microsoft.com/office/powerpoint/2010/main" val="1432426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What is Azure DNS?</a:t>
            </a:r>
          </a:p>
        </p:txBody>
      </p:sp>
      <p:sp>
        <p:nvSpPr>
          <p:cNvPr id="4" name="Rectangle 3">
            <a:extLst>
              <a:ext uri="{FF2B5EF4-FFF2-40B4-BE49-F238E27FC236}">
                <a16:creationId xmlns:a16="http://schemas.microsoft.com/office/drawing/2014/main" id="{8D24B47B-D05D-49B3-B9D7-811CAE24B59A}"/>
              </a:ext>
            </a:extLst>
          </p:cNvPr>
          <p:cNvSpPr/>
          <p:nvPr/>
        </p:nvSpPr>
        <p:spPr>
          <a:xfrm>
            <a:off x="427037" y="127134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When you create a </a:t>
            </a:r>
            <a:r>
              <a:rPr lang="en-US" sz="2200">
                <a:solidFill>
                  <a:schemeClr val="tx1"/>
                </a:solidFill>
              </a:rPr>
              <a:t>new tenant</a:t>
            </a:r>
            <a:r>
              <a:rPr lang="en-US" sz="2200" dirty="0">
                <a:solidFill>
                  <a:schemeClr val="tx1"/>
                </a:solidFill>
              </a:rPr>
              <a:t>, a new default domain is created</a:t>
            </a:r>
          </a:p>
        </p:txBody>
      </p:sp>
      <p:sp>
        <p:nvSpPr>
          <p:cNvPr id="5" name="Rectangle 4">
            <a:extLst>
              <a:ext uri="{FF2B5EF4-FFF2-40B4-BE49-F238E27FC236}">
                <a16:creationId xmlns:a16="http://schemas.microsoft.com/office/drawing/2014/main" id="{A7E89D5A-2D2C-4167-8B71-2542E57B430C}"/>
              </a:ext>
            </a:extLst>
          </p:cNvPr>
          <p:cNvSpPr/>
          <p:nvPr/>
        </p:nvSpPr>
        <p:spPr>
          <a:xfrm>
            <a:off x="427037" y="2524822"/>
            <a:ext cx="6060849" cy="9874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The domain has initial domain name in the form </a:t>
            </a:r>
            <a:r>
              <a:rPr lang="en-US" sz="2200" i="1" dirty="0">
                <a:solidFill>
                  <a:schemeClr val="tx1"/>
                </a:solidFill>
              </a:rPr>
              <a:t>domainname.onmicrosoft.com</a:t>
            </a:r>
          </a:p>
        </p:txBody>
      </p:sp>
      <p:sp>
        <p:nvSpPr>
          <p:cNvPr id="6" name="Rectangle 5">
            <a:extLst>
              <a:ext uri="{FF2B5EF4-FFF2-40B4-BE49-F238E27FC236}">
                <a16:creationId xmlns:a16="http://schemas.microsoft.com/office/drawing/2014/main" id="{3FF3AEDE-459F-49CD-8CF1-E45528CCFFDE}"/>
              </a:ext>
            </a:extLst>
          </p:cNvPr>
          <p:cNvSpPr/>
          <p:nvPr/>
        </p:nvSpPr>
        <p:spPr>
          <a:xfrm>
            <a:off x="427036" y="3778302"/>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You can add a custom domain name</a:t>
            </a:r>
          </a:p>
        </p:txBody>
      </p:sp>
      <p:sp>
        <p:nvSpPr>
          <p:cNvPr id="7" name="Rectangle 6">
            <a:extLst>
              <a:ext uri="{FF2B5EF4-FFF2-40B4-BE49-F238E27FC236}">
                <a16:creationId xmlns:a16="http://schemas.microsoft.com/office/drawing/2014/main" id="{E6CAB7D3-4D51-48C8-8C3B-2E449600B3EE}"/>
              </a:ext>
            </a:extLst>
          </p:cNvPr>
          <p:cNvSpPr/>
          <p:nvPr/>
        </p:nvSpPr>
        <p:spPr>
          <a:xfrm>
            <a:off x="427037" y="4883736"/>
            <a:ext cx="6060849" cy="839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After the custom name is added it must be verified – this demonstrates ownership of the domain</a:t>
            </a:r>
          </a:p>
        </p:txBody>
      </p:sp>
      <p:pic>
        <p:nvPicPr>
          <p:cNvPr id="10" name="Picture 4" descr="Screenshot of the create a directory configuration tab.">
            <a:extLst>
              <a:ext uri="{FF2B5EF4-FFF2-40B4-BE49-F238E27FC236}">
                <a16:creationId xmlns:a16="http://schemas.microsoft.com/office/drawing/2014/main" id="{AF7BC781-F133-4D55-87FF-B77881B0E30A}"/>
              </a:ext>
            </a:extLst>
          </p:cNvPr>
          <p:cNvPicPr>
            <a:picLocks noChangeAspect="1"/>
          </p:cNvPicPr>
          <p:nvPr/>
        </p:nvPicPr>
        <p:blipFill>
          <a:blip r:embed="rId3"/>
          <a:stretch>
            <a:fillRect/>
          </a:stretch>
        </p:blipFill>
        <p:spPr>
          <a:xfrm>
            <a:off x="7760436" y="1333500"/>
            <a:ext cx="3107516" cy="2537252"/>
          </a:xfrm>
          <a:prstGeom prst="rect">
            <a:avLst/>
          </a:prstGeom>
          <a:ln>
            <a:solidFill>
              <a:schemeClr val="tx1"/>
            </a:solidFill>
          </a:ln>
        </p:spPr>
      </p:pic>
      <p:sp>
        <p:nvSpPr>
          <p:cNvPr id="12" name="Arrow: Down 11" descr="Arrow pointing down">
            <a:extLst>
              <a:ext uri="{FF2B5EF4-FFF2-40B4-BE49-F238E27FC236}">
                <a16:creationId xmlns:a16="http://schemas.microsoft.com/office/drawing/2014/main" id="{E8F3283A-8D17-4790-8A98-EBECBA3785ED}"/>
              </a:ext>
              <a:ext uri="{C183D7F6-B498-43B3-948B-1728B52AA6E4}">
                <adec:decorative xmlns:adec="http://schemas.microsoft.com/office/drawing/2017/decorative" val="0"/>
              </a:ext>
            </a:extLst>
          </p:cNvPr>
          <p:cNvSpPr/>
          <p:nvPr/>
        </p:nvSpPr>
        <p:spPr bwMode="auto">
          <a:xfrm>
            <a:off x="9109937" y="3944860"/>
            <a:ext cx="408513" cy="318031"/>
          </a:xfrm>
          <a:prstGeom prst="down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creenshot of adding a custom domain name.">
            <a:extLst>
              <a:ext uri="{FF2B5EF4-FFF2-40B4-BE49-F238E27FC236}">
                <a16:creationId xmlns:a16="http://schemas.microsoft.com/office/drawing/2014/main" id="{02A11B91-29FA-4709-A850-9A4DE2922579}"/>
              </a:ext>
            </a:extLst>
          </p:cNvPr>
          <p:cNvPicPr>
            <a:picLocks noChangeAspect="1"/>
          </p:cNvPicPr>
          <p:nvPr/>
        </p:nvPicPr>
        <p:blipFill>
          <a:blip r:embed="rId4"/>
          <a:stretch>
            <a:fillRect/>
          </a:stretch>
        </p:blipFill>
        <p:spPr>
          <a:xfrm>
            <a:off x="7680832" y="4230343"/>
            <a:ext cx="3266722" cy="2131403"/>
          </a:xfrm>
          <a:prstGeom prst="rect">
            <a:avLst/>
          </a:prstGeom>
        </p:spPr>
      </p:pic>
    </p:spTree>
    <p:extLst>
      <p:ext uri="{BB962C8B-B14F-4D97-AF65-F5344CB8AC3E}">
        <p14:creationId xmlns:p14="http://schemas.microsoft.com/office/powerpoint/2010/main" val="7973900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Azure DNS to host your domain</a:t>
            </a:r>
          </a:p>
        </p:txBody>
      </p:sp>
      <p:sp>
        <p:nvSpPr>
          <p:cNvPr id="6" name="Rectangle 5">
            <a:extLst>
              <a:ext uri="{FF2B5EF4-FFF2-40B4-BE49-F238E27FC236}">
                <a16:creationId xmlns:a16="http://schemas.microsoft.com/office/drawing/2014/main" id="{111D40A4-CDCE-4502-83DD-B2A0C6AF0218}"/>
              </a:ext>
            </a:extLst>
          </p:cNvPr>
          <p:cNvSpPr/>
          <p:nvPr/>
        </p:nvSpPr>
        <p:spPr>
          <a:xfrm>
            <a:off x="427037" y="1512895"/>
            <a:ext cx="6060849" cy="111544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DNS zone hosts the DNS records for a domain</a:t>
            </a:r>
          </a:p>
        </p:txBody>
      </p:sp>
      <p:sp>
        <p:nvSpPr>
          <p:cNvPr id="8" name="Rectangle 7">
            <a:extLst>
              <a:ext uri="{FF2B5EF4-FFF2-40B4-BE49-F238E27FC236}">
                <a16:creationId xmlns:a16="http://schemas.microsoft.com/office/drawing/2014/main" id="{27CBD683-860D-44E7-8022-C5652E1541E4}"/>
              </a:ext>
            </a:extLst>
          </p:cNvPr>
          <p:cNvSpPr/>
          <p:nvPr/>
        </p:nvSpPr>
        <p:spPr>
          <a:xfrm>
            <a:off x="421930" y="2885223"/>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Where multiple zones share the same name,</a:t>
            </a:r>
            <a:br>
              <a:rPr lang="en-US" sz="2000" dirty="0">
                <a:solidFill>
                  <a:schemeClr val="tx1"/>
                </a:solidFill>
              </a:rPr>
            </a:br>
            <a:r>
              <a:rPr lang="en-US" sz="2000" dirty="0">
                <a:solidFill>
                  <a:schemeClr val="tx1"/>
                </a:solidFill>
              </a:rPr>
              <a:t>each instance is assigned different name server addresses </a:t>
            </a:r>
          </a:p>
        </p:txBody>
      </p:sp>
      <p:sp>
        <p:nvSpPr>
          <p:cNvPr id="9" name="Rectangle 8">
            <a:extLst>
              <a:ext uri="{FF2B5EF4-FFF2-40B4-BE49-F238E27FC236}">
                <a16:creationId xmlns:a16="http://schemas.microsoft.com/office/drawing/2014/main" id="{D26FFBFD-21F4-4BF6-978E-CF9A4E87B964}"/>
              </a:ext>
            </a:extLst>
          </p:cNvPr>
          <p:cNvSpPr/>
          <p:nvPr/>
        </p:nvSpPr>
        <p:spPr>
          <a:xfrm>
            <a:off x="421930" y="4315865"/>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r>
              <a:rPr lang="en-US" sz="2000" dirty="0">
                <a:solidFill>
                  <a:schemeClr val="tx1"/>
                </a:solidFill>
              </a:rPr>
              <a:t>Root/Parent domain is registered at the registrar and pointed to Azure NS</a:t>
            </a:r>
          </a:p>
        </p:txBody>
      </p:sp>
      <p:pic>
        <p:nvPicPr>
          <p:cNvPr id="12" name="Picture 2" descr="Screenshot of the create a DNS zone page.">
            <a:extLst>
              <a:ext uri="{FF2B5EF4-FFF2-40B4-BE49-F238E27FC236}">
                <a16:creationId xmlns:a16="http://schemas.microsoft.com/office/drawing/2014/main" id="{C7D027B3-950B-4EA2-BBD2-003C038C3C77}"/>
              </a:ext>
            </a:extLst>
          </p:cNvPr>
          <p:cNvPicPr>
            <a:picLocks noChangeAspect="1"/>
          </p:cNvPicPr>
          <p:nvPr/>
        </p:nvPicPr>
        <p:blipFill>
          <a:blip r:embed="rId3"/>
          <a:stretch>
            <a:fillRect/>
          </a:stretch>
        </p:blipFill>
        <p:spPr>
          <a:xfrm>
            <a:off x="6797485" y="1730706"/>
            <a:ext cx="5054600" cy="4276062"/>
          </a:xfrm>
          <a:prstGeom prst="rect">
            <a:avLst/>
          </a:prstGeom>
          <a:ln>
            <a:no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Verify delegation of domain name services</a:t>
            </a:r>
          </a:p>
        </p:txBody>
      </p:sp>
      <p:sp>
        <p:nvSpPr>
          <p:cNvPr id="5" name="Rectangle 4">
            <a:extLst>
              <a:ext uri="{FF2B5EF4-FFF2-40B4-BE49-F238E27FC236}">
                <a16:creationId xmlns:a16="http://schemas.microsoft.com/office/drawing/2014/main" id="{58BD298F-AB01-4860-8ED6-178A8E01B02E}"/>
              </a:ext>
            </a:extLst>
          </p:cNvPr>
          <p:cNvSpPr/>
          <p:nvPr/>
        </p:nvSpPr>
        <p:spPr>
          <a:xfrm>
            <a:off x="427038" y="1977368"/>
            <a:ext cx="4475163" cy="3211852"/>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2900" indent="-342900">
              <a:spcAft>
                <a:spcPts val="600"/>
              </a:spcAft>
              <a:buFont typeface="Arial" panose="020B0604020202020204" pitchFamily="34" charset="0"/>
              <a:buChar char="•"/>
            </a:pPr>
            <a:r>
              <a:rPr lang="en-US" sz="2200" dirty="0">
                <a:solidFill>
                  <a:schemeClr val="tx1"/>
                </a:solidFill>
              </a:rPr>
              <a:t>When delegating a domain to Azure DNS, you must use the name server names provided by Azure DNS – use all four</a:t>
            </a:r>
          </a:p>
          <a:p>
            <a:pPr marL="342900" indent="-342900">
              <a:spcAft>
                <a:spcPts val="600"/>
              </a:spcAft>
              <a:buFont typeface="Arial" panose="020B0604020202020204" pitchFamily="34" charset="0"/>
              <a:buChar char="•"/>
            </a:pPr>
            <a:r>
              <a:rPr lang="en-US" sz="2200" dirty="0">
                <a:solidFill>
                  <a:schemeClr val="tx1"/>
                </a:solidFill>
              </a:rPr>
              <a:t>Once the DNS zone is created, update the parent registrar</a:t>
            </a:r>
          </a:p>
          <a:p>
            <a:pPr marL="342900" indent="-342900">
              <a:spcAft>
                <a:spcPts val="600"/>
              </a:spcAft>
              <a:buFont typeface="Arial" panose="020B0604020202020204" pitchFamily="34" charset="0"/>
              <a:buChar char="•"/>
            </a:pPr>
            <a:r>
              <a:rPr lang="en-US" sz="2200" dirty="0">
                <a:solidFill>
                  <a:schemeClr val="tx1"/>
                </a:solidFill>
              </a:rPr>
              <a:t>For child zones, register the NS records in the parent domain</a:t>
            </a:r>
          </a:p>
        </p:txBody>
      </p:sp>
      <p:pic>
        <p:nvPicPr>
          <p:cNvPr id="15" name="Picture 4" descr="Screenshot of the DNS delegation page ">
            <a:extLst>
              <a:ext uri="{FF2B5EF4-FFF2-40B4-BE49-F238E27FC236}">
                <a16:creationId xmlns:a16="http://schemas.microsoft.com/office/drawing/2014/main" id="{DB447754-CEC0-408A-8C6A-548FE57BCD13}"/>
              </a:ext>
            </a:extLst>
          </p:cNvPr>
          <p:cNvPicPr>
            <a:picLocks noChangeAspect="1"/>
          </p:cNvPicPr>
          <p:nvPr/>
        </p:nvPicPr>
        <p:blipFill rotWithShape="1">
          <a:blip r:embed="rId3"/>
          <a:srcRect l="689"/>
          <a:stretch/>
        </p:blipFill>
        <p:spPr>
          <a:xfrm>
            <a:off x="5169766" y="1634509"/>
            <a:ext cx="6658972" cy="3462617"/>
          </a:xfrm>
          <a:prstGeom prst="rect">
            <a:avLst/>
          </a:prstGeom>
          <a:ln>
            <a:no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F2E00C-13A9-4720-83C4-2F0C958ADAC8}"/>
              </a:ext>
            </a:extLst>
          </p:cNvPr>
          <p:cNvSpPr>
            <a:spLocks noGrp="1"/>
          </p:cNvSpPr>
          <p:nvPr>
            <p:ph type="title"/>
          </p:nvPr>
        </p:nvSpPr>
        <p:spPr/>
        <p:txBody>
          <a:bodyPr/>
          <a:lstStyle/>
          <a:p>
            <a:r>
              <a:rPr lang="en-US" dirty="0"/>
              <a:t>Learning Objectives - Administer Virtual Networking</a:t>
            </a:r>
          </a:p>
        </p:txBody>
      </p:sp>
      <p:sp>
        <p:nvSpPr>
          <p:cNvPr id="61" name="Rectangle 60">
            <a:extLst>
              <a:ext uri="{FF2B5EF4-FFF2-40B4-BE49-F238E27FC236}">
                <a16:creationId xmlns:a16="http://schemas.microsoft.com/office/drawing/2014/main" id="{B89C5FB4-1D85-45E3-8D4A-7DB36147B975}"/>
              </a:ext>
            </a:extLst>
          </p:cNvPr>
          <p:cNvSpPr/>
          <p:nvPr/>
        </p:nvSpPr>
        <p:spPr>
          <a:xfrm>
            <a:off x="505460" y="1361445"/>
            <a:ext cx="6413680" cy="2598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lvl="0" indent="-342900" algn="l"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3"/>
              </a:rPr>
              <a:t>Configure Virtual Networks</a:t>
            </a:r>
            <a:endParaRPr lang="en-US" sz="2300" kern="1200" dirty="0">
              <a:solidFill>
                <a:schemeClr val="tx1"/>
              </a:solidFill>
            </a:endParaRPr>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4"/>
              </a:rPr>
              <a:t>Configure Network Security Groups</a:t>
            </a:r>
            <a:endParaRPr lang="en-US" sz="2300" kern="1200" dirty="0">
              <a:solidFill>
                <a:schemeClr val="tx1"/>
              </a:solidFill>
            </a:endParaRPr>
          </a:p>
          <a:p>
            <a:pPr marL="342900" indent="-342900" defTabSz="1022350">
              <a:lnSpc>
                <a:spcPct val="150000"/>
              </a:lnSpc>
              <a:spcBef>
                <a:spcPct val="0"/>
              </a:spcBef>
              <a:spcAft>
                <a:spcPct val="35000"/>
              </a:spcAft>
              <a:buClr>
                <a:schemeClr val="tx1"/>
              </a:buClr>
              <a:buFont typeface="Arial" panose="020B0604020202020204" pitchFamily="34" charset="0"/>
              <a:buChar char="•"/>
            </a:pPr>
            <a:r>
              <a:rPr lang="en-US" sz="2400" dirty="0">
                <a:hlinkClick r:id="rId5"/>
              </a:rPr>
              <a:t>Host your domain on Azure DNS</a:t>
            </a:r>
            <a:endParaRPr lang="en-US" sz="2400" dirty="0"/>
          </a:p>
          <a:p>
            <a:pPr marL="342900" indent="-342900" defTabSz="1022350">
              <a:lnSpc>
                <a:spcPct val="150000"/>
              </a:lnSpc>
              <a:spcBef>
                <a:spcPct val="0"/>
              </a:spcBef>
              <a:spcAft>
                <a:spcPct val="35000"/>
              </a:spcAft>
              <a:buFont typeface="Arial" panose="020B0604020202020204" pitchFamily="34" charset="0"/>
              <a:buChar char="•"/>
            </a:pPr>
            <a:r>
              <a:rPr lang="en-US" sz="2300" kern="1200" dirty="0">
                <a:solidFill>
                  <a:schemeClr val="tx1"/>
                </a:solidFill>
                <a:hlinkClick r:id="rId6"/>
              </a:rPr>
              <a:t>Lab</a:t>
            </a:r>
            <a:r>
              <a:rPr lang="en-US" sz="2300" dirty="0">
                <a:solidFill>
                  <a:schemeClr val="tx1"/>
                </a:solidFill>
                <a:hlinkClick r:id="rId6"/>
              </a:rPr>
              <a:t> 04 – Implement Virtual Networks</a:t>
            </a:r>
            <a:endParaRPr lang="en-IN" sz="2300" kern="1200" dirty="0">
              <a:solidFill>
                <a:schemeClr val="tx1"/>
              </a:solidFill>
            </a:endParaRPr>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Dynamically resolve resource name by using alias record</a:t>
            </a:r>
          </a:p>
        </p:txBody>
      </p:sp>
      <p:sp>
        <p:nvSpPr>
          <p:cNvPr id="6" name="Rectangle 5">
            <a:extLst>
              <a:ext uri="{FF2B5EF4-FFF2-40B4-BE49-F238E27FC236}">
                <a16:creationId xmlns:a16="http://schemas.microsoft.com/office/drawing/2014/main" id="{3B89F5B3-2EAD-4087-A90C-ACBE16507C36}"/>
              </a:ext>
            </a:extLst>
          </p:cNvPr>
          <p:cNvSpPr/>
          <p:nvPr/>
        </p:nvSpPr>
        <p:spPr>
          <a:xfrm>
            <a:off x="427037" y="1268414"/>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is a collection of records in a zone</a:t>
            </a:r>
            <a:br>
              <a:rPr lang="en-US" sz="2000" dirty="0">
                <a:solidFill>
                  <a:schemeClr val="tx1"/>
                </a:solidFill>
              </a:rPr>
            </a:br>
            <a:r>
              <a:rPr lang="en-US" sz="2000" dirty="0">
                <a:solidFill>
                  <a:schemeClr val="tx1"/>
                </a:solidFill>
              </a:rPr>
              <a:t>that have the same name and are the same type</a:t>
            </a:r>
          </a:p>
        </p:txBody>
      </p:sp>
      <p:sp>
        <p:nvSpPr>
          <p:cNvPr id="7" name="Rectangle 6">
            <a:extLst>
              <a:ext uri="{FF2B5EF4-FFF2-40B4-BE49-F238E27FC236}">
                <a16:creationId xmlns:a16="http://schemas.microsoft.com/office/drawing/2014/main" id="{1A8F5EB3-7559-41FD-BE7E-51EAEC5E2347}"/>
              </a:ext>
            </a:extLst>
          </p:cNvPr>
          <p:cNvSpPr/>
          <p:nvPr/>
        </p:nvSpPr>
        <p:spPr>
          <a:xfrm>
            <a:off x="427037" y="2629101"/>
            <a:ext cx="6060849" cy="1224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You can add up to 20 records to any record set</a:t>
            </a:r>
          </a:p>
        </p:txBody>
      </p:sp>
      <p:sp>
        <p:nvSpPr>
          <p:cNvPr id="8" name="Rectangle 7">
            <a:extLst>
              <a:ext uri="{FF2B5EF4-FFF2-40B4-BE49-F238E27FC236}">
                <a16:creationId xmlns:a16="http://schemas.microsoft.com/office/drawing/2014/main" id="{FBF7CB7B-A00C-4793-9F03-0947683312C7}"/>
              </a:ext>
            </a:extLst>
          </p:cNvPr>
          <p:cNvSpPr/>
          <p:nvPr/>
        </p:nvSpPr>
        <p:spPr>
          <a:xfrm>
            <a:off x="427037" y="4021060"/>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A record set cannot contain two identical records</a:t>
            </a:r>
          </a:p>
        </p:txBody>
      </p:sp>
      <p:sp>
        <p:nvSpPr>
          <p:cNvPr id="9" name="Rectangle 8">
            <a:extLst>
              <a:ext uri="{FF2B5EF4-FFF2-40B4-BE49-F238E27FC236}">
                <a16:creationId xmlns:a16="http://schemas.microsoft.com/office/drawing/2014/main" id="{3C547279-6EB0-471D-8394-8DD45F5723F1}"/>
              </a:ext>
            </a:extLst>
          </p:cNvPr>
          <p:cNvSpPr/>
          <p:nvPr/>
        </p:nvSpPr>
        <p:spPr>
          <a:xfrm>
            <a:off x="427036" y="5229504"/>
            <a:ext cx="6060849" cy="104056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rPr>
              <a:t>Changing the drop-down Type, changes the information required</a:t>
            </a:r>
          </a:p>
        </p:txBody>
      </p:sp>
      <p:pic>
        <p:nvPicPr>
          <p:cNvPr id="12" name="Picture 5" descr="Screenshot of the DNS add record set page">
            <a:extLst>
              <a:ext uri="{FF2B5EF4-FFF2-40B4-BE49-F238E27FC236}">
                <a16:creationId xmlns:a16="http://schemas.microsoft.com/office/drawing/2014/main" id="{45DA052F-07DE-41A5-80BA-EEE72293D086}"/>
              </a:ext>
            </a:extLst>
          </p:cNvPr>
          <p:cNvPicPr>
            <a:picLocks noChangeAspect="1"/>
          </p:cNvPicPr>
          <p:nvPr/>
        </p:nvPicPr>
        <p:blipFill>
          <a:blip r:embed="rId3"/>
          <a:stretch>
            <a:fillRect/>
          </a:stretch>
        </p:blipFill>
        <p:spPr>
          <a:xfrm>
            <a:off x="6784175" y="1407006"/>
            <a:ext cx="5081220" cy="4739946"/>
          </a:xfrm>
          <a:prstGeom prst="rect">
            <a:avLst/>
          </a:prstGeom>
          <a:ln>
            <a:solidFill>
              <a:schemeClr val="accent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Configure a private DNS zone</a:t>
            </a:r>
          </a:p>
        </p:txBody>
      </p:sp>
      <p:sp>
        <p:nvSpPr>
          <p:cNvPr id="6" name="Rectangle 5">
            <a:extLst>
              <a:ext uri="{FF2B5EF4-FFF2-40B4-BE49-F238E27FC236}">
                <a16:creationId xmlns:a16="http://schemas.microsoft.com/office/drawing/2014/main" id="{67D5AC58-F991-4756-8794-CDE81F028AED}"/>
              </a:ext>
            </a:extLst>
          </p:cNvPr>
          <p:cNvSpPr/>
          <p:nvPr/>
        </p:nvSpPr>
        <p:spPr>
          <a:xfrm>
            <a:off x="427037" y="1258887"/>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your own custom domain names</a:t>
            </a:r>
          </a:p>
        </p:txBody>
      </p:sp>
      <p:sp>
        <p:nvSpPr>
          <p:cNvPr id="7" name="Rectangle 6">
            <a:extLst>
              <a:ext uri="{FF2B5EF4-FFF2-40B4-BE49-F238E27FC236}">
                <a16:creationId xmlns:a16="http://schemas.microsoft.com/office/drawing/2014/main" id="{170C0A56-8C2F-4300-B930-33863DBE10F0}"/>
              </a:ext>
            </a:extLst>
          </p:cNvPr>
          <p:cNvSpPr/>
          <p:nvPr/>
        </p:nvSpPr>
        <p:spPr>
          <a:xfrm>
            <a:off x="427037" y="2104805"/>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Provides name resolution for VMs within a VNet and between VNets</a:t>
            </a:r>
          </a:p>
        </p:txBody>
      </p:sp>
      <p:sp>
        <p:nvSpPr>
          <p:cNvPr id="8" name="Rectangle 7">
            <a:extLst>
              <a:ext uri="{FF2B5EF4-FFF2-40B4-BE49-F238E27FC236}">
                <a16:creationId xmlns:a16="http://schemas.microsoft.com/office/drawing/2014/main" id="{E8B17EA4-0C54-4678-B61D-65C317343D2A}"/>
              </a:ext>
            </a:extLst>
          </p:cNvPr>
          <p:cNvSpPr/>
          <p:nvPr/>
        </p:nvSpPr>
        <p:spPr>
          <a:xfrm>
            <a:off x="427036" y="2950723"/>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Automatic hostname record management</a:t>
            </a:r>
          </a:p>
        </p:txBody>
      </p:sp>
      <p:sp>
        <p:nvSpPr>
          <p:cNvPr id="9" name="Rectangle 8">
            <a:extLst>
              <a:ext uri="{FF2B5EF4-FFF2-40B4-BE49-F238E27FC236}">
                <a16:creationId xmlns:a16="http://schemas.microsoft.com/office/drawing/2014/main" id="{FB38BDD8-E9B1-4C07-92CE-3277B448388F}"/>
              </a:ext>
            </a:extLst>
          </p:cNvPr>
          <p:cNvSpPr/>
          <p:nvPr/>
        </p:nvSpPr>
        <p:spPr>
          <a:xfrm>
            <a:off x="427035" y="3796641"/>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Removes the need for custom DNS solutions</a:t>
            </a:r>
          </a:p>
        </p:txBody>
      </p:sp>
      <p:sp>
        <p:nvSpPr>
          <p:cNvPr id="10" name="Rectangle 9">
            <a:extLst>
              <a:ext uri="{FF2B5EF4-FFF2-40B4-BE49-F238E27FC236}">
                <a16:creationId xmlns:a16="http://schemas.microsoft.com/office/drawing/2014/main" id="{5820BD39-A552-4685-BBF0-15F6427064BE}"/>
              </a:ext>
            </a:extLst>
          </p:cNvPr>
          <p:cNvSpPr/>
          <p:nvPr/>
        </p:nvSpPr>
        <p:spPr>
          <a:xfrm>
            <a:off x="427034" y="4642559"/>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Use all common DNS records types</a:t>
            </a:r>
          </a:p>
        </p:txBody>
      </p:sp>
      <p:sp>
        <p:nvSpPr>
          <p:cNvPr id="11" name="Rectangle 10">
            <a:extLst>
              <a:ext uri="{FF2B5EF4-FFF2-40B4-BE49-F238E27FC236}">
                <a16:creationId xmlns:a16="http://schemas.microsoft.com/office/drawing/2014/main" id="{67147CD7-AA56-469B-A01E-4F084552EBED}"/>
              </a:ext>
            </a:extLst>
          </p:cNvPr>
          <p:cNvSpPr/>
          <p:nvPr/>
        </p:nvSpPr>
        <p:spPr>
          <a:xfrm>
            <a:off x="427033" y="5488476"/>
            <a:ext cx="4779963" cy="57590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rPr>
              <a:t>Available in all Azure regions</a:t>
            </a:r>
          </a:p>
        </p:txBody>
      </p:sp>
      <p:sp>
        <p:nvSpPr>
          <p:cNvPr id="3" name="TextBox 2">
            <a:extLst>
              <a:ext uri="{FF2B5EF4-FFF2-40B4-BE49-F238E27FC236}">
                <a16:creationId xmlns:a16="http://schemas.microsoft.com/office/drawing/2014/main" id="{4ECCB4F4-ED96-422F-891F-A5BD1F09A920}"/>
              </a:ext>
            </a:extLst>
          </p:cNvPr>
          <p:cNvSpPr txBox="1"/>
          <p:nvPr/>
        </p:nvSpPr>
        <p:spPr>
          <a:xfrm>
            <a:off x="8174515" y="2483176"/>
            <a:ext cx="1872867" cy="397032"/>
          </a:xfrm>
          <a:prstGeom prst="rect">
            <a:avLst/>
          </a:prstGeom>
          <a:solidFill>
            <a:schemeClr val="bg1"/>
          </a:solidFill>
        </p:spPr>
        <p:txBody>
          <a:bodyPr wrap="square" lIns="182880" tIns="146304" rIns="182880" bIns="0" rtlCol="0" anchor="t">
            <a:spAutoFit/>
          </a:bodyPr>
          <a:lstStyle/>
          <a:p>
            <a:pPr>
              <a:lnSpc>
                <a:spcPct val="90000"/>
              </a:lnSpc>
            </a:pPr>
            <a:r>
              <a:rPr lang="en-US" dirty="0">
                <a:gradFill>
                  <a:gsLst>
                    <a:gs pos="2917">
                      <a:schemeClr val="tx1"/>
                    </a:gs>
                    <a:gs pos="30000">
                      <a:schemeClr val="tx1"/>
                    </a:gs>
                  </a:gsLst>
                  <a:lin ang="5400000" scaled="0"/>
                </a:gradFill>
              </a:rPr>
              <a:t>db.contoso.lab</a:t>
            </a:r>
          </a:p>
        </p:txBody>
      </p:sp>
      <p:pic>
        <p:nvPicPr>
          <p:cNvPr id="4" name="Picture 3" descr="Diagram of a VM requesting and receiving a local IP address from Azure DNS. The IP address is used to communicate with another VM in the same virtual network.">
            <a:extLst>
              <a:ext uri="{FF2B5EF4-FFF2-40B4-BE49-F238E27FC236}">
                <a16:creationId xmlns:a16="http://schemas.microsoft.com/office/drawing/2014/main" id="{430AD78C-F756-7339-7099-020DEF765238}"/>
              </a:ext>
            </a:extLst>
          </p:cNvPr>
          <p:cNvPicPr>
            <a:picLocks noChangeAspect="1"/>
          </p:cNvPicPr>
          <p:nvPr/>
        </p:nvPicPr>
        <p:blipFill>
          <a:blip r:embed="rId3"/>
          <a:stretch>
            <a:fillRect/>
          </a:stretch>
        </p:blipFill>
        <p:spPr>
          <a:xfrm>
            <a:off x="5535855" y="1617399"/>
            <a:ext cx="6459867" cy="4586888"/>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a:t>
            </a:r>
          </a:p>
        </p:txBody>
      </p:sp>
      <p:sp>
        <p:nvSpPr>
          <p:cNvPr id="4" name="Rectangle 3">
            <a:extLst>
              <a:ext uri="{FF2B5EF4-FFF2-40B4-BE49-F238E27FC236}">
                <a16:creationId xmlns:a16="http://schemas.microsoft.com/office/drawing/2014/main" id="{FD8F5AEC-22B3-4DBE-98F3-D9571EB06369}"/>
              </a:ext>
            </a:extLst>
          </p:cNvPr>
          <p:cNvSpPr/>
          <p:nvPr/>
        </p:nvSpPr>
        <p:spPr>
          <a:xfrm>
            <a:off x="922337" y="1514061"/>
            <a:ext cx="7492793" cy="163133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Create a DNS zone</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Add a DNS record set</a:t>
            </a:r>
          </a:p>
          <a:p>
            <a:pPr marL="342900" indent="-342900" defTabSz="1022350">
              <a:lnSpc>
                <a:spcPct val="150000"/>
              </a:lnSpc>
              <a:spcBef>
                <a:spcPct val="0"/>
              </a:spcBef>
              <a:spcAft>
                <a:spcPct val="35000"/>
              </a:spcAft>
              <a:buFont typeface="Arial" panose="020B0604020202020204" pitchFamily="34" charset="0"/>
              <a:buChar char="•"/>
            </a:pPr>
            <a:r>
              <a:rPr lang="en-US" sz="2300" dirty="0">
                <a:solidFill>
                  <a:schemeClr val="tx1"/>
                </a:solidFill>
              </a:rPr>
              <a:t>View the name servers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Learning Recap – Azure DNS</a:t>
            </a:r>
          </a:p>
        </p:txBody>
      </p:sp>
      <p:sp>
        <p:nvSpPr>
          <p:cNvPr id="4" name="TextBox 3">
            <a:extLst>
              <a:ext uri="{FF2B5EF4-FFF2-40B4-BE49-F238E27FC236}">
                <a16:creationId xmlns:a16="http://schemas.microsoft.com/office/drawing/2014/main" id="{8F486056-1BCE-8398-DB38-5A20CDCEB8CD}"/>
              </a:ext>
            </a:extLst>
          </p:cNvPr>
          <p:cNvSpPr txBox="1"/>
          <p:nvPr/>
        </p:nvSpPr>
        <p:spPr>
          <a:xfrm>
            <a:off x="3805671" y="1948070"/>
            <a:ext cx="3582265" cy="369332"/>
          </a:xfrm>
          <a:prstGeom prst="rect">
            <a:avLst/>
          </a:prstGeom>
          <a:noFill/>
        </p:spPr>
        <p:txBody>
          <a:bodyPr wrap="square">
            <a:spAutoFit/>
          </a:bodyPr>
          <a:lstStyle/>
          <a:p>
            <a:r>
              <a:rPr lang="en-US" b="1" dirty="0">
                <a:solidFill>
                  <a:schemeClr val="tx1"/>
                </a:solidFill>
              </a:rPr>
              <a:t>Reference modules</a:t>
            </a:r>
            <a:endParaRPr lang="en-US" b="1" dirty="0"/>
          </a:p>
        </p:txBody>
      </p:sp>
      <p:sp>
        <p:nvSpPr>
          <p:cNvPr id="6" name="Rectangle 5">
            <a:extLst>
              <a:ext uri="{FF2B5EF4-FFF2-40B4-BE49-F238E27FC236}">
                <a16:creationId xmlns:a16="http://schemas.microsoft.com/office/drawing/2014/main" id="{CAC358CA-46B9-4711-B1E2-32C8BA478474}"/>
              </a:ext>
            </a:extLst>
          </p:cNvPr>
          <p:cNvSpPr/>
          <p:nvPr/>
        </p:nvSpPr>
        <p:spPr>
          <a:xfrm>
            <a:off x="4026838" y="2330373"/>
            <a:ext cx="7132144" cy="188833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indent="-342900" defTabSz="800100">
              <a:spcBef>
                <a:spcPct val="0"/>
              </a:spcBef>
              <a:spcAft>
                <a:spcPct val="35000"/>
              </a:spcAft>
              <a:buClr>
                <a:schemeClr val="tx1"/>
              </a:buClr>
              <a:buFont typeface="Arial" panose="020B0604020202020204" pitchFamily="34" charset="0"/>
              <a:buChar char="•"/>
            </a:pPr>
            <a:r>
              <a:rPr lang="en-US" sz="2000" dirty="0">
                <a:hlinkClick r:id="rId3"/>
              </a:rPr>
              <a:t>Introduction to Azure DNS</a:t>
            </a:r>
          </a:p>
          <a:p>
            <a:pPr marL="342900" indent="-342900" defTabSz="800100">
              <a:spcBef>
                <a:spcPct val="0"/>
              </a:spcBef>
              <a:spcAft>
                <a:spcPct val="35000"/>
              </a:spcAft>
              <a:buClr>
                <a:schemeClr val="tx1"/>
              </a:buClr>
              <a:buFont typeface="Arial" panose="020B0604020202020204" pitchFamily="34" charset="0"/>
              <a:buChar char="•"/>
            </a:pPr>
            <a:r>
              <a:rPr lang="en-US" sz="2000" dirty="0">
                <a:hlinkClick r:id="rId3"/>
              </a:rPr>
              <a:t>Host your domain on Azure DNS (</a:t>
            </a:r>
            <a:r>
              <a:rPr lang="en-US" sz="2000" dirty="0">
                <a:highlight>
                  <a:srgbClr val="FFFF00"/>
                </a:highlight>
                <a:hlinkClick r:id="rId3"/>
              </a:rPr>
              <a:t>sandbox</a:t>
            </a:r>
            <a:r>
              <a:rPr lang="en-US" sz="2000" dirty="0">
                <a:hlinkClick r:id="rId3"/>
              </a:rPr>
              <a:t>)</a:t>
            </a:r>
            <a:endParaRPr lang="en-US" sz="2000" dirty="0"/>
          </a:p>
          <a:p>
            <a:pPr marL="342900" indent="-342900" defTabSz="800100">
              <a:spcBef>
                <a:spcPct val="0"/>
              </a:spcBef>
              <a:spcAft>
                <a:spcPct val="35000"/>
              </a:spcAft>
              <a:buClr>
                <a:schemeClr val="tx1"/>
              </a:buClr>
              <a:buFont typeface="Arial" panose="020B0604020202020204" pitchFamily="34" charset="0"/>
              <a:buChar char="•"/>
            </a:pPr>
            <a:r>
              <a:rPr lang="en-US" sz="2000" dirty="0">
                <a:solidFill>
                  <a:schemeClr val="tx1"/>
                </a:solidFill>
                <a:hlinkClick r:id="rId4"/>
              </a:rPr>
              <a:t>Implement DNS for Windows Server IaaS VMs</a:t>
            </a:r>
            <a:endParaRPr lang="en-US" sz="2000" dirty="0">
              <a:solidFill>
                <a:schemeClr val="tx1"/>
              </a:solidFill>
            </a:endParaRPr>
          </a:p>
          <a:p>
            <a:pPr defTabSz="800100">
              <a:lnSpc>
                <a:spcPct val="150000"/>
              </a:lnSpc>
              <a:spcBef>
                <a:spcPct val="0"/>
              </a:spcBef>
              <a:spcAft>
                <a:spcPct val="35000"/>
              </a:spcAft>
              <a:buClr>
                <a:schemeClr val="tx1"/>
              </a:buClr>
            </a:pPr>
            <a:endParaRPr lang="en-US" sz="2000" dirty="0">
              <a:solidFill>
                <a:schemeClr val="tx1"/>
              </a:solidFill>
            </a:endParaRPr>
          </a:p>
        </p:txBody>
      </p:sp>
      <p:sp>
        <p:nvSpPr>
          <p:cNvPr id="7" name="TextBox 6">
            <a:extLst>
              <a:ext uri="{FF2B5EF4-FFF2-40B4-BE49-F238E27FC236}">
                <a16:creationId xmlns:a16="http://schemas.microsoft.com/office/drawing/2014/main" id="{948D2374-7F36-41DB-A280-BD41A04F9A83}"/>
              </a:ext>
            </a:extLst>
          </p:cNvPr>
          <p:cNvSpPr txBox="1"/>
          <p:nvPr/>
        </p:nvSpPr>
        <p:spPr>
          <a:xfrm>
            <a:off x="6211380" y="6000497"/>
            <a:ext cx="5532733"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practice exercise.</a:t>
            </a:r>
          </a:p>
        </p:txBody>
      </p:sp>
    </p:spTree>
    <p:extLst>
      <p:ext uri="{BB962C8B-B14F-4D97-AF65-F5344CB8AC3E}">
        <p14:creationId xmlns:p14="http://schemas.microsoft.com/office/powerpoint/2010/main" val="25406665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2949615"/>
            <a:ext cx="6472474" cy="1130181"/>
          </a:xfrm>
        </p:spPr>
        <p:txBody>
          <a:bodyPr/>
          <a:lstStyle/>
          <a:p>
            <a:r>
              <a:rPr lang="en-US" dirty="0">
                <a:latin typeface="Segoe UI"/>
                <a:cs typeface="Segoe UI"/>
              </a:rPr>
              <a:t>Lab – Implement Virtual Networks</a:t>
            </a:r>
            <a:endParaRPr lang="en-US" dirty="0">
              <a:ea typeface="+mj-lt"/>
              <a:cs typeface="+mj-lt"/>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noAutofit/>
          </a:bodyPr>
          <a:lstStyle/>
          <a:p>
            <a:r>
              <a:rPr lang="en-US" sz="3329" spc="-51" dirty="0">
                <a:latin typeface="Segoe UI Semibold" panose="020B0702040204020203" pitchFamily="34" charset="0"/>
                <a:ea typeface="+mj-lt"/>
                <a:cs typeface="Segoe UI Semibold" panose="020B0702040204020203" pitchFamily="34" charset="0"/>
              </a:rPr>
              <a:t>Lab 04 – Implement Virtual Networking</a:t>
            </a:r>
          </a:p>
        </p:txBody>
      </p:sp>
      <p:sp>
        <p:nvSpPr>
          <p:cNvPr id="5" name="Text Placeholder 2">
            <a:extLst>
              <a:ext uri="{FF2B5EF4-FFF2-40B4-BE49-F238E27FC236}">
                <a16:creationId xmlns:a16="http://schemas.microsoft.com/office/drawing/2014/main" id="{9A085E54-B7DB-4480-872D-1F7E42EA007A}"/>
              </a:ext>
            </a:extLst>
          </p:cNvPr>
          <p:cNvSpPr txBox="1">
            <a:spLocks/>
          </p:cNvSpPr>
          <p:nvPr/>
        </p:nvSpPr>
        <p:spPr>
          <a:xfrm>
            <a:off x="336433" y="2230458"/>
            <a:ext cx="3558037" cy="3055965"/>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1836" spc="0" dirty="0">
                <a:solidFill>
                  <a:schemeClr val="tx1"/>
                </a:solidFill>
                <a:latin typeface="+mn-lt"/>
                <a:cs typeface="Segoe UI Semilight"/>
              </a:rPr>
              <a:t>This lab is the first of three labs that focus on virtual networking.</a:t>
            </a:r>
          </a:p>
          <a:p>
            <a:pPr>
              <a:spcAft>
                <a:spcPts val="612"/>
              </a:spcAft>
            </a:pPr>
            <a:r>
              <a:rPr lang="en-US" sz="1836" spc="0" dirty="0">
                <a:solidFill>
                  <a:schemeClr val="tx1"/>
                </a:solidFill>
                <a:latin typeface="+mn-lt"/>
                <a:cs typeface="Segoe UI Semilight"/>
              </a:rPr>
              <a:t>In this lab, you learn the basics of virtual networking and subnetting.</a:t>
            </a:r>
          </a:p>
          <a:p>
            <a:pPr>
              <a:spcAft>
                <a:spcPts val="612"/>
              </a:spcAft>
            </a:pPr>
            <a:r>
              <a:rPr lang="en-US" sz="1836" spc="0" dirty="0">
                <a:solidFill>
                  <a:schemeClr val="tx1"/>
                </a:solidFill>
                <a:latin typeface="+mn-lt"/>
                <a:cs typeface="Segoe UI Semilight"/>
              </a:rPr>
              <a:t>You learn how to protect your network with Network Security Groups and Application Security Groups. </a:t>
            </a:r>
          </a:p>
          <a:p>
            <a:pPr>
              <a:spcAft>
                <a:spcPts val="612"/>
              </a:spcAft>
            </a:pPr>
            <a:r>
              <a:rPr lang="en-US" sz="1836" spc="0" dirty="0">
                <a:solidFill>
                  <a:schemeClr val="tx1"/>
                </a:solidFill>
                <a:latin typeface="+mn-lt"/>
                <a:cs typeface="Segoe UI Semilight"/>
              </a:rPr>
              <a:t>You learn how to configure Azure DNS. </a:t>
            </a:r>
          </a:p>
        </p:txBody>
      </p:sp>
      <p:sp>
        <p:nvSpPr>
          <p:cNvPr id="7" name="Rectangle 6">
            <a:extLst>
              <a:ext uri="{FF2B5EF4-FFF2-40B4-BE49-F238E27FC236}">
                <a16:creationId xmlns:a16="http://schemas.microsoft.com/office/drawing/2014/main" id="{D4D6810E-9169-417A-8E79-F0AE4DD689F1}"/>
              </a:ext>
            </a:extLst>
          </p:cNvPr>
          <p:cNvSpPr/>
          <p:nvPr/>
        </p:nvSpPr>
        <p:spPr bwMode="auto">
          <a:xfrm>
            <a:off x="5052063" y="2103034"/>
            <a:ext cx="7047978" cy="3158587"/>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1</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 virtual network with subnets using the portal.</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2</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 virtual network and subnets using a template. </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3</a:t>
            </a:r>
            <a:r>
              <a:rPr lang="en-US" sz="2040" dirty="0">
                <a:solidFill>
                  <a:srgbClr val="1F2328"/>
                </a:solidFill>
                <a:latin typeface="-apple-system"/>
              </a:rPr>
              <a:t>: </a:t>
            </a:r>
            <a:r>
              <a:rPr lang="en-US" sz="2040" dirty="0">
                <a:solidFill>
                  <a:schemeClr val="tx1"/>
                </a:solidFill>
                <a:latin typeface="Segoe UI" panose="020B0502040204020203" pitchFamily="34" charset="0"/>
                <a:cs typeface="Segoe UI" panose="020B0502040204020203" pitchFamily="34" charset="0"/>
              </a:rPr>
              <a:t>Create and configure communication between an Application Security Group and a Network Security Group.</a:t>
            </a:r>
          </a:p>
          <a:p>
            <a:pPr>
              <a:spcAft>
                <a:spcPts val="612"/>
              </a:spcAft>
            </a:pPr>
            <a:r>
              <a:rPr lang="en-US" sz="2040" dirty="0">
                <a:solidFill>
                  <a:schemeClr val="tx1"/>
                </a:solidFill>
                <a:latin typeface="Segoe UI Semibold" panose="020B0702040204020203" pitchFamily="34" charset="0"/>
                <a:cs typeface="Segoe UI Semibold" panose="020B0702040204020203" pitchFamily="34" charset="0"/>
              </a:rPr>
              <a:t>Task 4</a:t>
            </a:r>
            <a:r>
              <a:rPr lang="en-US" sz="2040" dirty="0">
                <a:solidFill>
                  <a:schemeClr val="tx1"/>
                </a:solidFill>
                <a:latin typeface="Segoe UI" panose="020B0502040204020203" pitchFamily="34" charset="0"/>
                <a:cs typeface="Segoe UI" panose="020B0502040204020203" pitchFamily="34" charset="0"/>
              </a:rPr>
              <a:t>: Configure public and private Azure DNS zones.</a:t>
            </a: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
        <p:nvSpPr>
          <p:cNvPr id="21" name="Text Placeholder 2">
            <a:extLst>
              <a:ext uri="{FF2B5EF4-FFF2-40B4-BE49-F238E27FC236}">
                <a16:creationId xmlns:a16="http://schemas.microsoft.com/office/drawing/2014/main" id="{27612CF1-317E-4249-BC4C-2662B896B73C}"/>
              </a:ext>
              <a:ext uri="{C183D7F6-B498-43B3-948B-1728B52AA6E4}">
                <adec:decorative xmlns:adec="http://schemas.microsoft.com/office/drawing/2017/decorative" val="1"/>
              </a:ext>
            </a:extLst>
          </p:cNvPr>
          <p:cNvSpPr txBox="1">
            <a:spLocks/>
          </p:cNvSpPr>
          <p:nvPr/>
        </p:nvSpPr>
        <p:spPr>
          <a:xfrm>
            <a:off x="8240020" y="6115155"/>
            <a:ext cx="3531585" cy="25615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32" spc="0" dirty="0">
                <a:solidFill>
                  <a:schemeClr val="tx1"/>
                </a:solidFill>
                <a:latin typeface="Segoe UI" panose="020B0502040204020203" pitchFamily="34" charset="0"/>
                <a:cs typeface="Segoe UI" panose="020B0502040204020203" pitchFamily="34" charset="0"/>
              </a:rPr>
              <a:t>Next slide for an architecture diagram </a:t>
            </a:r>
          </a:p>
        </p:txBody>
      </p:sp>
      <p:sp>
        <p:nvSpPr>
          <p:cNvPr id="22" name="arrow_15">
            <a:extLst>
              <a:ext uri="{FF2B5EF4-FFF2-40B4-BE49-F238E27FC236}">
                <a16:creationId xmlns:a16="http://schemas.microsoft.com/office/drawing/2014/main" id="{DEDC40DE-1ECF-409A-B2F8-E1BBF36437BE}"/>
              </a:ext>
              <a:ext uri="{C183D7F6-B498-43B3-948B-1728B52AA6E4}">
                <adec:decorative xmlns:adec="http://schemas.microsoft.com/office/drawing/2017/decorative" val="1"/>
              </a:ext>
            </a:extLst>
          </p:cNvPr>
          <p:cNvSpPr>
            <a:spLocks noChangeAspect="1" noEditPoints="1"/>
          </p:cNvSpPr>
          <p:nvPr/>
        </p:nvSpPr>
        <p:spPr bwMode="auto">
          <a:xfrm>
            <a:off x="11771606" y="612580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3" name="TextBox 2">
            <a:extLst>
              <a:ext uri="{FF2B5EF4-FFF2-40B4-BE49-F238E27FC236}">
                <a16:creationId xmlns:a16="http://schemas.microsoft.com/office/drawing/2014/main" id="{7F6CF54F-E27B-8E9B-8070-E338D8BCA8CE}"/>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34409132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grpSp>
        <p:nvGrpSpPr>
          <p:cNvPr id="16" name="Group 15" descr="Architecture diagram for virtual networks. ">
            <a:extLst>
              <a:ext uri="{FF2B5EF4-FFF2-40B4-BE49-F238E27FC236}">
                <a16:creationId xmlns:a16="http://schemas.microsoft.com/office/drawing/2014/main" id="{805ED701-56E5-ECF2-41CD-D3247DF3CF9B}"/>
              </a:ext>
            </a:extLst>
          </p:cNvPr>
          <p:cNvGrpSpPr/>
          <p:nvPr/>
        </p:nvGrpSpPr>
        <p:grpSpPr>
          <a:xfrm>
            <a:off x="1591792" y="1375893"/>
            <a:ext cx="9252890" cy="4717821"/>
            <a:chOff x="1559858" y="1349037"/>
            <a:chExt cx="9072284" cy="4625735"/>
          </a:xfrm>
        </p:grpSpPr>
        <p:sp>
          <p:nvSpPr>
            <p:cNvPr id="3" name="Rectangle 2">
              <a:extLst>
                <a:ext uri="{FF2B5EF4-FFF2-40B4-BE49-F238E27FC236}">
                  <a16:creationId xmlns:a16="http://schemas.microsoft.com/office/drawing/2014/main" id="{EFA5B6CD-9998-C7E1-B324-3B1F59CD6E96}"/>
                </a:ext>
              </a:extLst>
            </p:cNvPr>
            <p:cNvSpPr/>
            <p:nvPr/>
          </p:nvSpPr>
          <p:spPr>
            <a:xfrm>
              <a:off x="1559858" y="1546331"/>
              <a:ext cx="9072284" cy="44284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36">
                <a:latin typeface="Segoe UI" panose="020B0502040204020203" pitchFamily="34" charset="0"/>
                <a:cs typeface="Segoe UI" panose="020B0502040204020203" pitchFamily="34" charset="0"/>
              </a:endParaRPr>
            </a:p>
          </p:txBody>
        </p:sp>
        <p:sp>
          <p:nvSpPr>
            <p:cNvPr id="4" name="矩形 9">
              <a:extLst>
                <a:ext uri="{FF2B5EF4-FFF2-40B4-BE49-F238E27FC236}">
                  <a16:creationId xmlns:a16="http://schemas.microsoft.com/office/drawing/2014/main" id="{84A23C5F-4DB3-BB26-E308-25A243F9D34F}"/>
                </a:ext>
              </a:extLst>
            </p:cNvPr>
            <p:cNvSpPr/>
            <p:nvPr/>
          </p:nvSpPr>
          <p:spPr>
            <a:xfrm>
              <a:off x="2032203" y="1897661"/>
              <a:ext cx="3938968" cy="3441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chemeClr val="tx1"/>
                </a:solidFill>
                <a:latin typeface="Segoe UI" panose="020B0502040204020203" pitchFamily="34" charset="0"/>
                <a:cs typeface="Segoe UI" panose="020B0502040204020203" pitchFamily="34" charset="0"/>
              </a:endParaRPr>
            </a:p>
          </p:txBody>
        </p:sp>
        <p:sp>
          <p:nvSpPr>
            <p:cNvPr id="6" name="矩形: 圆角 10">
              <a:extLst>
                <a:ext uri="{FF2B5EF4-FFF2-40B4-BE49-F238E27FC236}">
                  <a16:creationId xmlns:a16="http://schemas.microsoft.com/office/drawing/2014/main" id="{EC662E6C-3A29-E656-0A67-676ABA0F03AC}"/>
                </a:ext>
              </a:extLst>
            </p:cNvPr>
            <p:cNvSpPr/>
            <p:nvPr/>
          </p:nvSpPr>
          <p:spPr>
            <a:xfrm>
              <a:off x="2313516" y="2183191"/>
              <a:ext cx="3376340" cy="287288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836" dirty="0" err="1">
                  <a:solidFill>
                    <a:schemeClr val="tx1"/>
                  </a:solidFill>
                  <a:latin typeface="Segoe UI" panose="020B0502040204020203" pitchFamily="34" charset="0"/>
                  <a:cs typeface="Segoe UI" panose="020B0502040204020203" pitchFamily="34" charset="0"/>
                </a:rPr>
                <a:t>CoreServicesVnet</a:t>
              </a:r>
              <a:endParaRPr lang="en-US" sz="1836" dirty="0">
                <a:solidFill>
                  <a:schemeClr val="tx1"/>
                </a:solidFill>
                <a:latin typeface="Segoe UI" panose="020B0502040204020203" pitchFamily="34" charset="0"/>
                <a:cs typeface="Segoe UI" panose="020B0502040204020203" pitchFamily="34" charset="0"/>
              </a:endParaRPr>
            </a:p>
            <a:p>
              <a:pPr algn="ctr"/>
              <a:r>
                <a:rPr lang="en-US" sz="1836" dirty="0">
                  <a:solidFill>
                    <a:schemeClr val="tx1"/>
                  </a:solidFill>
                  <a:latin typeface="Segoe UI" panose="020B0502040204020203" pitchFamily="34" charset="0"/>
                  <a:cs typeface="Segoe UI" panose="020B0502040204020203" pitchFamily="34" charset="0"/>
                </a:rPr>
                <a:t>(10.20.0.0/16)</a:t>
              </a:r>
            </a:p>
          </p:txBody>
        </p:sp>
        <p:sp>
          <p:nvSpPr>
            <p:cNvPr id="52" name="矩形 13">
              <a:extLst>
                <a:ext uri="{FF2B5EF4-FFF2-40B4-BE49-F238E27FC236}">
                  <a16:creationId xmlns:a16="http://schemas.microsoft.com/office/drawing/2014/main" id="{80493F07-5915-1B1D-CCDA-8AC7D0D87EE2}"/>
                </a:ext>
              </a:extLst>
            </p:cNvPr>
            <p:cNvSpPr/>
            <p:nvPr/>
          </p:nvSpPr>
          <p:spPr>
            <a:xfrm>
              <a:off x="6570919" y="1897661"/>
              <a:ext cx="3938968" cy="34417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chemeClr val="tx1"/>
                </a:solidFill>
                <a:latin typeface="Segoe UI" panose="020B0502040204020203" pitchFamily="34" charset="0"/>
                <a:cs typeface="Segoe UI" panose="020B0502040204020203" pitchFamily="34" charset="0"/>
              </a:endParaRPr>
            </a:p>
          </p:txBody>
        </p:sp>
        <p:sp>
          <p:nvSpPr>
            <p:cNvPr id="53" name="矩形: 圆角 14">
              <a:extLst>
                <a:ext uri="{FF2B5EF4-FFF2-40B4-BE49-F238E27FC236}">
                  <a16:creationId xmlns:a16="http://schemas.microsoft.com/office/drawing/2014/main" id="{FA5C7C9B-B0B7-5D9C-B8BA-E41A5826DB51}"/>
                </a:ext>
              </a:extLst>
            </p:cNvPr>
            <p:cNvSpPr/>
            <p:nvPr/>
          </p:nvSpPr>
          <p:spPr>
            <a:xfrm>
              <a:off x="6852233" y="2183191"/>
              <a:ext cx="3376340" cy="2872885"/>
            </a:xfrm>
            <a:prstGeom prst="roundRect">
              <a:avLst>
                <a:gd name="adj" fmla="val 3049"/>
              </a:avLst>
            </a:prstGeom>
            <a:solidFill>
              <a:schemeClr val="bg1"/>
            </a:solidFill>
            <a:ln w="158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bIns="73433" rtlCol="0" anchor="b" anchorCtr="0"/>
            <a:lstStyle/>
            <a:p>
              <a:pPr algn="ctr"/>
              <a:r>
                <a:rPr lang="en-US" sz="1836" dirty="0">
                  <a:solidFill>
                    <a:schemeClr val="tx1"/>
                  </a:solidFill>
                  <a:latin typeface="Segoe UI" panose="020B0502040204020203" pitchFamily="34" charset="0"/>
                  <a:cs typeface="Segoe UI" panose="020B0502040204020203" pitchFamily="34" charset="0"/>
                </a:rPr>
                <a:t>ManufacturingVnet</a:t>
              </a:r>
            </a:p>
            <a:p>
              <a:pPr algn="ctr"/>
              <a:r>
                <a:rPr lang="en-US" sz="1836" dirty="0">
                  <a:solidFill>
                    <a:schemeClr val="tx1"/>
                  </a:solidFill>
                  <a:latin typeface="Segoe UI" panose="020B0502040204020203" pitchFamily="34" charset="0"/>
                  <a:cs typeface="Segoe UI" panose="020B0502040204020203" pitchFamily="34" charset="0"/>
                </a:rPr>
                <a:t>(10.30.0.0/16)</a:t>
              </a:r>
            </a:p>
          </p:txBody>
        </p:sp>
        <p:sp>
          <p:nvSpPr>
            <p:cNvPr id="55" name="矩形: 圆角 20">
              <a:extLst>
                <a:ext uri="{FF2B5EF4-FFF2-40B4-BE49-F238E27FC236}">
                  <a16:creationId xmlns:a16="http://schemas.microsoft.com/office/drawing/2014/main" id="{B7D92579-AEBE-0974-F07C-0C212F86FFA7}"/>
                </a:ext>
              </a:extLst>
            </p:cNvPr>
            <p:cNvSpPr/>
            <p:nvPr/>
          </p:nvSpPr>
          <p:spPr>
            <a:xfrm>
              <a:off x="7139216" y="2488160"/>
              <a:ext cx="2837109" cy="774645"/>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SensorSubnet1</a:t>
              </a:r>
            </a:p>
            <a:p>
              <a:pPr algn="ctr"/>
              <a:r>
                <a:rPr lang="en-US" sz="1836" dirty="0">
                  <a:solidFill>
                    <a:schemeClr val="tx1"/>
                  </a:solidFill>
                  <a:latin typeface="Segoe UI" panose="020B0502040204020203" pitchFamily="34" charset="0"/>
                  <a:cs typeface="Segoe UI" panose="020B0502040204020203" pitchFamily="34" charset="0"/>
                </a:rPr>
                <a:t>(10.30.20.0/24)</a:t>
              </a:r>
              <a:endParaRPr lang="en-US" sz="1836" dirty="0">
                <a:latin typeface="Segoe UI" panose="020B0502040204020203" pitchFamily="34" charset="0"/>
                <a:cs typeface="Segoe UI" panose="020B0502040204020203" pitchFamily="34" charset="0"/>
              </a:endParaRPr>
            </a:p>
          </p:txBody>
        </p:sp>
        <p:sp>
          <p:nvSpPr>
            <p:cNvPr id="56" name="矩形: 圆角 21">
              <a:extLst>
                <a:ext uri="{FF2B5EF4-FFF2-40B4-BE49-F238E27FC236}">
                  <a16:creationId xmlns:a16="http://schemas.microsoft.com/office/drawing/2014/main" id="{9303CD77-FCA9-38AC-5514-92CDF9D43C88}"/>
                </a:ext>
              </a:extLst>
            </p:cNvPr>
            <p:cNvSpPr/>
            <p:nvPr/>
          </p:nvSpPr>
          <p:spPr>
            <a:xfrm>
              <a:off x="7139216" y="3404955"/>
              <a:ext cx="2837109" cy="759626"/>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SensorSubnet2</a:t>
              </a:r>
            </a:p>
            <a:p>
              <a:pPr algn="ctr"/>
              <a:r>
                <a:rPr lang="en-US" sz="1836" dirty="0">
                  <a:solidFill>
                    <a:schemeClr val="tx1"/>
                  </a:solidFill>
                  <a:latin typeface="Segoe UI" panose="020B0502040204020203" pitchFamily="34" charset="0"/>
                  <a:cs typeface="Segoe UI" panose="020B0502040204020203" pitchFamily="34" charset="0"/>
                </a:rPr>
                <a:t>(10.30.21.0/24)</a:t>
              </a:r>
              <a:endParaRPr lang="en-US" sz="1836" dirty="0">
                <a:latin typeface="Segoe UI" panose="020B0502040204020203" pitchFamily="34" charset="0"/>
                <a:cs typeface="Segoe UI" panose="020B0502040204020203" pitchFamily="34" charset="0"/>
              </a:endParaRPr>
            </a:p>
          </p:txBody>
        </p:sp>
        <p:grpSp>
          <p:nvGrpSpPr>
            <p:cNvPr id="57" name="Group 56">
              <a:extLst>
                <a:ext uri="{FF2B5EF4-FFF2-40B4-BE49-F238E27FC236}">
                  <a16:creationId xmlns:a16="http://schemas.microsoft.com/office/drawing/2014/main" id="{B2F6707A-222C-6E8A-80A8-EA221BDCAAFA}"/>
                </a:ext>
              </a:extLst>
            </p:cNvPr>
            <p:cNvGrpSpPr/>
            <p:nvPr/>
          </p:nvGrpSpPr>
          <p:grpSpPr>
            <a:xfrm>
              <a:off x="1663455" y="1349037"/>
              <a:ext cx="1702039" cy="386066"/>
              <a:chOff x="4721801" y="1150135"/>
              <a:chExt cx="1175161" cy="293159"/>
            </a:xfrm>
          </p:grpSpPr>
          <p:sp>
            <p:nvSpPr>
              <p:cNvPr id="58" name="文本框 24">
                <a:extLst>
                  <a:ext uri="{FF2B5EF4-FFF2-40B4-BE49-F238E27FC236}">
                    <a16:creationId xmlns:a16="http://schemas.microsoft.com/office/drawing/2014/main" id="{213BC2FD-C8E5-5069-D73C-470986E8D371}"/>
                  </a:ext>
                </a:extLst>
              </p:cNvPr>
              <p:cNvSpPr txBox="1"/>
              <p:nvPr/>
            </p:nvSpPr>
            <p:spPr>
              <a:xfrm>
                <a:off x="4721801" y="1158655"/>
                <a:ext cx="1175161" cy="284639"/>
              </a:xfrm>
              <a:prstGeom prst="rect">
                <a:avLst/>
              </a:prstGeom>
              <a:solidFill>
                <a:schemeClr val="bg1"/>
              </a:solidFill>
            </p:spPr>
            <p:txBody>
              <a:bodyPr wrap="square" rtlCol="0">
                <a:spAutoFit/>
              </a:bodyPr>
              <a:lstStyle/>
              <a:p>
                <a:pPr algn="r"/>
                <a:r>
                  <a:rPr lang="en-US" sz="1836" dirty="0">
                    <a:latin typeface="Segoe UI" panose="020B0502040204020203" pitchFamily="34" charset="0"/>
                    <a:cs typeface="Segoe UI" panose="020B0502040204020203" pitchFamily="34" charset="0"/>
                  </a:rPr>
                  <a:t>az104-rg4</a:t>
                </a:r>
              </a:p>
            </p:txBody>
          </p:sp>
          <p:pic>
            <p:nvPicPr>
              <p:cNvPr id="59" name="图形 25">
                <a:extLst>
                  <a:ext uri="{FF2B5EF4-FFF2-40B4-BE49-F238E27FC236}">
                    <a16:creationId xmlns:a16="http://schemas.microsoft.com/office/drawing/2014/main" id="{061C1A94-E5AF-093D-8486-B355084EAE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9545" y="1150135"/>
                <a:ext cx="288000" cy="288000"/>
              </a:xfrm>
              <a:prstGeom prst="rect">
                <a:avLst/>
              </a:prstGeom>
            </p:spPr>
          </p:pic>
        </p:grpSp>
        <p:pic>
          <p:nvPicPr>
            <p:cNvPr id="63" name="图形 75">
              <a:extLst>
                <a:ext uri="{FF2B5EF4-FFF2-40B4-BE49-F238E27FC236}">
                  <a16:creationId xmlns:a16="http://schemas.microsoft.com/office/drawing/2014/main" id="{B45D1112-5B4B-3CFD-3365-58185F856E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9745" y="4848183"/>
              <a:ext cx="417123" cy="379272"/>
            </a:xfrm>
            <a:prstGeom prst="rect">
              <a:avLst/>
            </a:prstGeom>
          </p:spPr>
        </p:pic>
        <p:sp>
          <p:nvSpPr>
            <p:cNvPr id="72" name="矩形: 圆角 17">
              <a:extLst>
                <a:ext uri="{FF2B5EF4-FFF2-40B4-BE49-F238E27FC236}">
                  <a16:creationId xmlns:a16="http://schemas.microsoft.com/office/drawing/2014/main" id="{9F438CE8-832D-56B7-BEB7-2A32AF513E48}"/>
                </a:ext>
              </a:extLst>
            </p:cNvPr>
            <p:cNvSpPr/>
            <p:nvPr/>
          </p:nvSpPr>
          <p:spPr>
            <a:xfrm>
              <a:off x="2556641" y="3406037"/>
              <a:ext cx="2837109" cy="758544"/>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a:solidFill>
                    <a:schemeClr val="tx1"/>
                  </a:solidFill>
                  <a:latin typeface="Segoe UI" panose="020B0502040204020203" pitchFamily="34" charset="0"/>
                  <a:cs typeface="Segoe UI" panose="020B0502040204020203" pitchFamily="34" charset="0"/>
                </a:rPr>
                <a:t>DatabaseSubnet</a:t>
              </a:r>
            </a:p>
            <a:p>
              <a:pPr algn="ctr"/>
              <a:r>
                <a:rPr lang="en-US" sz="1836" dirty="0">
                  <a:solidFill>
                    <a:schemeClr val="tx1"/>
                  </a:solidFill>
                  <a:latin typeface="Segoe UI" panose="020B0502040204020203" pitchFamily="34" charset="0"/>
                  <a:cs typeface="Segoe UI" panose="020B0502040204020203" pitchFamily="34" charset="0"/>
                </a:rPr>
                <a:t>(10.20.20.0/24)</a:t>
              </a:r>
              <a:endParaRPr lang="en-US" sz="1836" dirty="0">
                <a:latin typeface="Segoe UI" panose="020B0502040204020203" pitchFamily="34" charset="0"/>
                <a:cs typeface="Segoe UI" panose="020B0502040204020203" pitchFamily="34" charset="0"/>
              </a:endParaRPr>
            </a:p>
          </p:txBody>
        </p:sp>
        <p:sp>
          <p:nvSpPr>
            <p:cNvPr id="73" name="矩形: 圆角 18">
              <a:extLst>
                <a:ext uri="{FF2B5EF4-FFF2-40B4-BE49-F238E27FC236}">
                  <a16:creationId xmlns:a16="http://schemas.microsoft.com/office/drawing/2014/main" id="{247A1BF5-7FAB-C429-BC3B-38B6A72F812A}"/>
                </a:ext>
              </a:extLst>
            </p:cNvPr>
            <p:cNvSpPr/>
            <p:nvPr/>
          </p:nvSpPr>
          <p:spPr>
            <a:xfrm>
              <a:off x="2550441" y="2488160"/>
              <a:ext cx="2837109" cy="758544"/>
            </a:xfrm>
            <a:prstGeom prst="roundRect">
              <a:avLst>
                <a:gd name="adj" fmla="val 0"/>
              </a:avLst>
            </a:prstGeom>
            <a:solidFill>
              <a:schemeClr val="bg2"/>
            </a:solidFill>
            <a:ln w="12700">
              <a:solidFill>
                <a:schemeClr val="tx1">
                  <a:lumMod val="50000"/>
                  <a:lumOff val="50000"/>
                  <a:alpha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73433" bIns="73433" rtlCol="0" anchor="ctr" anchorCtr="0"/>
            <a:lstStyle/>
            <a:p>
              <a:pPr algn="ctr"/>
              <a:r>
                <a:rPr lang="en-US" sz="1836" dirty="0" err="1">
                  <a:solidFill>
                    <a:schemeClr val="tx1"/>
                  </a:solidFill>
                  <a:latin typeface="Segoe UI" panose="020B0502040204020203" pitchFamily="34" charset="0"/>
                  <a:cs typeface="Segoe UI" panose="020B0502040204020203" pitchFamily="34" charset="0"/>
                </a:rPr>
                <a:t>SharedServicesSubnet</a:t>
              </a:r>
              <a:endParaRPr lang="en-US" sz="1836" dirty="0">
                <a:solidFill>
                  <a:schemeClr val="tx1"/>
                </a:solidFill>
                <a:latin typeface="Segoe UI" panose="020B0502040204020203" pitchFamily="34" charset="0"/>
                <a:cs typeface="Segoe UI" panose="020B0502040204020203" pitchFamily="34" charset="0"/>
              </a:endParaRPr>
            </a:p>
            <a:p>
              <a:pPr algn="ctr"/>
              <a:r>
                <a:rPr lang="en-US" sz="1836" dirty="0">
                  <a:solidFill>
                    <a:schemeClr val="tx1"/>
                  </a:solidFill>
                  <a:latin typeface="Segoe UI" panose="020B0502040204020203" pitchFamily="34" charset="0"/>
                  <a:cs typeface="Segoe UI" panose="020B0502040204020203" pitchFamily="34" charset="0"/>
                </a:rPr>
                <a:t>(10.20.10.0/24)</a:t>
              </a:r>
              <a:endParaRPr lang="en-US" sz="1836" dirty="0">
                <a:latin typeface="Segoe UI" panose="020B0502040204020203" pitchFamily="34" charset="0"/>
                <a:cs typeface="Segoe UI" panose="020B0502040204020203" pitchFamily="34" charset="0"/>
              </a:endParaRPr>
            </a:p>
          </p:txBody>
        </p:sp>
        <p:pic>
          <p:nvPicPr>
            <p:cNvPr id="83" name="图形 50">
              <a:extLst>
                <a:ext uri="{FF2B5EF4-FFF2-40B4-BE49-F238E27FC236}">
                  <a16:creationId xmlns:a16="http://schemas.microsoft.com/office/drawing/2014/main" id="{03DA1427-6761-F7BB-2C56-FF9EA9AE54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8307" y="4836136"/>
              <a:ext cx="417123" cy="379272"/>
            </a:xfrm>
            <a:prstGeom prst="rect">
              <a:avLst/>
            </a:prstGeom>
          </p:spPr>
        </p:pic>
        <p:pic>
          <p:nvPicPr>
            <p:cNvPr id="86" name="图形 22">
              <a:extLst>
                <a:ext uri="{FF2B5EF4-FFF2-40B4-BE49-F238E27FC236}">
                  <a16:creationId xmlns:a16="http://schemas.microsoft.com/office/drawing/2014/main" id="{E3726471-9230-FA74-7B6A-F69F5485F2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96550" y="2316780"/>
              <a:ext cx="417123" cy="379272"/>
            </a:xfrm>
            <a:prstGeom prst="rect">
              <a:avLst/>
            </a:prstGeom>
          </p:spPr>
        </p:pic>
        <p:pic>
          <p:nvPicPr>
            <p:cNvPr id="87" name="Graphic 86">
              <a:extLst>
                <a:ext uri="{FF2B5EF4-FFF2-40B4-BE49-F238E27FC236}">
                  <a16:creationId xmlns:a16="http://schemas.microsoft.com/office/drawing/2014/main" id="{8B69E007-32C2-1CD5-1094-85A66DDF74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7824" y="2280922"/>
              <a:ext cx="469313" cy="426726"/>
            </a:xfrm>
            <a:prstGeom prst="rect">
              <a:avLst/>
            </a:prstGeom>
          </p:spPr>
        </p:pic>
        <p:cxnSp>
          <p:nvCxnSpPr>
            <p:cNvPr id="88" name="Straight Arrow Connector 87">
              <a:extLst>
                <a:ext uri="{FF2B5EF4-FFF2-40B4-BE49-F238E27FC236}">
                  <a16:creationId xmlns:a16="http://schemas.microsoft.com/office/drawing/2014/main" id="{4230914A-7676-6CCC-05A6-A44B7CB335CE}"/>
                </a:ext>
              </a:extLst>
            </p:cNvPr>
            <p:cNvCxnSpPr>
              <a:cxnSpLocks/>
              <a:stCxn id="87" idx="1"/>
            </p:cNvCxnSpPr>
            <p:nvPr/>
          </p:nvCxnSpPr>
          <p:spPr>
            <a:xfrm flipH="1" flipV="1">
              <a:off x="5512541" y="2479194"/>
              <a:ext cx="1475285" cy="1509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DB993AF-83A7-22E5-C852-F36F8921AF95}"/>
                </a:ext>
              </a:extLst>
            </p:cNvPr>
            <p:cNvSpPr txBox="1"/>
            <p:nvPr/>
          </p:nvSpPr>
          <p:spPr>
            <a:xfrm>
              <a:off x="2028068" y="1854581"/>
              <a:ext cx="1272221"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1</a:t>
              </a:r>
            </a:p>
          </p:txBody>
        </p:sp>
        <p:sp>
          <p:nvSpPr>
            <p:cNvPr id="10" name="TextBox 9">
              <a:extLst>
                <a:ext uri="{FF2B5EF4-FFF2-40B4-BE49-F238E27FC236}">
                  <a16:creationId xmlns:a16="http://schemas.microsoft.com/office/drawing/2014/main" id="{E702853B-5EEA-CE6F-40AB-65A3E0DA98D4}"/>
                </a:ext>
              </a:extLst>
            </p:cNvPr>
            <p:cNvSpPr txBox="1"/>
            <p:nvPr/>
          </p:nvSpPr>
          <p:spPr>
            <a:xfrm>
              <a:off x="9592462" y="1866265"/>
              <a:ext cx="917425"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2</a:t>
              </a:r>
            </a:p>
          </p:txBody>
        </p:sp>
        <p:sp>
          <p:nvSpPr>
            <p:cNvPr id="11" name="TextBox 10">
              <a:extLst>
                <a:ext uri="{FF2B5EF4-FFF2-40B4-BE49-F238E27FC236}">
                  <a16:creationId xmlns:a16="http://schemas.microsoft.com/office/drawing/2014/main" id="{1585EA01-545E-8189-E908-1C9CA991B0D8}"/>
                </a:ext>
              </a:extLst>
            </p:cNvPr>
            <p:cNvSpPr txBox="1"/>
            <p:nvPr/>
          </p:nvSpPr>
          <p:spPr>
            <a:xfrm>
              <a:off x="5840596" y="2147862"/>
              <a:ext cx="860247"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3</a:t>
              </a:r>
            </a:p>
          </p:txBody>
        </p:sp>
        <p:sp>
          <p:nvSpPr>
            <p:cNvPr id="7" name="TextBox 6">
              <a:extLst>
                <a:ext uri="{FF2B5EF4-FFF2-40B4-BE49-F238E27FC236}">
                  <a16:creationId xmlns:a16="http://schemas.microsoft.com/office/drawing/2014/main" id="{DFA0AEE4-D27F-A48C-19BB-AE6B8D86B3C0}"/>
                </a:ext>
              </a:extLst>
            </p:cNvPr>
            <p:cNvSpPr txBox="1"/>
            <p:nvPr/>
          </p:nvSpPr>
          <p:spPr>
            <a:xfrm>
              <a:off x="5840595" y="5431218"/>
              <a:ext cx="902697" cy="374846"/>
            </a:xfrm>
            <a:prstGeom prst="rect">
              <a:avLst/>
            </a:prstGeom>
            <a:noFill/>
          </p:spPr>
          <p:txBody>
            <a:bodyPr wrap="square">
              <a:spAutoFit/>
            </a:bodyPr>
            <a:lstStyle/>
            <a:p>
              <a:pPr defTabSz="914191"/>
              <a:r>
                <a:rPr lang="en-US" sz="1836" b="1" dirty="0">
                  <a:solidFill>
                    <a:schemeClr val="tx2">
                      <a:lumMod val="50000"/>
                    </a:schemeClr>
                  </a:solidFill>
                  <a:latin typeface="Segoe UI"/>
                </a:rPr>
                <a:t>Task 4</a:t>
              </a:r>
            </a:p>
          </p:txBody>
        </p:sp>
        <p:sp>
          <p:nvSpPr>
            <p:cNvPr id="12" name="TextBox 11">
              <a:extLst>
                <a:ext uri="{FF2B5EF4-FFF2-40B4-BE49-F238E27FC236}">
                  <a16:creationId xmlns:a16="http://schemas.microsoft.com/office/drawing/2014/main" id="{4FED5B11-DF2B-BF04-853C-A05C0813F639}"/>
                </a:ext>
              </a:extLst>
            </p:cNvPr>
            <p:cNvSpPr txBox="1"/>
            <p:nvPr/>
          </p:nvSpPr>
          <p:spPr>
            <a:xfrm>
              <a:off x="3227652" y="5415829"/>
              <a:ext cx="2221057" cy="406265"/>
            </a:xfrm>
            <a:prstGeom prst="rect">
              <a:avLst/>
            </a:prstGeom>
            <a:noFill/>
          </p:spPr>
          <p:txBody>
            <a:bodyPr wrap="square">
              <a:spAutoFit/>
            </a:bodyPr>
            <a:lstStyle/>
            <a:p>
              <a:r>
                <a:rPr lang="en-US" sz="2040" dirty="0">
                  <a:latin typeface="Segoe UI" panose="020B0502040204020203" pitchFamily="34" charset="0"/>
                  <a:cs typeface="Segoe UI" panose="020B0502040204020203" pitchFamily="34" charset="0"/>
                </a:rPr>
                <a:t>contoso.com</a:t>
              </a:r>
              <a:endParaRPr lang="en-US" sz="2040" dirty="0"/>
            </a:p>
          </p:txBody>
        </p:sp>
        <p:sp>
          <p:nvSpPr>
            <p:cNvPr id="13" name="TextBox 12">
              <a:extLst>
                <a:ext uri="{FF2B5EF4-FFF2-40B4-BE49-F238E27FC236}">
                  <a16:creationId xmlns:a16="http://schemas.microsoft.com/office/drawing/2014/main" id="{B75EF400-C55A-778B-9484-BE807DBB19A8}"/>
                </a:ext>
              </a:extLst>
            </p:cNvPr>
            <p:cNvSpPr txBox="1"/>
            <p:nvPr/>
          </p:nvSpPr>
          <p:spPr>
            <a:xfrm>
              <a:off x="7538160" y="5415829"/>
              <a:ext cx="2608708" cy="406265"/>
            </a:xfrm>
            <a:prstGeom prst="rect">
              <a:avLst/>
            </a:prstGeom>
            <a:noFill/>
          </p:spPr>
          <p:txBody>
            <a:bodyPr wrap="square">
              <a:spAutoFit/>
            </a:bodyPr>
            <a:lstStyle/>
            <a:p>
              <a:r>
                <a:rPr lang="en-US" sz="2040" dirty="0">
                  <a:latin typeface="Segoe UI" panose="020B0502040204020203" pitchFamily="34" charset="0"/>
                  <a:cs typeface="Segoe UI" panose="020B0502040204020203" pitchFamily="34" charset="0"/>
                </a:rPr>
                <a:t>private.contoso.com</a:t>
              </a:r>
              <a:endParaRPr lang="en-US" sz="2040" dirty="0"/>
            </a:p>
          </p:txBody>
        </p:sp>
        <p:sp>
          <p:nvSpPr>
            <p:cNvPr id="14" name="Arrow: Up 13">
              <a:extLst>
                <a:ext uri="{FF2B5EF4-FFF2-40B4-BE49-F238E27FC236}">
                  <a16:creationId xmlns:a16="http://schemas.microsoft.com/office/drawing/2014/main" id="{382FF327-25FE-E659-35A2-30E212BE7936}"/>
                </a:ext>
              </a:extLst>
            </p:cNvPr>
            <p:cNvSpPr/>
            <p:nvPr/>
          </p:nvSpPr>
          <p:spPr bwMode="auto">
            <a:xfrm>
              <a:off x="3782291" y="5227455"/>
              <a:ext cx="332509" cy="291876"/>
            </a:xfrm>
            <a:prstGeom prst="upArrow">
              <a:avLst/>
            </a:prstGeom>
            <a:solidFill>
              <a:srgbClr val="559C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Up 14">
              <a:extLst>
                <a:ext uri="{FF2B5EF4-FFF2-40B4-BE49-F238E27FC236}">
                  <a16:creationId xmlns:a16="http://schemas.microsoft.com/office/drawing/2014/main" id="{A5A0486B-B0A7-0D2E-0A9E-DF3F4ACAE8C2}"/>
                </a:ext>
              </a:extLst>
            </p:cNvPr>
            <p:cNvSpPr/>
            <p:nvPr/>
          </p:nvSpPr>
          <p:spPr bwMode="auto">
            <a:xfrm>
              <a:off x="8516174" y="5194395"/>
              <a:ext cx="332509" cy="291876"/>
            </a:xfrm>
            <a:prstGeom prst="upArrow">
              <a:avLst/>
            </a:prstGeom>
            <a:solidFill>
              <a:srgbClr val="559CE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856"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749807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 (interactive lab simulation)</a:t>
            </a:r>
            <a:endParaRPr lang="en-US" dirty="0"/>
          </a:p>
        </p:txBody>
      </p:sp>
      <p:grpSp>
        <p:nvGrpSpPr>
          <p:cNvPr id="5" name="Group 4" descr="Architecture diagram of the detailed lab steps. ">
            <a:extLst>
              <a:ext uri="{FF2B5EF4-FFF2-40B4-BE49-F238E27FC236}">
                <a16:creationId xmlns:a16="http://schemas.microsoft.com/office/drawing/2014/main" id="{A52F92C8-88DA-4FDC-9D15-CD7F44A8B4E0}"/>
              </a:ext>
            </a:extLst>
          </p:cNvPr>
          <p:cNvGrpSpPr/>
          <p:nvPr/>
        </p:nvGrpSpPr>
        <p:grpSpPr>
          <a:xfrm>
            <a:off x="2367363" y="1173188"/>
            <a:ext cx="7389269" cy="4913906"/>
            <a:chOff x="2446494" y="1542553"/>
            <a:chExt cx="7389269" cy="4913906"/>
          </a:xfrm>
        </p:grpSpPr>
        <p:sp>
          <p:nvSpPr>
            <p:cNvPr id="7" name="Rectangle 6">
              <a:extLst>
                <a:ext uri="{FF2B5EF4-FFF2-40B4-BE49-F238E27FC236}">
                  <a16:creationId xmlns:a16="http://schemas.microsoft.com/office/drawing/2014/main" id="{A845AB35-AF28-439A-9444-F9EF209E8DB0}"/>
                </a:ext>
              </a:extLst>
            </p:cNvPr>
            <p:cNvSpPr/>
            <p:nvPr/>
          </p:nvSpPr>
          <p:spPr bwMode="auto">
            <a:xfrm>
              <a:off x="7950861" y="4768750"/>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90DD12D6-5B08-490A-AF25-FE44DE218C4F}"/>
                </a:ext>
              </a:extLst>
            </p:cNvPr>
            <p:cNvSpPr/>
            <p:nvPr/>
          </p:nvSpPr>
          <p:spPr bwMode="auto">
            <a:xfrm>
              <a:off x="7891433" y="2753114"/>
              <a:ext cx="1661096" cy="12544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EBE0B2E-F694-4CBF-80F7-7F784C945EA3}"/>
                </a:ext>
              </a:extLst>
            </p:cNvPr>
            <p:cNvSpPr/>
            <p:nvPr/>
          </p:nvSpPr>
          <p:spPr bwMode="auto">
            <a:xfrm>
              <a:off x="2595126" y="5669870"/>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C76E3ABC-7391-4D93-B978-82594BC62A76}"/>
                </a:ext>
              </a:extLst>
            </p:cNvPr>
            <p:cNvSpPr/>
            <p:nvPr/>
          </p:nvSpPr>
          <p:spPr bwMode="auto">
            <a:xfrm>
              <a:off x="2619847" y="4795482"/>
              <a:ext cx="5038048" cy="7196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2645E47-D035-45CF-BEC7-6E7F3617D170}"/>
                </a:ext>
              </a:extLst>
            </p:cNvPr>
            <p:cNvSpPr/>
            <p:nvPr/>
          </p:nvSpPr>
          <p:spPr bwMode="auto">
            <a:xfrm>
              <a:off x="2598173" y="1542553"/>
              <a:ext cx="5038049" cy="31372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DFD3D16D-618A-4494-B67C-58D0B9420491}"/>
                </a:ext>
              </a:extLst>
            </p:cNvPr>
            <p:cNvSpPr txBox="1"/>
            <p:nvPr/>
          </p:nvSpPr>
          <p:spPr>
            <a:xfrm>
              <a:off x="2624427" y="167481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pic>
          <p:nvPicPr>
            <p:cNvPr id="13" name="Graphic 12">
              <a:extLst>
                <a:ext uri="{FF2B5EF4-FFF2-40B4-BE49-F238E27FC236}">
                  <a16:creationId xmlns:a16="http://schemas.microsoft.com/office/drawing/2014/main" id="{BF0A63C1-28DB-4CC4-9884-B476A47229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861" y="1619020"/>
              <a:ext cx="376369" cy="376369"/>
            </a:xfrm>
            <a:prstGeom prst="rect">
              <a:avLst/>
            </a:prstGeom>
          </p:spPr>
        </p:pic>
        <p:sp>
          <p:nvSpPr>
            <p:cNvPr id="14" name="TextBox 13">
              <a:extLst>
                <a:ext uri="{FF2B5EF4-FFF2-40B4-BE49-F238E27FC236}">
                  <a16:creationId xmlns:a16="http://schemas.microsoft.com/office/drawing/2014/main" id="{207E7DE0-3C22-4A91-A50C-FD052D3E6C00}"/>
                </a:ext>
              </a:extLst>
            </p:cNvPr>
            <p:cNvSpPr txBox="1"/>
            <p:nvPr/>
          </p:nvSpPr>
          <p:spPr>
            <a:xfrm>
              <a:off x="4720230" y="1671427"/>
              <a:ext cx="1297732" cy="271554"/>
            </a:xfrm>
            <a:prstGeom prst="rect">
              <a:avLst/>
            </a:prstGeom>
            <a:noFill/>
          </p:spPr>
          <p:txBody>
            <a:bodyPr wrap="square">
              <a:spAutoFit/>
            </a:bodyPr>
            <a:lstStyle/>
            <a:p>
              <a:pPr defTabSz="914367"/>
              <a:r>
                <a:rPr lang="fr-FR" sz="1176" b="1" dirty="0">
                  <a:solidFill>
                    <a:srgbClr val="000000"/>
                  </a:solidFill>
                  <a:latin typeface="Segoe UI"/>
                </a:rPr>
                <a:t>az104-04-rg1</a:t>
              </a:r>
            </a:p>
          </p:txBody>
        </p:sp>
        <p:sp>
          <p:nvSpPr>
            <p:cNvPr id="15" name="Rectangle 14">
              <a:extLst>
                <a:ext uri="{FF2B5EF4-FFF2-40B4-BE49-F238E27FC236}">
                  <a16:creationId xmlns:a16="http://schemas.microsoft.com/office/drawing/2014/main" id="{32BCE3B5-4A4E-4071-9667-93390E271F1A}"/>
                </a:ext>
              </a:extLst>
            </p:cNvPr>
            <p:cNvSpPr/>
            <p:nvPr/>
          </p:nvSpPr>
          <p:spPr bwMode="auto">
            <a:xfrm>
              <a:off x="2446494" y="2046758"/>
              <a:ext cx="7389269" cy="4409701"/>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6" name="Graphic 15">
              <a:extLst>
                <a:ext uri="{FF2B5EF4-FFF2-40B4-BE49-F238E27FC236}">
                  <a16:creationId xmlns:a16="http://schemas.microsoft.com/office/drawing/2014/main" id="{DD341371-C5CA-4ED8-BDFE-F26A6CD175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06123" y="2160449"/>
              <a:ext cx="412418" cy="412418"/>
            </a:xfrm>
            <a:prstGeom prst="rect">
              <a:avLst/>
            </a:prstGeom>
          </p:spPr>
        </p:pic>
        <p:sp>
          <p:nvSpPr>
            <p:cNvPr id="17" name="Rectangle 16">
              <a:extLst>
                <a:ext uri="{FF2B5EF4-FFF2-40B4-BE49-F238E27FC236}">
                  <a16:creationId xmlns:a16="http://schemas.microsoft.com/office/drawing/2014/main" id="{1F23631D-5B6C-44AE-A09C-2ECB53C32884}"/>
                </a:ext>
              </a:extLst>
            </p:cNvPr>
            <p:cNvSpPr/>
            <p:nvPr/>
          </p:nvSpPr>
          <p:spPr bwMode="auto">
            <a:xfrm>
              <a:off x="2806123" y="2601956"/>
              <a:ext cx="4616061" cy="203556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8" name="TextBox 17">
              <a:extLst>
                <a:ext uri="{FF2B5EF4-FFF2-40B4-BE49-F238E27FC236}">
                  <a16:creationId xmlns:a16="http://schemas.microsoft.com/office/drawing/2014/main" id="{30237919-B646-41A4-B4ED-FEC3BD6425BD}"/>
                </a:ext>
              </a:extLst>
            </p:cNvPr>
            <p:cNvSpPr txBox="1"/>
            <p:nvPr/>
          </p:nvSpPr>
          <p:spPr>
            <a:xfrm>
              <a:off x="3218541" y="2197071"/>
              <a:ext cx="2688259" cy="271554"/>
            </a:xfrm>
            <a:prstGeom prst="rect">
              <a:avLst/>
            </a:prstGeom>
            <a:noFill/>
          </p:spPr>
          <p:txBody>
            <a:bodyPr wrap="square">
              <a:spAutoFit/>
            </a:bodyPr>
            <a:lstStyle/>
            <a:p>
              <a:pPr defTabSz="914367"/>
              <a:r>
                <a:rPr lang="fr-FR" sz="1176" b="1" dirty="0">
                  <a:solidFill>
                    <a:srgbClr val="000000"/>
                  </a:solidFill>
                  <a:latin typeface="Segoe UI"/>
                </a:rPr>
                <a:t>az104-04-vnet1 </a:t>
              </a:r>
              <a:r>
                <a:rPr lang="fr-FR" sz="1176" dirty="0">
                  <a:solidFill>
                    <a:srgbClr val="000000"/>
                  </a:solidFill>
                  <a:latin typeface="Segoe UI"/>
                </a:rPr>
                <a:t>10.40.0.0/20</a:t>
              </a:r>
            </a:p>
          </p:txBody>
        </p:sp>
        <p:sp>
          <p:nvSpPr>
            <p:cNvPr id="19" name="Rectangle 18">
              <a:extLst>
                <a:ext uri="{FF2B5EF4-FFF2-40B4-BE49-F238E27FC236}">
                  <a16:creationId xmlns:a16="http://schemas.microsoft.com/office/drawing/2014/main" id="{CDFC697B-C304-476B-9967-3431763F399C}"/>
                </a:ext>
              </a:extLst>
            </p:cNvPr>
            <p:cNvSpPr/>
            <p:nvPr/>
          </p:nvSpPr>
          <p:spPr bwMode="auto">
            <a:xfrm>
              <a:off x="2912840" y="2974337"/>
              <a:ext cx="2140222" cy="1569713"/>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0" name="TextBox 19">
              <a:extLst>
                <a:ext uri="{FF2B5EF4-FFF2-40B4-BE49-F238E27FC236}">
                  <a16:creationId xmlns:a16="http://schemas.microsoft.com/office/drawing/2014/main" id="{DADB2D73-2986-46B2-B1BF-EA7496A01031}"/>
                </a:ext>
              </a:extLst>
            </p:cNvPr>
            <p:cNvSpPr txBox="1"/>
            <p:nvPr/>
          </p:nvSpPr>
          <p:spPr>
            <a:xfrm>
              <a:off x="2870152" y="2624161"/>
              <a:ext cx="2688259"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10.40.0.0/24</a:t>
              </a:r>
            </a:p>
          </p:txBody>
        </p:sp>
        <p:sp>
          <p:nvSpPr>
            <p:cNvPr id="21" name="Rectangle 20">
              <a:extLst>
                <a:ext uri="{FF2B5EF4-FFF2-40B4-BE49-F238E27FC236}">
                  <a16:creationId xmlns:a16="http://schemas.microsoft.com/office/drawing/2014/main" id="{2CD1D2CD-46F2-4856-8350-A3FEB282DFE0}"/>
                </a:ext>
              </a:extLst>
            </p:cNvPr>
            <p:cNvSpPr/>
            <p:nvPr/>
          </p:nvSpPr>
          <p:spPr bwMode="auto">
            <a:xfrm>
              <a:off x="5182646" y="2977368"/>
              <a:ext cx="2140222" cy="156668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22" name="TextBox 21">
              <a:extLst>
                <a:ext uri="{FF2B5EF4-FFF2-40B4-BE49-F238E27FC236}">
                  <a16:creationId xmlns:a16="http://schemas.microsoft.com/office/drawing/2014/main" id="{05FAD4DF-E0D8-473A-A122-C0E86E100A2D}"/>
                </a:ext>
              </a:extLst>
            </p:cNvPr>
            <p:cNvSpPr txBox="1"/>
            <p:nvPr/>
          </p:nvSpPr>
          <p:spPr>
            <a:xfrm>
              <a:off x="5139958" y="2708115"/>
              <a:ext cx="2688259" cy="271554"/>
            </a:xfrm>
            <a:prstGeom prst="rect">
              <a:avLst/>
            </a:prstGeom>
            <a:noFill/>
          </p:spPr>
          <p:txBody>
            <a:bodyPr wrap="square">
              <a:spAutoFit/>
            </a:bodyPr>
            <a:lstStyle/>
            <a:p>
              <a:pPr defTabSz="914367"/>
              <a:r>
                <a:rPr lang="fr-FR" sz="1176" b="1" dirty="0">
                  <a:solidFill>
                    <a:srgbClr val="000000"/>
                  </a:solidFill>
                  <a:latin typeface="Segoe UI"/>
                </a:rPr>
                <a:t>Subnet1 </a:t>
              </a:r>
              <a:r>
                <a:rPr lang="fr-FR" sz="1176" dirty="0">
                  <a:solidFill>
                    <a:srgbClr val="000000"/>
                  </a:solidFill>
                  <a:latin typeface="Segoe UI"/>
                </a:rPr>
                <a:t>10.40.1.0/24</a:t>
              </a:r>
            </a:p>
          </p:txBody>
        </p:sp>
        <p:pic>
          <p:nvPicPr>
            <p:cNvPr id="23" name="Graphic 22">
              <a:extLst>
                <a:ext uri="{FF2B5EF4-FFF2-40B4-BE49-F238E27FC236}">
                  <a16:creationId xmlns:a16="http://schemas.microsoft.com/office/drawing/2014/main" id="{A23EE2D0-CE29-40BD-A5FE-18797F2F99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839" y="3084790"/>
              <a:ext cx="403078" cy="403078"/>
            </a:xfrm>
            <a:prstGeom prst="rect">
              <a:avLst/>
            </a:prstGeom>
          </p:spPr>
        </p:pic>
        <p:sp>
          <p:nvSpPr>
            <p:cNvPr id="24" name="TextBox 23">
              <a:extLst>
                <a:ext uri="{FF2B5EF4-FFF2-40B4-BE49-F238E27FC236}">
                  <a16:creationId xmlns:a16="http://schemas.microsoft.com/office/drawing/2014/main" id="{7490DCF3-135D-4DC8-AD11-939FA1F8216B}"/>
                </a:ext>
              </a:extLst>
            </p:cNvPr>
            <p:cNvSpPr txBox="1"/>
            <p:nvPr/>
          </p:nvSpPr>
          <p:spPr>
            <a:xfrm>
              <a:off x="3317288" y="3505773"/>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az104-04-vm0</a:t>
              </a:r>
            </a:p>
          </p:txBody>
        </p:sp>
        <p:pic>
          <p:nvPicPr>
            <p:cNvPr id="25" name="Graphic 24">
              <a:extLst>
                <a:ext uri="{FF2B5EF4-FFF2-40B4-BE49-F238E27FC236}">
                  <a16:creationId xmlns:a16="http://schemas.microsoft.com/office/drawing/2014/main" id="{7BDED429-7CCF-49D2-B543-703083B3D5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7962" y="3079768"/>
              <a:ext cx="403078" cy="403078"/>
            </a:xfrm>
            <a:prstGeom prst="rect">
              <a:avLst/>
            </a:prstGeom>
          </p:spPr>
        </p:pic>
        <p:sp>
          <p:nvSpPr>
            <p:cNvPr id="26" name="TextBox 25">
              <a:extLst>
                <a:ext uri="{FF2B5EF4-FFF2-40B4-BE49-F238E27FC236}">
                  <a16:creationId xmlns:a16="http://schemas.microsoft.com/office/drawing/2014/main" id="{6A52BC3E-FE95-4FF7-BEEB-489A7DBD2B07}"/>
                </a:ext>
              </a:extLst>
            </p:cNvPr>
            <p:cNvSpPr txBox="1"/>
            <p:nvPr/>
          </p:nvSpPr>
          <p:spPr>
            <a:xfrm>
              <a:off x="5558411" y="3500751"/>
              <a:ext cx="1322180" cy="271554"/>
            </a:xfrm>
            <a:prstGeom prst="rect">
              <a:avLst/>
            </a:prstGeom>
            <a:noFill/>
          </p:spPr>
          <p:txBody>
            <a:bodyPr wrap="square">
              <a:spAutoFit/>
            </a:bodyPr>
            <a:lstStyle/>
            <a:p>
              <a:pPr algn="ctr" defTabSz="914367"/>
              <a:r>
                <a:rPr lang="fr-FR" sz="1176" b="1" dirty="0">
                  <a:solidFill>
                    <a:srgbClr val="000000"/>
                  </a:solidFill>
                  <a:latin typeface="Segoe UI"/>
                </a:rPr>
                <a:t>az104-04-vm1</a:t>
              </a:r>
            </a:p>
          </p:txBody>
        </p:sp>
        <p:pic>
          <p:nvPicPr>
            <p:cNvPr id="27" name="Graphic 26">
              <a:extLst>
                <a:ext uri="{FF2B5EF4-FFF2-40B4-BE49-F238E27FC236}">
                  <a16:creationId xmlns:a16="http://schemas.microsoft.com/office/drawing/2014/main" id="{62C16BA0-5086-4BAB-94FC-24146E36ED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07082" y="5784466"/>
              <a:ext cx="361430" cy="361430"/>
            </a:xfrm>
            <a:prstGeom prst="rect">
              <a:avLst/>
            </a:prstGeom>
          </p:spPr>
        </p:pic>
        <p:pic>
          <p:nvPicPr>
            <p:cNvPr id="28" name="Graphic 27">
              <a:extLst>
                <a:ext uri="{FF2B5EF4-FFF2-40B4-BE49-F238E27FC236}">
                  <a16:creationId xmlns:a16="http://schemas.microsoft.com/office/drawing/2014/main" id="{26597212-B26F-43EE-B6A9-28E5FA0503D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76838" y="4828886"/>
              <a:ext cx="361430" cy="361430"/>
            </a:xfrm>
            <a:prstGeom prst="rect">
              <a:avLst/>
            </a:prstGeom>
          </p:spPr>
        </p:pic>
        <p:sp>
          <p:nvSpPr>
            <p:cNvPr id="29" name="TextBox 28">
              <a:extLst>
                <a:ext uri="{FF2B5EF4-FFF2-40B4-BE49-F238E27FC236}">
                  <a16:creationId xmlns:a16="http://schemas.microsoft.com/office/drawing/2014/main" id="{16154CA5-406C-4864-8507-3EB7BDE588C3}"/>
                </a:ext>
              </a:extLst>
            </p:cNvPr>
            <p:cNvSpPr txBox="1"/>
            <p:nvPr/>
          </p:nvSpPr>
          <p:spPr>
            <a:xfrm>
              <a:off x="3258435" y="5149686"/>
              <a:ext cx="1264958" cy="271554"/>
            </a:xfrm>
            <a:prstGeom prst="rect">
              <a:avLst/>
            </a:prstGeom>
            <a:noFill/>
          </p:spPr>
          <p:txBody>
            <a:bodyPr wrap="square">
              <a:spAutoFit/>
            </a:bodyPr>
            <a:lstStyle/>
            <a:p>
              <a:pPr defTabSz="914367"/>
              <a:r>
                <a:rPr lang="fr-FR" sz="1176" b="1" dirty="0">
                  <a:solidFill>
                    <a:srgbClr val="000000"/>
                  </a:solidFill>
                  <a:latin typeface="Segoe UI"/>
                </a:rPr>
                <a:t>az104-04-pip0</a:t>
              </a:r>
            </a:p>
          </p:txBody>
        </p:sp>
        <p:pic>
          <p:nvPicPr>
            <p:cNvPr id="30" name="Graphic 29">
              <a:extLst>
                <a:ext uri="{FF2B5EF4-FFF2-40B4-BE49-F238E27FC236}">
                  <a16:creationId xmlns:a16="http://schemas.microsoft.com/office/drawing/2014/main" id="{07213181-80BE-467D-9B65-6B7621D391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59823" y="4838546"/>
              <a:ext cx="361430" cy="361430"/>
            </a:xfrm>
            <a:prstGeom prst="rect">
              <a:avLst/>
            </a:prstGeom>
          </p:spPr>
        </p:pic>
        <p:sp>
          <p:nvSpPr>
            <p:cNvPr id="31" name="TextBox 30">
              <a:extLst>
                <a:ext uri="{FF2B5EF4-FFF2-40B4-BE49-F238E27FC236}">
                  <a16:creationId xmlns:a16="http://schemas.microsoft.com/office/drawing/2014/main" id="{5E2F0800-A4C6-4316-9DC6-5450F2B74203}"/>
                </a:ext>
              </a:extLst>
            </p:cNvPr>
            <p:cNvSpPr txBox="1"/>
            <p:nvPr/>
          </p:nvSpPr>
          <p:spPr>
            <a:xfrm>
              <a:off x="5607399" y="5116774"/>
              <a:ext cx="1264958" cy="271554"/>
            </a:xfrm>
            <a:prstGeom prst="rect">
              <a:avLst/>
            </a:prstGeom>
            <a:noFill/>
          </p:spPr>
          <p:txBody>
            <a:bodyPr wrap="square">
              <a:spAutoFit/>
            </a:bodyPr>
            <a:lstStyle/>
            <a:p>
              <a:pPr defTabSz="914367"/>
              <a:r>
                <a:rPr lang="fr-FR" sz="1176" b="1" dirty="0">
                  <a:solidFill>
                    <a:srgbClr val="000000"/>
                  </a:solidFill>
                  <a:latin typeface="Segoe UI"/>
                </a:rPr>
                <a:t>az104-04-pip1</a:t>
              </a:r>
            </a:p>
          </p:txBody>
        </p:sp>
        <p:sp>
          <p:nvSpPr>
            <p:cNvPr id="32" name="TextBox 31">
              <a:extLst>
                <a:ext uri="{FF2B5EF4-FFF2-40B4-BE49-F238E27FC236}">
                  <a16:creationId xmlns:a16="http://schemas.microsoft.com/office/drawing/2014/main" id="{BB584BCF-525E-4A19-B8EA-2D6E2113B49B}"/>
                </a:ext>
              </a:extLst>
            </p:cNvPr>
            <p:cNvSpPr txBox="1"/>
            <p:nvPr/>
          </p:nvSpPr>
          <p:spPr>
            <a:xfrm>
              <a:off x="4424114" y="6120143"/>
              <a:ext cx="1429516" cy="271554"/>
            </a:xfrm>
            <a:prstGeom prst="rect">
              <a:avLst/>
            </a:prstGeom>
            <a:noFill/>
          </p:spPr>
          <p:txBody>
            <a:bodyPr wrap="square">
              <a:spAutoFit/>
            </a:bodyPr>
            <a:lstStyle/>
            <a:p>
              <a:pPr defTabSz="914367"/>
              <a:r>
                <a:rPr lang="fr-FR" sz="1176" b="1" dirty="0">
                  <a:solidFill>
                    <a:srgbClr val="000000"/>
                  </a:solidFill>
                  <a:latin typeface="Segoe UI"/>
                </a:rPr>
                <a:t>az104-04-nsg01</a:t>
              </a:r>
            </a:p>
          </p:txBody>
        </p:sp>
        <p:pic>
          <p:nvPicPr>
            <p:cNvPr id="33" name="Graphic 32">
              <a:extLst>
                <a:ext uri="{FF2B5EF4-FFF2-40B4-BE49-F238E27FC236}">
                  <a16:creationId xmlns:a16="http://schemas.microsoft.com/office/drawing/2014/main" id="{A403A63A-1C06-49C5-BC21-CCFAF28E107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91995" y="3777326"/>
              <a:ext cx="357982" cy="357982"/>
            </a:xfrm>
            <a:prstGeom prst="rect">
              <a:avLst/>
            </a:prstGeom>
          </p:spPr>
        </p:pic>
        <p:sp>
          <p:nvSpPr>
            <p:cNvPr id="34" name="TextBox 33">
              <a:extLst>
                <a:ext uri="{FF2B5EF4-FFF2-40B4-BE49-F238E27FC236}">
                  <a16:creationId xmlns:a16="http://schemas.microsoft.com/office/drawing/2014/main" id="{FB4C7D27-AAEB-4546-9E0F-72EF4BBE45F5}"/>
                </a:ext>
              </a:extLst>
            </p:cNvPr>
            <p:cNvSpPr txBox="1"/>
            <p:nvPr/>
          </p:nvSpPr>
          <p:spPr>
            <a:xfrm>
              <a:off x="3328997" y="4069268"/>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az104-04-nic0</a:t>
              </a:r>
            </a:p>
            <a:p>
              <a:pPr algn="ctr" defTabSz="914367"/>
              <a:r>
                <a:rPr lang="fr-FR" sz="1176" dirty="0">
                  <a:solidFill>
                    <a:srgbClr val="000000"/>
                  </a:solidFill>
                  <a:latin typeface="Segoe UI"/>
                </a:rPr>
                <a:t>10.40.0.4</a:t>
              </a:r>
            </a:p>
          </p:txBody>
        </p:sp>
        <p:pic>
          <p:nvPicPr>
            <p:cNvPr id="35" name="Graphic 34">
              <a:extLst>
                <a:ext uri="{FF2B5EF4-FFF2-40B4-BE49-F238E27FC236}">
                  <a16:creationId xmlns:a16="http://schemas.microsoft.com/office/drawing/2014/main" id="{88E03FF6-1C6B-4675-8B39-A002403CBAD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039530" y="3768122"/>
              <a:ext cx="357982" cy="357982"/>
            </a:xfrm>
            <a:prstGeom prst="rect">
              <a:avLst/>
            </a:prstGeom>
          </p:spPr>
        </p:pic>
        <p:sp>
          <p:nvSpPr>
            <p:cNvPr id="36" name="TextBox 35">
              <a:extLst>
                <a:ext uri="{FF2B5EF4-FFF2-40B4-BE49-F238E27FC236}">
                  <a16:creationId xmlns:a16="http://schemas.microsoft.com/office/drawing/2014/main" id="{9C9E2FCA-FB97-4FE2-B4DE-F11A4574CC2B}"/>
                </a:ext>
              </a:extLst>
            </p:cNvPr>
            <p:cNvSpPr txBox="1"/>
            <p:nvPr/>
          </p:nvSpPr>
          <p:spPr>
            <a:xfrm>
              <a:off x="5576532" y="4060063"/>
              <a:ext cx="1322180" cy="452590"/>
            </a:xfrm>
            <a:prstGeom prst="rect">
              <a:avLst/>
            </a:prstGeom>
            <a:noFill/>
          </p:spPr>
          <p:txBody>
            <a:bodyPr wrap="square">
              <a:spAutoFit/>
            </a:bodyPr>
            <a:lstStyle/>
            <a:p>
              <a:pPr algn="ctr" defTabSz="914367"/>
              <a:r>
                <a:rPr lang="fr-FR" sz="1176" b="1" dirty="0">
                  <a:solidFill>
                    <a:srgbClr val="000000"/>
                  </a:solidFill>
                  <a:latin typeface="Segoe UI"/>
                </a:rPr>
                <a:t>az104-04-nic1</a:t>
              </a:r>
            </a:p>
            <a:p>
              <a:pPr algn="ctr" defTabSz="914367"/>
              <a:r>
                <a:rPr lang="fr-FR" sz="1176" dirty="0">
                  <a:solidFill>
                    <a:srgbClr val="000000"/>
                  </a:solidFill>
                  <a:latin typeface="Segoe UI"/>
                </a:rPr>
                <a:t>10.40.1.4</a:t>
              </a:r>
            </a:p>
          </p:txBody>
        </p:sp>
        <p:cxnSp>
          <p:nvCxnSpPr>
            <p:cNvPr id="37" name="Straight Arrow Connector 36">
              <a:extLst>
                <a:ext uri="{FF2B5EF4-FFF2-40B4-BE49-F238E27FC236}">
                  <a16:creationId xmlns:a16="http://schemas.microsoft.com/office/drawing/2014/main" id="{9A2FDDEF-1A73-4DDA-8AB3-A82BD43D4E2D}"/>
                </a:ext>
              </a:extLst>
            </p:cNvPr>
            <p:cNvCxnSpPr>
              <a:cxnSpLocks/>
              <a:endCxn id="28" idx="0"/>
            </p:cNvCxnSpPr>
            <p:nvPr/>
          </p:nvCxnSpPr>
          <p:spPr>
            <a:xfrm>
              <a:off x="3957553" y="4528179"/>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28F2629-31B9-408F-A3BD-30DE093AD377}"/>
                </a:ext>
              </a:extLst>
            </p:cNvPr>
            <p:cNvCxnSpPr>
              <a:cxnSpLocks/>
              <a:endCxn id="27" idx="0"/>
            </p:cNvCxnSpPr>
            <p:nvPr/>
          </p:nvCxnSpPr>
          <p:spPr>
            <a:xfrm flipH="1">
              <a:off x="5087797" y="4512653"/>
              <a:ext cx="984893" cy="12718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68089E6-04C3-4DE5-A093-122D37009180}"/>
                </a:ext>
              </a:extLst>
            </p:cNvPr>
            <p:cNvCxnSpPr>
              <a:cxnSpLocks/>
              <a:endCxn id="27" idx="0"/>
            </p:cNvCxnSpPr>
            <p:nvPr/>
          </p:nvCxnSpPr>
          <p:spPr>
            <a:xfrm>
              <a:off x="4159600" y="4453477"/>
              <a:ext cx="928197" cy="13309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073A7009-A737-4135-8BFD-AE8B415E20F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36599" y="3285203"/>
              <a:ext cx="431094" cy="431094"/>
            </a:xfrm>
            <a:prstGeom prst="rect">
              <a:avLst/>
            </a:prstGeom>
          </p:spPr>
        </p:pic>
        <p:sp>
          <p:nvSpPr>
            <p:cNvPr id="41" name="TextBox 40">
              <a:extLst>
                <a:ext uri="{FF2B5EF4-FFF2-40B4-BE49-F238E27FC236}">
                  <a16:creationId xmlns:a16="http://schemas.microsoft.com/office/drawing/2014/main" id="{FC4A878C-E04C-4A66-B728-60A718591D55}"/>
                </a:ext>
              </a:extLst>
            </p:cNvPr>
            <p:cNvSpPr txBox="1"/>
            <p:nvPr/>
          </p:nvSpPr>
          <p:spPr>
            <a:xfrm>
              <a:off x="8146753" y="3656287"/>
              <a:ext cx="1214096" cy="271554"/>
            </a:xfrm>
            <a:prstGeom prst="rect">
              <a:avLst/>
            </a:prstGeom>
            <a:noFill/>
          </p:spPr>
          <p:txBody>
            <a:bodyPr wrap="square">
              <a:spAutoFit/>
            </a:bodyPr>
            <a:lstStyle/>
            <a:p>
              <a:pPr defTabSz="914367"/>
              <a:r>
                <a:rPr lang="fr-FR" sz="1176" b="1" dirty="0">
                  <a:solidFill>
                    <a:srgbClr val="000000"/>
                  </a:solidFill>
                  <a:latin typeface="Segoe UI"/>
                </a:rPr>
                <a:t>contoso.org</a:t>
              </a:r>
            </a:p>
          </p:txBody>
        </p:sp>
        <p:cxnSp>
          <p:nvCxnSpPr>
            <p:cNvPr id="42" name="Straight Arrow Connector 41">
              <a:extLst>
                <a:ext uri="{FF2B5EF4-FFF2-40B4-BE49-F238E27FC236}">
                  <a16:creationId xmlns:a16="http://schemas.microsoft.com/office/drawing/2014/main" id="{C2302527-6653-4DFD-BD20-68F79D16C695}"/>
                </a:ext>
              </a:extLst>
            </p:cNvPr>
            <p:cNvCxnSpPr>
              <a:cxnSpLocks/>
            </p:cNvCxnSpPr>
            <p:nvPr/>
          </p:nvCxnSpPr>
          <p:spPr>
            <a:xfrm flipH="1">
              <a:off x="7422183" y="3500750"/>
              <a:ext cx="9151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E1A792-25DB-46C1-BF0B-F25147E9F204}"/>
                </a:ext>
              </a:extLst>
            </p:cNvPr>
            <p:cNvSpPr txBox="1"/>
            <p:nvPr/>
          </p:nvSpPr>
          <p:spPr>
            <a:xfrm>
              <a:off x="8041574" y="3017654"/>
              <a:ext cx="1424452" cy="271554"/>
            </a:xfrm>
            <a:prstGeom prst="rect">
              <a:avLst/>
            </a:prstGeom>
            <a:noFill/>
          </p:spPr>
          <p:txBody>
            <a:bodyPr wrap="square">
              <a:spAutoFit/>
            </a:bodyPr>
            <a:lstStyle/>
            <a:p>
              <a:pPr defTabSz="914367"/>
              <a:r>
                <a:rPr lang="fr-FR" sz="1176" b="1" dirty="0">
                  <a:solidFill>
                    <a:srgbClr val="000000"/>
                  </a:solidFill>
                  <a:latin typeface="Segoe UI"/>
                </a:rPr>
                <a:t>Private DNS zone </a:t>
              </a:r>
            </a:p>
          </p:txBody>
        </p:sp>
        <p:pic>
          <p:nvPicPr>
            <p:cNvPr id="44" name="Graphic 43">
              <a:extLst>
                <a:ext uri="{FF2B5EF4-FFF2-40B4-BE49-F238E27FC236}">
                  <a16:creationId xmlns:a16="http://schemas.microsoft.com/office/drawing/2014/main" id="{1483DEAB-3E45-4913-87C0-D1EAC51291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96027" y="5384872"/>
              <a:ext cx="431094" cy="431094"/>
            </a:xfrm>
            <a:prstGeom prst="rect">
              <a:avLst/>
            </a:prstGeom>
          </p:spPr>
        </p:pic>
        <p:sp>
          <p:nvSpPr>
            <p:cNvPr id="45" name="TextBox 44">
              <a:extLst>
                <a:ext uri="{FF2B5EF4-FFF2-40B4-BE49-F238E27FC236}">
                  <a16:creationId xmlns:a16="http://schemas.microsoft.com/office/drawing/2014/main" id="{F2BB8BB6-08E5-44FB-8711-77C3BFC240FD}"/>
                </a:ext>
              </a:extLst>
            </p:cNvPr>
            <p:cNvSpPr txBox="1"/>
            <p:nvPr/>
          </p:nvSpPr>
          <p:spPr>
            <a:xfrm>
              <a:off x="8293981" y="5134704"/>
              <a:ext cx="1424452" cy="271554"/>
            </a:xfrm>
            <a:prstGeom prst="rect">
              <a:avLst/>
            </a:prstGeom>
            <a:noFill/>
          </p:spPr>
          <p:txBody>
            <a:bodyPr wrap="square">
              <a:spAutoFit/>
            </a:bodyPr>
            <a:lstStyle/>
            <a:p>
              <a:pPr defTabSz="914367"/>
              <a:r>
                <a:rPr lang="fr-FR" sz="1176" b="1" dirty="0">
                  <a:solidFill>
                    <a:srgbClr val="000000"/>
                  </a:solidFill>
                  <a:latin typeface="Segoe UI"/>
                </a:rPr>
                <a:t>DNS zone </a:t>
              </a:r>
            </a:p>
          </p:txBody>
        </p:sp>
        <p:cxnSp>
          <p:nvCxnSpPr>
            <p:cNvPr id="46" name="Straight Arrow Connector 45">
              <a:extLst>
                <a:ext uri="{FF2B5EF4-FFF2-40B4-BE49-F238E27FC236}">
                  <a16:creationId xmlns:a16="http://schemas.microsoft.com/office/drawing/2014/main" id="{F56E4A1E-5CA6-4DBC-B116-FC8094C97AD7}"/>
                </a:ext>
              </a:extLst>
            </p:cNvPr>
            <p:cNvCxnSpPr>
              <a:cxnSpLocks/>
            </p:cNvCxnSpPr>
            <p:nvPr/>
          </p:nvCxnSpPr>
          <p:spPr>
            <a:xfrm>
              <a:off x="6237622" y="4468043"/>
              <a:ext cx="1" cy="3007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6D1C118-F3DB-4696-9242-A96A00EAB999}"/>
                </a:ext>
              </a:extLst>
            </p:cNvPr>
            <p:cNvSpPr txBox="1"/>
            <p:nvPr/>
          </p:nvSpPr>
          <p:spPr>
            <a:xfrm>
              <a:off x="2596753" y="4800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sp>
          <p:nvSpPr>
            <p:cNvPr id="48" name="TextBox 47">
              <a:extLst>
                <a:ext uri="{FF2B5EF4-FFF2-40B4-BE49-F238E27FC236}">
                  <a16:creationId xmlns:a16="http://schemas.microsoft.com/office/drawing/2014/main" id="{77740F20-0AC0-443E-B5AF-068BC24E3997}"/>
                </a:ext>
              </a:extLst>
            </p:cNvPr>
            <p:cNvSpPr txBox="1"/>
            <p:nvPr/>
          </p:nvSpPr>
          <p:spPr>
            <a:xfrm>
              <a:off x="2591315" y="5687504"/>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49" name="TextBox 48">
              <a:extLst>
                <a:ext uri="{FF2B5EF4-FFF2-40B4-BE49-F238E27FC236}">
                  <a16:creationId xmlns:a16="http://schemas.microsoft.com/office/drawing/2014/main" id="{32BAC4D2-F7BD-491A-99EE-7A4D16B2E066}"/>
                </a:ext>
              </a:extLst>
            </p:cNvPr>
            <p:cNvSpPr txBox="1"/>
            <p:nvPr/>
          </p:nvSpPr>
          <p:spPr>
            <a:xfrm>
              <a:off x="7864369" y="2744412"/>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5</a:t>
              </a:r>
            </a:p>
          </p:txBody>
        </p:sp>
        <p:sp>
          <p:nvSpPr>
            <p:cNvPr id="50" name="TextBox 49">
              <a:extLst>
                <a:ext uri="{FF2B5EF4-FFF2-40B4-BE49-F238E27FC236}">
                  <a16:creationId xmlns:a16="http://schemas.microsoft.com/office/drawing/2014/main" id="{03D5B61F-FFF8-441D-9CAB-644E1F8E4631}"/>
                </a:ext>
              </a:extLst>
            </p:cNvPr>
            <p:cNvSpPr txBox="1"/>
            <p:nvPr/>
          </p:nvSpPr>
          <p:spPr>
            <a:xfrm>
              <a:off x="7940996" y="4768750"/>
              <a:ext cx="1568286"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6</a:t>
              </a:r>
            </a:p>
          </p:txBody>
        </p:sp>
      </p:grpSp>
    </p:spTree>
    <p:extLst>
      <p:ext uri="{BB962C8B-B14F-4D97-AF65-F5344CB8AC3E}">
        <p14:creationId xmlns:p14="http://schemas.microsoft.com/office/powerpoint/2010/main" val="197068032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7278F1-6266-4E4D-8CB8-53E91317A710}"/>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94302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Custom Domain Names</a:t>
            </a:r>
          </a:p>
        </p:txBody>
      </p:sp>
      <p:sp>
        <p:nvSpPr>
          <p:cNvPr id="5" name="Rectangle 4">
            <a:extLst>
              <a:ext uri="{FF2B5EF4-FFF2-40B4-BE49-F238E27FC236}">
                <a16:creationId xmlns:a16="http://schemas.microsoft.com/office/drawing/2014/main" id="{BE859702-786A-47AA-93E5-B3913D947DE7}"/>
              </a:ext>
            </a:extLst>
          </p:cNvPr>
          <p:cNvSpPr/>
          <p:nvPr/>
        </p:nvSpPr>
        <p:spPr>
          <a:xfrm>
            <a:off x="465138" y="140424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Verification demonstrates ownership of the domain name</a:t>
            </a:r>
          </a:p>
        </p:txBody>
      </p:sp>
      <p:sp>
        <p:nvSpPr>
          <p:cNvPr id="6" name="Rectangle 5">
            <a:extLst>
              <a:ext uri="{FF2B5EF4-FFF2-40B4-BE49-F238E27FC236}">
                <a16:creationId xmlns:a16="http://schemas.microsoft.com/office/drawing/2014/main" id="{E9BE5AD1-F9EC-4AE1-A01C-1B7D667B61B2}"/>
              </a:ext>
            </a:extLst>
          </p:cNvPr>
          <p:cNvSpPr/>
          <p:nvPr/>
        </p:nvSpPr>
        <p:spPr>
          <a:xfrm>
            <a:off x="465138" y="2709894"/>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Add a DNS record (MX or TXT) that is provided by Azure into your company’s DNS zone</a:t>
            </a:r>
          </a:p>
        </p:txBody>
      </p:sp>
      <p:sp>
        <p:nvSpPr>
          <p:cNvPr id="7" name="Rectangle 6">
            <a:extLst>
              <a:ext uri="{FF2B5EF4-FFF2-40B4-BE49-F238E27FC236}">
                <a16:creationId xmlns:a16="http://schemas.microsoft.com/office/drawing/2014/main" id="{F1A9DB47-D9D1-48DE-9B61-12F0F9C653C7}"/>
              </a:ext>
            </a:extLst>
          </p:cNvPr>
          <p:cNvSpPr/>
          <p:nvPr/>
        </p:nvSpPr>
        <p:spPr>
          <a:xfrm>
            <a:off x="465138" y="4015539"/>
            <a:ext cx="6060849" cy="97612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Azure will query the DNS domain for the presence of the record</a:t>
            </a:r>
          </a:p>
        </p:txBody>
      </p:sp>
      <p:sp>
        <p:nvSpPr>
          <p:cNvPr id="8" name="Rectangle 7">
            <a:extLst>
              <a:ext uri="{FF2B5EF4-FFF2-40B4-BE49-F238E27FC236}">
                <a16:creationId xmlns:a16="http://schemas.microsoft.com/office/drawing/2014/main" id="{426FD7F0-4F14-4549-AAB8-4D5F1DBA477D}"/>
              </a:ext>
            </a:extLst>
          </p:cNvPr>
          <p:cNvSpPr/>
          <p:nvPr/>
        </p:nvSpPr>
        <p:spPr>
          <a:xfrm>
            <a:off x="465138" y="5321183"/>
            <a:ext cx="6060849" cy="82978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200" dirty="0">
                <a:solidFill>
                  <a:schemeClr val="tx1"/>
                </a:solidFill>
              </a:rPr>
              <a:t>This could take several minutes or several hours</a:t>
            </a:r>
          </a:p>
        </p:txBody>
      </p:sp>
      <p:pic>
        <p:nvPicPr>
          <p:cNvPr id="12" name="Picture 5" descr="Screenshot of the add a DNS text record page.">
            <a:extLst>
              <a:ext uri="{FF2B5EF4-FFF2-40B4-BE49-F238E27FC236}">
                <a16:creationId xmlns:a16="http://schemas.microsoft.com/office/drawing/2014/main" id="{4E4A35C8-6552-44ED-9212-5F910C5AC73E}"/>
              </a:ext>
            </a:extLst>
          </p:cNvPr>
          <p:cNvPicPr>
            <a:picLocks noChangeAspect="1"/>
          </p:cNvPicPr>
          <p:nvPr/>
        </p:nvPicPr>
        <p:blipFill>
          <a:blip r:embed="rId3"/>
          <a:stretch>
            <a:fillRect/>
          </a:stretch>
        </p:blipFill>
        <p:spPr>
          <a:xfrm>
            <a:off x="6815137" y="1404249"/>
            <a:ext cx="5156200" cy="4564466"/>
          </a:xfrm>
          <a:prstGeom prst="rect">
            <a:avLst/>
          </a:prstGeom>
          <a:ln>
            <a:noFill/>
          </a:ln>
        </p:spPr>
      </p:pic>
    </p:spTree>
    <p:extLst>
      <p:ext uri="{BB962C8B-B14F-4D97-AF65-F5344CB8AC3E}">
        <p14:creationId xmlns:p14="http://schemas.microsoft.com/office/powerpoint/2010/main" val="8258953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Determine Private Zone Scenarios</a:t>
            </a:r>
          </a:p>
        </p:txBody>
      </p:sp>
      <p:sp>
        <p:nvSpPr>
          <p:cNvPr id="10" name="Rectangle 9">
            <a:extLst>
              <a:ext uri="{FF2B5EF4-FFF2-40B4-BE49-F238E27FC236}">
                <a16:creationId xmlns:a16="http://schemas.microsoft.com/office/drawing/2014/main" id="{BDBC60E2-3A4A-447B-A89E-7071B31A46BF}"/>
              </a:ext>
            </a:extLst>
          </p:cNvPr>
          <p:cNvSpPr/>
          <p:nvPr/>
        </p:nvSpPr>
        <p:spPr>
          <a:xfrm>
            <a:off x="427037"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resolution in VNet1 is private and not accessible from the Internet</a:t>
            </a:r>
          </a:p>
        </p:txBody>
      </p:sp>
      <p:sp>
        <p:nvSpPr>
          <p:cNvPr id="11" name="Rectangle 10">
            <a:extLst>
              <a:ext uri="{FF2B5EF4-FFF2-40B4-BE49-F238E27FC236}">
                <a16:creationId xmlns:a16="http://schemas.microsoft.com/office/drawing/2014/main" id="{3D61C7A2-DF9B-4989-B89D-E0C693E86E99}"/>
              </a:ext>
            </a:extLst>
          </p:cNvPr>
          <p:cNvSpPr/>
          <p:nvPr/>
        </p:nvSpPr>
        <p:spPr>
          <a:xfrm>
            <a:off x="434140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DNS queries across</a:t>
            </a:r>
            <a:br>
              <a:rPr lang="en-US" sz="2200" dirty="0">
                <a:solidFill>
                  <a:schemeClr val="tx1"/>
                </a:solidFill>
              </a:rPr>
            </a:br>
            <a:r>
              <a:rPr lang="en-US" sz="2200" dirty="0">
                <a:solidFill>
                  <a:schemeClr val="tx1"/>
                </a:solidFill>
              </a:rPr>
              <a:t>the virtual networks</a:t>
            </a:r>
            <a:br>
              <a:rPr lang="en-US" sz="2200" dirty="0">
                <a:solidFill>
                  <a:schemeClr val="tx1"/>
                </a:solidFill>
              </a:rPr>
            </a:br>
            <a:r>
              <a:rPr lang="en-US" sz="2200" dirty="0">
                <a:solidFill>
                  <a:schemeClr val="tx1"/>
                </a:solidFill>
              </a:rPr>
              <a:t>are resolved</a:t>
            </a:r>
          </a:p>
        </p:txBody>
      </p:sp>
      <p:sp>
        <p:nvSpPr>
          <p:cNvPr id="12" name="Rectangle 11">
            <a:extLst>
              <a:ext uri="{FF2B5EF4-FFF2-40B4-BE49-F238E27FC236}">
                <a16:creationId xmlns:a16="http://schemas.microsoft.com/office/drawing/2014/main" id="{5B6EE075-51E1-4ADA-98B7-C35BD342F6C7}"/>
              </a:ext>
            </a:extLst>
          </p:cNvPr>
          <p:cNvSpPr/>
          <p:nvPr/>
        </p:nvSpPr>
        <p:spPr>
          <a:xfrm>
            <a:off x="8255776" y="5181600"/>
            <a:ext cx="3753661" cy="11801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Reverse DNS queries are scoped to the same virtual network</a:t>
            </a:r>
          </a:p>
        </p:txBody>
      </p:sp>
      <p:pic>
        <p:nvPicPr>
          <p:cNvPr id="4" name="Picture 3" descr="Diagram showing VNet1 as the registration VNet and VNet1 as the resolution VNet. Azure DNS is providing private zone records for the two VNets">
            <a:extLst>
              <a:ext uri="{FF2B5EF4-FFF2-40B4-BE49-F238E27FC236}">
                <a16:creationId xmlns:a16="http://schemas.microsoft.com/office/drawing/2014/main" id="{935BAE4E-AA1C-468A-B45C-8A506CCA7A32}"/>
              </a:ext>
            </a:extLst>
          </p:cNvPr>
          <p:cNvPicPr>
            <a:picLocks noChangeAspect="1"/>
          </p:cNvPicPr>
          <p:nvPr/>
        </p:nvPicPr>
        <p:blipFill>
          <a:blip r:embed="rId3"/>
          <a:stretch>
            <a:fillRect/>
          </a:stretch>
        </p:blipFill>
        <p:spPr>
          <a:xfrm>
            <a:off x="1555750" y="1497012"/>
            <a:ext cx="8943975" cy="3390900"/>
          </a:xfrm>
          <a:prstGeom prst="rect">
            <a:avLst/>
          </a:prstGeom>
        </p:spPr>
      </p:pic>
      <p:sp>
        <p:nvSpPr>
          <p:cNvPr id="2" name="TextBox 1">
            <a:extLst>
              <a:ext uri="{FF2B5EF4-FFF2-40B4-BE49-F238E27FC236}">
                <a16:creationId xmlns:a16="http://schemas.microsoft.com/office/drawing/2014/main" id="{670C77B2-7AD0-4541-A19F-454B1D4A828E}"/>
              </a:ext>
              <a:ext uri="{C183D7F6-B498-43B3-948B-1728B52AA6E4}">
                <adec:decorative xmlns:adec="http://schemas.microsoft.com/office/drawing/2017/decorative" val="1"/>
              </a:ext>
            </a:extLst>
          </p:cNvPr>
          <p:cNvSpPr txBox="1"/>
          <p:nvPr/>
        </p:nvSpPr>
        <p:spPr>
          <a:xfrm>
            <a:off x="3767770" y="1849551"/>
            <a:ext cx="2963536"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latin typeface="+mj-lt"/>
              </a:rPr>
              <a:t>Query:VM2.contoso.lab</a:t>
            </a:r>
          </a:p>
        </p:txBody>
      </p:sp>
      <p:sp>
        <p:nvSpPr>
          <p:cNvPr id="3" name="TextBox 2">
            <a:extLst>
              <a:ext uri="{FF2B5EF4-FFF2-40B4-BE49-F238E27FC236}">
                <a16:creationId xmlns:a16="http://schemas.microsoft.com/office/drawing/2014/main" id="{5B2E5544-067D-4F61-A773-5373CDF13BCA}"/>
              </a:ext>
              <a:ext uri="{C183D7F6-B498-43B3-948B-1728B52AA6E4}">
                <adec:decorative xmlns:adec="http://schemas.microsoft.com/office/drawing/2017/decorative" val="1"/>
              </a:ext>
            </a:extLst>
          </p:cNvPr>
          <p:cNvSpPr txBox="1"/>
          <p:nvPr/>
        </p:nvSpPr>
        <p:spPr>
          <a:xfrm>
            <a:off x="3718194" y="3862224"/>
            <a:ext cx="3062687" cy="544765"/>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1700" dirty="0">
                <a:gradFill>
                  <a:gsLst>
                    <a:gs pos="2917">
                      <a:schemeClr val="tx1"/>
                    </a:gs>
                    <a:gs pos="30000">
                      <a:schemeClr val="tx1"/>
                    </a:gs>
                  </a:gsLst>
                  <a:lin ang="5400000" scaled="0"/>
                </a:gradFill>
                <a:latin typeface="+mj-lt"/>
              </a:rPr>
              <a:t>Response:VM1.contoso.lab</a:t>
            </a:r>
          </a:p>
        </p:txBody>
      </p:sp>
    </p:spTree>
    <p:extLst>
      <p:ext uri="{BB962C8B-B14F-4D97-AF65-F5344CB8AC3E}">
        <p14:creationId xmlns:p14="http://schemas.microsoft.com/office/powerpoint/2010/main" val="2942185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Learning Objectives - Configure Virtual Networks</a:t>
            </a:r>
          </a:p>
        </p:txBody>
      </p:sp>
      <p:sp>
        <p:nvSpPr>
          <p:cNvPr id="5" name="Rectangle 4">
            <a:extLst>
              <a:ext uri="{FF2B5EF4-FFF2-40B4-BE49-F238E27FC236}">
                <a16:creationId xmlns:a16="http://schemas.microsoft.com/office/drawing/2014/main" id="{AB3A1709-C971-4249-90BC-2B61932F0B83}"/>
              </a:ext>
            </a:extLst>
          </p:cNvPr>
          <p:cNvSpPr/>
          <p:nvPr/>
        </p:nvSpPr>
        <p:spPr>
          <a:xfrm>
            <a:off x="523240" y="1288965"/>
            <a:ext cx="5521960" cy="441659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Subnets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Plan IP Addressing</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Create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Associate Public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Allocate or Assign Private IP Addresses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Demonstration – Virtual Networks</a:t>
            </a:r>
          </a:p>
          <a:p>
            <a:pPr marL="342900" indent="-342900" defTabSz="1022350">
              <a:spcBef>
                <a:spcPct val="0"/>
              </a:spcBef>
              <a:spcAft>
                <a:spcPts val="1200"/>
              </a:spcAft>
              <a:buFont typeface="Arial" panose="020B0604020202020204" pitchFamily="34" charset="0"/>
              <a:buChar char="•"/>
            </a:pPr>
            <a:r>
              <a:rPr lang="en-US" sz="2300" dirty="0">
                <a:solidFill>
                  <a:schemeClr val="tx1"/>
                </a:solidFill>
              </a:rPr>
              <a:t>Learning Recap</a:t>
            </a:r>
          </a:p>
        </p:txBody>
      </p:sp>
      <p:sp>
        <p:nvSpPr>
          <p:cNvPr id="9" name="TextBox 8">
            <a:extLst>
              <a:ext uri="{FF2B5EF4-FFF2-40B4-BE49-F238E27FC236}">
                <a16:creationId xmlns:a16="http://schemas.microsoft.com/office/drawing/2014/main" id="{92730277-5A99-08A8-B699-BFAB8A6564A8}"/>
              </a:ext>
            </a:extLst>
          </p:cNvPr>
          <p:cNvSpPr txBox="1"/>
          <p:nvPr/>
        </p:nvSpPr>
        <p:spPr>
          <a:xfrm>
            <a:off x="6391276" y="1759578"/>
            <a:ext cx="4794884" cy="2631490"/>
          </a:xfrm>
          <a:prstGeom prst="rect">
            <a:avLst/>
          </a:prstGeom>
          <a:noFill/>
        </p:spPr>
        <p:txBody>
          <a:bodyPr wrap="square">
            <a:spAutoFit/>
          </a:bodyPr>
          <a:lstStyle/>
          <a:p>
            <a:pPr algn="l">
              <a:spcAft>
                <a:spcPts val="600"/>
              </a:spcAft>
            </a:pPr>
            <a:r>
              <a:rPr lang="en-US" sz="2000" dirty="0">
                <a:solidFill>
                  <a:schemeClr val="accent1"/>
                </a:solidFill>
              </a:rPr>
              <a:t>Implement and manage virtual networking (15–20%): Configure and manage virtual networks in Azure</a:t>
            </a:r>
          </a:p>
          <a:p>
            <a:pPr marL="173038" indent="-173038" algn="l">
              <a:buFont typeface="Arial" panose="020B0604020202020204" pitchFamily="34" charset="0"/>
              <a:buChar char="•"/>
            </a:pPr>
            <a:r>
              <a:rPr lang="en-US" sz="2000" dirty="0"/>
              <a:t>Create and configure virtual networks and subnets</a:t>
            </a:r>
          </a:p>
          <a:p>
            <a:pPr algn="l">
              <a:buFont typeface="Arial" panose="020B0604020202020204" pitchFamily="34" charset="0"/>
              <a:buChar char="•"/>
            </a:pPr>
            <a:r>
              <a:rPr lang="en-US" sz="2000" dirty="0"/>
              <a:t> Configure public IP addresses</a:t>
            </a:r>
          </a:p>
          <a:p>
            <a:br>
              <a:rPr lang="en-US" sz="2000" dirty="0"/>
            </a:br>
            <a:endParaRPr lang="en-US" sz="2000"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p:txBody>
          <a:bodyPr/>
          <a:lstStyle/>
          <a:p>
            <a:r>
              <a:rPr lang="en-US" dirty="0"/>
              <a:t>Plan Virtual Networks</a:t>
            </a:r>
          </a:p>
        </p:txBody>
      </p:sp>
      <p:grpSp>
        <p:nvGrpSpPr>
          <p:cNvPr id="2" name="Group 1" descr="A virtual network has subnets and connects to on-premises and virtual networks. ">
            <a:extLst>
              <a:ext uri="{FF2B5EF4-FFF2-40B4-BE49-F238E27FC236}">
                <a16:creationId xmlns:a16="http://schemas.microsoft.com/office/drawing/2014/main" id="{B272DFE8-1AE3-4A24-BB31-4C425D3CFC1D}"/>
              </a:ext>
            </a:extLst>
          </p:cNvPr>
          <p:cNvGrpSpPr/>
          <p:nvPr/>
        </p:nvGrpSpPr>
        <p:grpSpPr>
          <a:xfrm>
            <a:off x="1691181" y="1309239"/>
            <a:ext cx="8104459" cy="3103150"/>
            <a:chOff x="1438934" y="3914453"/>
            <a:chExt cx="5979008" cy="2373331"/>
          </a:xfrm>
        </p:grpSpPr>
        <p:sp>
          <p:nvSpPr>
            <p:cNvPr id="11" name="Rectangle 10">
              <a:extLst>
                <a:ext uri="{FF2B5EF4-FFF2-40B4-BE49-F238E27FC236}">
                  <a16:creationId xmlns:a16="http://schemas.microsoft.com/office/drawing/2014/main" id="{ED1A22FB-3218-45DB-9C1E-355DF9DBB251}"/>
                </a:ext>
              </a:extLst>
            </p:cNvPr>
            <p:cNvSpPr/>
            <p:nvPr/>
          </p:nvSpPr>
          <p:spPr>
            <a:xfrm>
              <a:off x="1489566" y="3963863"/>
              <a:ext cx="3785063" cy="2323921"/>
            </a:xfrm>
            <a:prstGeom prst="rect">
              <a:avLst/>
            </a:prstGeom>
            <a:solidFill>
              <a:srgbClr val="44546A">
                <a:lumMod val="20000"/>
                <a:lumOff val="80000"/>
              </a:srgbClr>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245DBDA-D26F-4554-95F2-15A0BCE64A44}"/>
                </a:ext>
              </a:extLst>
            </p:cNvPr>
            <p:cNvSpPr/>
            <p:nvPr/>
          </p:nvSpPr>
          <p:spPr>
            <a:xfrm>
              <a:off x="1984222" y="4470849"/>
              <a:ext cx="2892829" cy="1662545"/>
            </a:xfrm>
            <a:prstGeom prst="rect">
              <a:avLst/>
            </a:prstGeom>
            <a:solidFill>
              <a:srgbClr val="E7E6E6"/>
            </a:solidFill>
            <a:ln w="1270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7DB04DCB-3541-4CC8-8096-0C7A73B01867}"/>
                </a:ext>
              </a:extLst>
            </p:cNvPr>
            <p:cNvSpPr txBox="1"/>
            <p:nvPr/>
          </p:nvSpPr>
          <p:spPr>
            <a:xfrm>
              <a:off x="2484536" y="5711032"/>
              <a:ext cx="1771640" cy="369332"/>
            </a:xfrm>
            <a:prstGeom prst="rect">
              <a:avLst/>
            </a:prstGeom>
            <a:noFill/>
          </p:spPr>
          <p:txBody>
            <a:bodyPr wrap="none" rtlCol="0">
              <a:spAutoFit/>
            </a:bodyPr>
            <a:lstStyle/>
            <a:p>
              <a:pPr algn="ctr" defTabSz="914400"/>
              <a:r>
                <a:rPr lang="en-US" dirty="0">
                  <a:solidFill>
                    <a:prstClr val="black"/>
                  </a:solidFill>
                  <a:latin typeface="Calibri" panose="020F0502020204030204"/>
                </a:rPr>
                <a:t>Virtual Machines</a:t>
              </a:r>
            </a:p>
          </p:txBody>
        </p:sp>
        <p:grpSp>
          <p:nvGrpSpPr>
            <p:cNvPr id="16" name="Group 15">
              <a:extLst>
                <a:ext uri="{FF2B5EF4-FFF2-40B4-BE49-F238E27FC236}">
                  <a16:creationId xmlns:a16="http://schemas.microsoft.com/office/drawing/2014/main" id="{86A90234-A9FD-4FA4-AF6A-D268762B091E}"/>
                </a:ext>
              </a:extLst>
            </p:cNvPr>
            <p:cNvGrpSpPr/>
            <p:nvPr/>
          </p:nvGrpSpPr>
          <p:grpSpPr>
            <a:xfrm>
              <a:off x="3556116" y="4833183"/>
              <a:ext cx="1002118" cy="798085"/>
              <a:chOff x="7563034" y="1853676"/>
              <a:chExt cx="1002118" cy="798085"/>
            </a:xfrm>
          </p:grpSpPr>
          <p:grpSp>
            <p:nvGrpSpPr>
              <p:cNvPr id="17" name="Group 16">
                <a:extLst>
                  <a:ext uri="{FF2B5EF4-FFF2-40B4-BE49-F238E27FC236}">
                    <a16:creationId xmlns:a16="http://schemas.microsoft.com/office/drawing/2014/main" id="{35B3842C-27B8-4021-97AC-2A22F0C36306}"/>
                  </a:ext>
                </a:extLst>
              </p:cNvPr>
              <p:cNvGrpSpPr>
                <a:grpSpLocks noChangeAspect="1"/>
              </p:cNvGrpSpPr>
              <p:nvPr/>
            </p:nvGrpSpPr>
            <p:grpSpPr>
              <a:xfrm>
                <a:off x="7563034" y="1853676"/>
                <a:ext cx="416425" cy="798085"/>
                <a:chOff x="9191145" y="3741535"/>
                <a:chExt cx="774393" cy="2092980"/>
              </a:xfrm>
            </p:grpSpPr>
            <p:grpSp>
              <p:nvGrpSpPr>
                <p:cNvPr id="20" name="Group 19">
                  <a:extLst>
                    <a:ext uri="{FF2B5EF4-FFF2-40B4-BE49-F238E27FC236}">
                      <a16:creationId xmlns:a16="http://schemas.microsoft.com/office/drawing/2014/main" id="{9F33091F-FE67-4955-88CB-3510168332A0}"/>
                    </a:ext>
                  </a:extLst>
                </p:cNvPr>
                <p:cNvGrpSpPr>
                  <a:grpSpLocks noChangeAspect="1"/>
                </p:cNvGrpSpPr>
                <p:nvPr/>
              </p:nvGrpSpPr>
              <p:grpSpPr>
                <a:xfrm>
                  <a:off x="9191145" y="3741535"/>
                  <a:ext cx="774393" cy="2092980"/>
                  <a:chOff x="6576174" y="3760259"/>
                  <a:chExt cx="1081539" cy="2764684"/>
                </a:xfrm>
              </p:grpSpPr>
              <p:grpSp>
                <p:nvGrpSpPr>
                  <p:cNvPr id="24" name="Group 23">
                    <a:extLst>
                      <a:ext uri="{FF2B5EF4-FFF2-40B4-BE49-F238E27FC236}">
                        <a16:creationId xmlns:a16="http://schemas.microsoft.com/office/drawing/2014/main" id="{9FF195F2-AB75-40EE-A6BE-CA3DB575D87A}"/>
                      </a:ext>
                    </a:extLst>
                  </p:cNvPr>
                  <p:cNvGrpSpPr/>
                  <p:nvPr/>
                </p:nvGrpSpPr>
                <p:grpSpPr>
                  <a:xfrm>
                    <a:off x="6576174" y="3760259"/>
                    <a:ext cx="1081539" cy="2764684"/>
                    <a:chOff x="6576174" y="3760259"/>
                    <a:chExt cx="1081539" cy="2764684"/>
                  </a:xfrm>
                </p:grpSpPr>
                <p:grpSp>
                  <p:nvGrpSpPr>
                    <p:cNvPr id="26" name="Group 25">
                      <a:extLst>
                        <a:ext uri="{FF2B5EF4-FFF2-40B4-BE49-F238E27FC236}">
                          <a16:creationId xmlns:a16="http://schemas.microsoft.com/office/drawing/2014/main" id="{92BCDB64-F94C-4117-ADA0-212C0C25B03D}"/>
                        </a:ext>
                      </a:extLst>
                    </p:cNvPr>
                    <p:cNvGrpSpPr/>
                    <p:nvPr/>
                  </p:nvGrpSpPr>
                  <p:grpSpPr>
                    <a:xfrm>
                      <a:off x="6576174" y="3760259"/>
                      <a:ext cx="1081539" cy="2764684"/>
                      <a:chOff x="5365826" y="3709999"/>
                      <a:chExt cx="1074023" cy="2853208"/>
                    </a:xfrm>
                  </p:grpSpPr>
                  <p:sp>
                    <p:nvSpPr>
                      <p:cNvPr id="36" name="Rectangle 35">
                        <a:extLst>
                          <a:ext uri="{FF2B5EF4-FFF2-40B4-BE49-F238E27FC236}">
                            <a16:creationId xmlns:a16="http://schemas.microsoft.com/office/drawing/2014/main" id="{73E1C3F2-1226-4660-99FC-836501A2AD5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7" name="Rectangle 36">
                        <a:extLst>
                          <a:ext uri="{FF2B5EF4-FFF2-40B4-BE49-F238E27FC236}">
                            <a16:creationId xmlns:a16="http://schemas.microsoft.com/office/drawing/2014/main" id="{00823CEA-0B13-4FC9-900A-C5BE444E2C39}"/>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38" name="Rectangle 37">
                        <a:extLst>
                          <a:ext uri="{FF2B5EF4-FFF2-40B4-BE49-F238E27FC236}">
                            <a16:creationId xmlns:a16="http://schemas.microsoft.com/office/drawing/2014/main" id="{977775E8-AF4E-40A5-8442-7E224A8C066B}"/>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39" name="Rectangle 38">
                        <a:extLst>
                          <a:ext uri="{FF2B5EF4-FFF2-40B4-BE49-F238E27FC236}">
                            <a16:creationId xmlns:a16="http://schemas.microsoft.com/office/drawing/2014/main" id="{7E96C21D-DE99-48BB-90F7-8136D156419C}"/>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0" name="Rectangle 39">
                        <a:extLst>
                          <a:ext uri="{FF2B5EF4-FFF2-40B4-BE49-F238E27FC236}">
                            <a16:creationId xmlns:a16="http://schemas.microsoft.com/office/drawing/2014/main" id="{0F1E03A8-5778-4331-B9A0-5011D54B5232}"/>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1" name="Rectangle 40">
                        <a:extLst>
                          <a:ext uri="{FF2B5EF4-FFF2-40B4-BE49-F238E27FC236}">
                            <a16:creationId xmlns:a16="http://schemas.microsoft.com/office/drawing/2014/main" id="{59519EF3-A12C-4828-855E-51833107D177}"/>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2" name="Rectangle 41">
                        <a:extLst>
                          <a:ext uri="{FF2B5EF4-FFF2-40B4-BE49-F238E27FC236}">
                            <a16:creationId xmlns:a16="http://schemas.microsoft.com/office/drawing/2014/main" id="{E2A93760-7ADF-4954-94F7-39584794AA4D}"/>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43" name="Rectangle 42">
                        <a:extLst>
                          <a:ext uri="{FF2B5EF4-FFF2-40B4-BE49-F238E27FC236}">
                            <a16:creationId xmlns:a16="http://schemas.microsoft.com/office/drawing/2014/main" id="{F7F7D77F-4528-4CDB-AD0F-9EA481FA7F59}"/>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4" name="Rectangle 43">
                        <a:extLst>
                          <a:ext uri="{FF2B5EF4-FFF2-40B4-BE49-F238E27FC236}">
                            <a16:creationId xmlns:a16="http://schemas.microsoft.com/office/drawing/2014/main" id="{57543689-5309-4005-A2E3-0C7AEF86239F}"/>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 name="Freeform 34">
                        <a:extLst>
                          <a:ext uri="{FF2B5EF4-FFF2-40B4-BE49-F238E27FC236}">
                            <a16:creationId xmlns:a16="http://schemas.microsoft.com/office/drawing/2014/main" id="{1D66EF7A-D6B4-4A89-B0C6-E23D301EAF09}"/>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6" name="Freeform 35">
                        <a:extLst>
                          <a:ext uri="{FF2B5EF4-FFF2-40B4-BE49-F238E27FC236}">
                            <a16:creationId xmlns:a16="http://schemas.microsoft.com/office/drawing/2014/main" id="{F309CDB0-583B-4958-8B29-E59E50320DDB}"/>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7" name="Freeform 36">
                        <a:extLst>
                          <a:ext uri="{FF2B5EF4-FFF2-40B4-BE49-F238E27FC236}">
                            <a16:creationId xmlns:a16="http://schemas.microsoft.com/office/drawing/2014/main" id="{090F9837-5F4F-4C4B-A73B-B310DDF0E85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8" name="Freeform 37">
                        <a:extLst>
                          <a:ext uri="{FF2B5EF4-FFF2-40B4-BE49-F238E27FC236}">
                            <a16:creationId xmlns:a16="http://schemas.microsoft.com/office/drawing/2014/main" id="{EA9EB62C-9A78-47FB-9BBA-F9A4ED19DB1D}"/>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49" name="Freeform 34">
                        <a:extLst>
                          <a:ext uri="{FF2B5EF4-FFF2-40B4-BE49-F238E27FC236}">
                            <a16:creationId xmlns:a16="http://schemas.microsoft.com/office/drawing/2014/main" id="{8A4FE913-A6AA-4964-9264-419DA56ECB9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0" name="Freeform 35">
                        <a:extLst>
                          <a:ext uri="{FF2B5EF4-FFF2-40B4-BE49-F238E27FC236}">
                            <a16:creationId xmlns:a16="http://schemas.microsoft.com/office/drawing/2014/main" id="{429AA64E-DA56-413E-A796-C044B358D2E0}"/>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1" name="Freeform 36">
                        <a:extLst>
                          <a:ext uri="{FF2B5EF4-FFF2-40B4-BE49-F238E27FC236}">
                            <a16:creationId xmlns:a16="http://schemas.microsoft.com/office/drawing/2014/main" id="{F63A230A-08F8-498C-86CA-16554D04DB4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2" name="Freeform 37">
                        <a:extLst>
                          <a:ext uri="{FF2B5EF4-FFF2-40B4-BE49-F238E27FC236}">
                            <a16:creationId xmlns:a16="http://schemas.microsoft.com/office/drawing/2014/main" id="{1E9D322E-3483-464F-BB3B-525E36D8BBA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53" name="Rectangle 42">
                        <a:extLst>
                          <a:ext uri="{FF2B5EF4-FFF2-40B4-BE49-F238E27FC236}">
                            <a16:creationId xmlns:a16="http://schemas.microsoft.com/office/drawing/2014/main" id="{20663CA8-84A6-4560-A85B-D8F9BCE987CB}"/>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7" name="Freeform 8">
                      <a:extLst>
                        <a:ext uri="{FF2B5EF4-FFF2-40B4-BE49-F238E27FC236}">
                          <a16:creationId xmlns:a16="http://schemas.microsoft.com/office/drawing/2014/main" id="{7479DB76-3ABA-4ECF-9F29-50AD6995A961}"/>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8" name="Freeform 8">
                      <a:extLst>
                        <a:ext uri="{FF2B5EF4-FFF2-40B4-BE49-F238E27FC236}">
                          <a16:creationId xmlns:a16="http://schemas.microsoft.com/office/drawing/2014/main" id="{426C0450-7A4B-4DC0-97E5-4B0B43EF29DD}"/>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9" name="Freeform 8">
                      <a:extLst>
                        <a:ext uri="{FF2B5EF4-FFF2-40B4-BE49-F238E27FC236}">
                          <a16:creationId xmlns:a16="http://schemas.microsoft.com/office/drawing/2014/main" id="{83C212D5-0AA2-4D5D-965B-7CE99E39F623}"/>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Freeform 8">
                      <a:extLst>
                        <a:ext uri="{FF2B5EF4-FFF2-40B4-BE49-F238E27FC236}">
                          <a16:creationId xmlns:a16="http://schemas.microsoft.com/office/drawing/2014/main" id="{91E8DD33-C284-4D10-9AC7-414BA6C7A18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1" name="Freeform 8">
                      <a:extLst>
                        <a:ext uri="{FF2B5EF4-FFF2-40B4-BE49-F238E27FC236}">
                          <a16:creationId xmlns:a16="http://schemas.microsoft.com/office/drawing/2014/main" id="{45C49118-C1DE-4F5B-A4F9-DEF49E992AC1}"/>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2" name="Freeform 8">
                      <a:extLst>
                        <a:ext uri="{FF2B5EF4-FFF2-40B4-BE49-F238E27FC236}">
                          <a16:creationId xmlns:a16="http://schemas.microsoft.com/office/drawing/2014/main" id="{57E130A2-3724-439C-85C1-FDCF28D0D18E}"/>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3" name="Freeform 8">
                      <a:extLst>
                        <a:ext uri="{FF2B5EF4-FFF2-40B4-BE49-F238E27FC236}">
                          <a16:creationId xmlns:a16="http://schemas.microsoft.com/office/drawing/2014/main" id="{0E9E8427-C7F6-4CB6-85E3-7EBF913936B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4" name="Freeform 8">
                      <a:extLst>
                        <a:ext uri="{FF2B5EF4-FFF2-40B4-BE49-F238E27FC236}">
                          <a16:creationId xmlns:a16="http://schemas.microsoft.com/office/drawing/2014/main" id="{F20CF64E-8E9E-47BF-825A-788A43C5300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5" name="Freeform 8">
                      <a:extLst>
                        <a:ext uri="{FF2B5EF4-FFF2-40B4-BE49-F238E27FC236}">
                          <a16:creationId xmlns:a16="http://schemas.microsoft.com/office/drawing/2014/main" id="{2FA0CC7A-099F-475E-8813-5E48CA4FD8C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25" name="Rectangle 24">
                    <a:extLst>
                      <a:ext uri="{FF2B5EF4-FFF2-40B4-BE49-F238E27FC236}">
                        <a16:creationId xmlns:a16="http://schemas.microsoft.com/office/drawing/2014/main" id="{879F7338-3A36-47A5-9D52-12BF45FD6617}"/>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21" name="Rectangle 42">
                  <a:extLst>
                    <a:ext uri="{FF2B5EF4-FFF2-40B4-BE49-F238E27FC236}">
                      <a16:creationId xmlns:a16="http://schemas.microsoft.com/office/drawing/2014/main" id="{A3FB83F2-EB52-4DBB-B78B-1B4A1278A0F9}"/>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2" name="Rectangle 42">
                  <a:extLst>
                    <a:ext uri="{FF2B5EF4-FFF2-40B4-BE49-F238E27FC236}">
                      <a16:creationId xmlns:a16="http://schemas.microsoft.com/office/drawing/2014/main" id="{DB5C8F4E-BAB1-4424-AC34-CC847CE97B0D}"/>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3" name="Rectangle 42">
                  <a:extLst>
                    <a:ext uri="{FF2B5EF4-FFF2-40B4-BE49-F238E27FC236}">
                      <a16:creationId xmlns:a16="http://schemas.microsoft.com/office/drawing/2014/main" id="{1A25D5AC-67D8-4E99-B8D8-994F3B43194D}"/>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18" name="Picture 17">
                <a:extLst>
                  <a:ext uri="{FF2B5EF4-FFF2-40B4-BE49-F238E27FC236}">
                    <a16:creationId xmlns:a16="http://schemas.microsoft.com/office/drawing/2014/main" id="{D61F7322-24A4-42B7-85BF-27669BC13C30}"/>
                  </a:ext>
                </a:extLst>
              </p:cNvPr>
              <p:cNvPicPr>
                <a:picLocks noChangeAspect="1"/>
              </p:cNvPicPr>
              <p:nvPr/>
            </p:nvPicPr>
            <p:blipFill>
              <a:blip r:embed="rId3"/>
              <a:stretch>
                <a:fillRect/>
              </a:stretch>
            </p:blipFill>
            <p:spPr>
              <a:xfrm>
                <a:off x="7767172" y="2098177"/>
                <a:ext cx="354359" cy="228857"/>
              </a:xfrm>
              <a:prstGeom prst="rect">
                <a:avLst/>
              </a:prstGeom>
            </p:spPr>
          </p:pic>
          <p:sp>
            <p:nvSpPr>
              <p:cNvPr id="19" name="Rectangle 18">
                <a:extLst>
                  <a:ext uri="{FF2B5EF4-FFF2-40B4-BE49-F238E27FC236}">
                    <a16:creationId xmlns:a16="http://schemas.microsoft.com/office/drawing/2014/main" id="{D9754935-3203-489D-8EC8-FB0D3159BAE4}"/>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sp>
          <p:nvSpPr>
            <p:cNvPr id="54" name="Rectangle 53">
              <a:extLst>
                <a:ext uri="{FF2B5EF4-FFF2-40B4-BE49-F238E27FC236}">
                  <a16:creationId xmlns:a16="http://schemas.microsoft.com/office/drawing/2014/main" id="{32749BD8-002B-449C-8F2F-8359FF990BD3}"/>
                </a:ext>
              </a:extLst>
            </p:cNvPr>
            <p:cNvSpPr/>
            <p:nvPr/>
          </p:nvSpPr>
          <p:spPr>
            <a:xfrm>
              <a:off x="1922507" y="4431655"/>
              <a:ext cx="847091" cy="369332"/>
            </a:xfrm>
            <a:prstGeom prst="rect">
              <a:avLst/>
            </a:prstGeom>
          </p:spPr>
          <p:txBody>
            <a:bodyPr wrap="none">
              <a:spAutoFit/>
            </a:bodyPr>
            <a:lstStyle/>
            <a:p>
              <a:pPr defTabSz="914400"/>
              <a:r>
                <a:rPr lang="en-US" dirty="0">
                  <a:solidFill>
                    <a:prstClr val="black"/>
                  </a:solidFill>
                  <a:latin typeface="Calibri" panose="020F0502020204030204"/>
                </a:rPr>
                <a:t>Subnet</a:t>
              </a:r>
            </a:p>
          </p:txBody>
        </p:sp>
        <p:sp>
          <p:nvSpPr>
            <p:cNvPr id="55" name="Rectangle 54">
              <a:extLst>
                <a:ext uri="{FF2B5EF4-FFF2-40B4-BE49-F238E27FC236}">
                  <a16:creationId xmlns:a16="http://schemas.microsoft.com/office/drawing/2014/main" id="{7560462A-04ED-4776-9603-5B9695651962}"/>
                </a:ext>
              </a:extLst>
            </p:cNvPr>
            <p:cNvSpPr/>
            <p:nvPr/>
          </p:nvSpPr>
          <p:spPr>
            <a:xfrm>
              <a:off x="1438934" y="3944066"/>
              <a:ext cx="1673728" cy="369332"/>
            </a:xfrm>
            <a:prstGeom prst="rect">
              <a:avLst/>
            </a:prstGeom>
          </p:spPr>
          <p:txBody>
            <a:bodyPr wrap="none">
              <a:spAutoFit/>
            </a:bodyPr>
            <a:lstStyle/>
            <a:p>
              <a:pPr defTabSz="914400"/>
              <a:r>
                <a:rPr lang="en-US" dirty="0">
                  <a:solidFill>
                    <a:prstClr val="black"/>
                  </a:solidFill>
                  <a:latin typeface="Calibri" panose="020F0502020204030204"/>
                </a:rPr>
                <a:t>Virtual Network</a:t>
              </a:r>
            </a:p>
          </p:txBody>
        </p:sp>
        <p:grpSp>
          <p:nvGrpSpPr>
            <p:cNvPr id="56" name="Group 55">
              <a:extLst>
                <a:ext uri="{FF2B5EF4-FFF2-40B4-BE49-F238E27FC236}">
                  <a16:creationId xmlns:a16="http://schemas.microsoft.com/office/drawing/2014/main" id="{5BEB202C-4354-42A3-89D7-45553A5EF87F}"/>
                </a:ext>
              </a:extLst>
            </p:cNvPr>
            <p:cNvGrpSpPr/>
            <p:nvPr/>
          </p:nvGrpSpPr>
          <p:grpSpPr>
            <a:xfrm>
              <a:off x="2434521" y="4841746"/>
              <a:ext cx="1002118" cy="798085"/>
              <a:chOff x="7563034" y="1853676"/>
              <a:chExt cx="1002118" cy="798085"/>
            </a:xfrm>
          </p:grpSpPr>
          <p:grpSp>
            <p:nvGrpSpPr>
              <p:cNvPr id="57" name="Group 56">
                <a:extLst>
                  <a:ext uri="{FF2B5EF4-FFF2-40B4-BE49-F238E27FC236}">
                    <a16:creationId xmlns:a16="http://schemas.microsoft.com/office/drawing/2014/main" id="{D35EC841-EE2D-4FC3-B069-791AC24EC43A}"/>
                  </a:ext>
                </a:extLst>
              </p:cNvPr>
              <p:cNvGrpSpPr>
                <a:grpSpLocks noChangeAspect="1"/>
              </p:cNvGrpSpPr>
              <p:nvPr/>
            </p:nvGrpSpPr>
            <p:grpSpPr>
              <a:xfrm>
                <a:off x="7563034" y="1853676"/>
                <a:ext cx="416425" cy="798085"/>
                <a:chOff x="9191145" y="3741535"/>
                <a:chExt cx="774393" cy="2092980"/>
              </a:xfrm>
            </p:grpSpPr>
            <p:grpSp>
              <p:nvGrpSpPr>
                <p:cNvPr id="60" name="Group 59">
                  <a:extLst>
                    <a:ext uri="{FF2B5EF4-FFF2-40B4-BE49-F238E27FC236}">
                      <a16:creationId xmlns:a16="http://schemas.microsoft.com/office/drawing/2014/main" id="{724CE315-5655-4073-971E-EEEAA3215EF0}"/>
                    </a:ext>
                  </a:extLst>
                </p:cNvPr>
                <p:cNvGrpSpPr>
                  <a:grpSpLocks noChangeAspect="1"/>
                </p:cNvGrpSpPr>
                <p:nvPr/>
              </p:nvGrpSpPr>
              <p:grpSpPr>
                <a:xfrm>
                  <a:off x="9191145" y="3741535"/>
                  <a:ext cx="774393" cy="2092980"/>
                  <a:chOff x="6576174" y="3760259"/>
                  <a:chExt cx="1081539" cy="2764684"/>
                </a:xfrm>
              </p:grpSpPr>
              <p:grpSp>
                <p:nvGrpSpPr>
                  <p:cNvPr id="64" name="Group 63">
                    <a:extLst>
                      <a:ext uri="{FF2B5EF4-FFF2-40B4-BE49-F238E27FC236}">
                        <a16:creationId xmlns:a16="http://schemas.microsoft.com/office/drawing/2014/main" id="{915F9323-1D51-4F14-BDB0-8A52D5107B02}"/>
                      </a:ext>
                    </a:extLst>
                  </p:cNvPr>
                  <p:cNvGrpSpPr/>
                  <p:nvPr/>
                </p:nvGrpSpPr>
                <p:grpSpPr>
                  <a:xfrm>
                    <a:off x="6576174" y="3760259"/>
                    <a:ext cx="1081539" cy="2764684"/>
                    <a:chOff x="6576174" y="3760259"/>
                    <a:chExt cx="1081539" cy="2764684"/>
                  </a:xfrm>
                </p:grpSpPr>
                <p:grpSp>
                  <p:nvGrpSpPr>
                    <p:cNvPr id="66" name="Group 65">
                      <a:extLst>
                        <a:ext uri="{FF2B5EF4-FFF2-40B4-BE49-F238E27FC236}">
                          <a16:creationId xmlns:a16="http://schemas.microsoft.com/office/drawing/2014/main" id="{35F275B0-75CA-4955-A8A6-48717027969A}"/>
                        </a:ext>
                      </a:extLst>
                    </p:cNvPr>
                    <p:cNvGrpSpPr/>
                    <p:nvPr/>
                  </p:nvGrpSpPr>
                  <p:grpSpPr>
                    <a:xfrm>
                      <a:off x="6576174" y="3760259"/>
                      <a:ext cx="1081539" cy="2764684"/>
                      <a:chOff x="5365826" y="3709999"/>
                      <a:chExt cx="1074023" cy="2853208"/>
                    </a:xfrm>
                  </p:grpSpPr>
                  <p:sp>
                    <p:nvSpPr>
                      <p:cNvPr id="76" name="Rectangle 75">
                        <a:extLst>
                          <a:ext uri="{FF2B5EF4-FFF2-40B4-BE49-F238E27FC236}">
                            <a16:creationId xmlns:a16="http://schemas.microsoft.com/office/drawing/2014/main" id="{0C708256-D4C3-44D4-8E19-FEA11F14CBD9}"/>
                          </a:ext>
                        </a:extLst>
                      </p:cNvPr>
                      <p:cNvSpPr/>
                      <p:nvPr/>
                    </p:nvSpPr>
                    <p:spPr bwMode="auto">
                      <a:xfrm>
                        <a:off x="5365826" y="3709999"/>
                        <a:ext cx="1074023" cy="2853208"/>
                      </a:xfrm>
                      <a:prstGeom prst="rect">
                        <a:avLst/>
                      </a:prstGeom>
                      <a:solidFill>
                        <a:srgbClr val="FFFFFF">
                          <a:alpha val="69804"/>
                        </a:srgbClr>
                      </a:solidFill>
                      <a:ln w="1270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7" name="Rectangle 76">
                        <a:extLst>
                          <a:ext uri="{FF2B5EF4-FFF2-40B4-BE49-F238E27FC236}">
                            <a16:creationId xmlns:a16="http://schemas.microsoft.com/office/drawing/2014/main" id="{8340B444-043F-4D0E-8538-C2326272350B}"/>
                          </a:ext>
                        </a:extLst>
                      </p:cNvPr>
                      <p:cNvSpPr/>
                      <p:nvPr/>
                    </p:nvSpPr>
                    <p:spPr bwMode="auto">
                      <a:xfrm>
                        <a:off x="5478169" y="4034937"/>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78" name="Rectangle 77">
                        <a:extLst>
                          <a:ext uri="{FF2B5EF4-FFF2-40B4-BE49-F238E27FC236}">
                            <a16:creationId xmlns:a16="http://schemas.microsoft.com/office/drawing/2014/main" id="{61735650-E527-40D7-9D3A-2950CAFD29CD}"/>
                          </a:ext>
                        </a:extLst>
                      </p:cNvPr>
                      <p:cNvSpPr/>
                      <p:nvPr/>
                    </p:nvSpPr>
                    <p:spPr bwMode="auto">
                      <a:xfrm>
                        <a:off x="5478170" y="421585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79" name="Rectangle 78">
                        <a:extLst>
                          <a:ext uri="{FF2B5EF4-FFF2-40B4-BE49-F238E27FC236}">
                            <a16:creationId xmlns:a16="http://schemas.microsoft.com/office/drawing/2014/main" id="{FF14015A-0CE7-489A-B092-98606E484CC6}"/>
                          </a:ext>
                        </a:extLst>
                      </p:cNvPr>
                      <p:cNvSpPr/>
                      <p:nvPr/>
                    </p:nvSpPr>
                    <p:spPr bwMode="auto">
                      <a:xfrm>
                        <a:off x="5478170" y="4398739"/>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0" name="Rectangle 79">
                        <a:extLst>
                          <a:ext uri="{FF2B5EF4-FFF2-40B4-BE49-F238E27FC236}">
                            <a16:creationId xmlns:a16="http://schemas.microsoft.com/office/drawing/2014/main" id="{538258F9-6A2C-469C-BD1F-42A83727B294}"/>
                          </a:ext>
                        </a:extLst>
                      </p:cNvPr>
                      <p:cNvSpPr/>
                      <p:nvPr/>
                    </p:nvSpPr>
                    <p:spPr bwMode="auto">
                      <a:xfrm>
                        <a:off x="5478170" y="4764122"/>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1" name="Rectangle 80">
                        <a:extLst>
                          <a:ext uri="{FF2B5EF4-FFF2-40B4-BE49-F238E27FC236}">
                            <a16:creationId xmlns:a16="http://schemas.microsoft.com/office/drawing/2014/main" id="{944D3A8A-F008-4E29-A293-FFAC47BCBF22}"/>
                          </a:ext>
                        </a:extLst>
                      </p:cNvPr>
                      <p:cNvSpPr/>
                      <p:nvPr/>
                    </p:nvSpPr>
                    <p:spPr bwMode="auto">
                      <a:xfrm>
                        <a:off x="5478171" y="4947002"/>
                        <a:ext cx="849330"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2" name="Rectangle 81">
                        <a:extLst>
                          <a:ext uri="{FF2B5EF4-FFF2-40B4-BE49-F238E27FC236}">
                            <a16:creationId xmlns:a16="http://schemas.microsoft.com/office/drawing/2014/main" id="{00E792CB-ACC2-47A2-AACF-DDF7262AAE3F}"/>
                          </a:ext>
                        </a:extLst>
                      </p:cNvPr>
                      <p:cNvSpPr/>
                      <p:nvPr/>
                    </p:nvSpPr>
                    <p:spPr bwMode="auto">
                      <a:xfrm>
                        <a:off x="5478171" y="5131673"/>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 </a:t>
                        </a:r>
                      </a:p>
                    </p:txBody>
                  </p:sp>
                  <p:sp>
                    <p:nvSpPr>
                      <p:cNvPr id="83" name="Rectangle 82">
                        <a:extLst>
                          <a:ext uri="{FF2B5EF4-FFF2-40B4-BE49-F238E27FC236}">
                            <a16:creationId xmlns:a16="http://schemas.microsoft.com/office/drawing/2014/main" id="{B0BF506F-C57C-4461-BC0B-0FAA281E8C9F}"/>
                          </a:ext>
                        </a:extLst>
                      </p:cNvPr>
                      <p:cNvSpPr/>
                      <p:nvPr/>
                    </p:nvSpPr>
                    <p:spPr bwMode="auto">
                      <a:xfrm>
                        <a:off x="5478171" y="531342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4" name="Rectangle 83">
                        <a:extLst>
                          <a:ext uri="{FF2B5EF4-FFF2-40B4-BE49-F238E27FC236}">
                            <a16:creationId xmlns:a16="http://schemas.microsoft.com/office/drawing/2014/main" id="{7D43C5D7-02A4-4433-BCA4-19363A4E4201}"/>
                          </a:ext>
                        </a:extLst>
                      </p:cNvPr>
                      <p:cNvSpPr/>
                      <p:nvPr/>
                    </p:nvSpPr>
                    <p:spPr bwMode="auto">
                      <a:xfrm>
                        <a:off x="5478170" y="5496306"/>
                        <a:ext cx="849331" cy="182880"/>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85" name="Freeform 34">
                        <a:extLst>
                          <a:ext uri="{FF2B5EF4-FFF2-40B4-BE49-F238E27FC236}">
                            <a16:creationId xmlns:a16="http://schemas.microsoft.com/office/drawing/2014/main" id="{645CA46F-F785-49D1-B400-8A4D957ACB9C}"/>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6" name="Freeform 35">
                        <a:extLst>
                          <a:ext uri="{FF2B5EF4-FFF2-40B4-BE49-F238E27FC236}">
                            <a16:creationId xmlns:a16="http://schemas.microsoft.com/office/drawing/2014/main" id="{63BFCC21-F5C7-4216-9457-33795B6C50D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7" name="Freeform 36">
                        <a:extLst>
                          <a:ext uri="{FF2B5EF4-FFF2-40B4-BE49-F238E27FC236}">
                            <a16:creationId xmlns:a16="http://schemas.microsoft.com/office/drawing/2014/main" id="{62C713DB-513F-432B-96F5-8B41A796BF93}"/>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8" name="Freeform 37">
                        <a:extLst>
                          <a:ext uri="{FF2B5EF4-FFF2-40B4-BE49-F238E27FC236}">
                            <a16:creationId xmlns:a16="http://schemas.microsoft.com/office/drawing/2014/main" id="{ABC1F08B-61A3-4D81-A519-A30458137C0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89" name="Freeform 34">
                        <a:extLst>
                          <a:ext uri="{FF2B5EF4-FFF2-40B4-BE49-F238E27FC236}">
                            <a16:creationId xmlns:a16="http://schemas.microsoft.com/office/drawing/2014/main" id="{C0B65951-561C-49B7-931C-0AC397622372}"/>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0" name="Freeform 35">
                        <a:extLst>
                          <a:ext uri="{FF2B5EF4-FFF2-40B4-BE49-F238E27FC236}">
                            <a16:creationId xmlns:a16="http://schemas.microsoft.com/office/drawing/2014/main" id="{1778506B-A4F6-43DF-9E2F-BCFBFDF311C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1" name="Freeform 36">
                        <a:extLst>
                          <a:ext uri="{FF2B5EF4-FFF2-40B4-BE49-F238E27FC236}">
                            <a16:creationId xmlns:a16="http://schemas.microsoft.com/office/drawing/2014/main" id="{BA463852-F7FA-4160-AB00-BA6DCC4A657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2" name="Freeform 37">
                        <a:extLst>
                          <a:ext uri="{FF2B5EF4-FFF2-40B4-BE49-F238E27FC236}">
                            <a16:creationId xmlns:a16="http://schemas.microsoft.com/office/drawing/2014/main" id="{7BEAB276-1FB7-4AE4-B6C2-4B9F188841DC}"/>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ysClr val="window" lastClr="FFFFFF">
                          <a:lumMod val="75000"/>
                        </a:sysClr>
                      </a:solidFill>
                      <a:ln w="635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3" name="Rectangle 42">
                        <a:extLst>
                          <a:ext uri="{FF2B5EF4-FFF2-40B4-BE49-F238E27FC236}">
                            <a16:creationId xmlns:a16="http://schemas.microsoft.com/office/drawing/2014/main" id="{8FC31C71-9AE4-4DFC-ACB5-BE3AD8E20899}"/>
                          </a:ext>
                        </a:extLst>
                      </p:cNvPr>
                      <p:cNvSpPr>
                        <a:spLocks noChangeArrowheads="1"/>
                      </p:cNvSpPr>
                      <p:nvPr/>
                    </p:nvSpPr>
                    <p:spPr bwMode="auto">
                      <a:xfrm>
                        <a:off x="5480021" y="5797778"/>
                        <a:ext cx="868674" cy="13040"/>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7" name="Freeform 8">
                      <a:extLst>
                        <a:ext uri="{FF2B5EF4-FFF2-40B4-BE49-F238E27FC236}">
                          <a16:creationId xmlns:a16="http://schemas.microsoft.com/office/drawing/2014/main" id="{5D482F69-947F-45BF-9CC2-D19A3684E7B5}"/>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8" name="Freeform 8">
                      <a:extLst>
                        <a:ext uri="{FF2B5EF4-FFF2-40B4-BE49-F238E27FC236}">
                          <a16:creationId xmlns:a16="http://schemas.microsoft.com/office/drawing/2014/main" id="{4BB5DC1D-583F-42F8-B092-ECF207142762}"/>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9" name="Freeform 8">
                      <a:extLst>
                        <a:ext uri="{FF2B5EF4-FFF2-40B4-BE49-F238E27FC236}">
                          <a16:creationId xmlns:a16="http://schemas.microsoft.com/office/drawing/2014/main" id="{D633AEB9-16D4-412B-9C55-2EA6C13742A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0" name="Freeform 8">
                      <a:extLst>
                        <a:ext uri="{FF2B5EF4-FFF2-40B4-BE49-F238E27FC236}">
                          <a16:creationId xmlns:a16="http://schemas.microsoft.com/office/drawing/2014/main" id="{24548291-2BC6-4DDF-84C9-EBD3572CAD99}"/>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1" name="Freeform 8">
                      <a:extLst>
                        <a:ext uri="{FF2B5EF4-FFF2-40B4-BE49-F238E27FC236}">
                          <a16:creationId xmlns:a16="http://schemas.microsoft.com/office/drawing/2014/main" id="{8269FE88-6CAF-41DB-8F27-C854A4101585}"/>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2" name="Freeform 8">
                      <a:extLst>
                        <a:ext uri="{FF2B5EF4-FFF2-40B4-BE49-F238E27FC236}">
                          <a16:creationId xmlns:a16="http://schemas.microsoft.com/office/drawing/2014/main" id="{6F735A54-6C90-492F-A029-3E84D6ED1A16}"/>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3" name="Freeform 8">
                      <a:extLst>
                        <a:ext uri="{FF2B5EF4-FFF2-40B4-BE49-F238E27FC236}">
                          <a16:creationId xmlns:a16="http://schemas.microsoft.com/office/drawing/2014/main" id="{D0A9219E-C667-4E6B-B7A8-723D036B41A8}"/>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4" name="Freeform 8">
                      <a:extLst>
                        <a:ext uri="{FF2B5EF4-FFF2-40B4-BE49-F238E27FC236}">
                          <a16:creationId xmlns:a16="http://schemas.microsoft.com/office/drawing/2014/main" id="{11C55257-A500-4E93-927C-33C95028810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5" name="Freeform 8">
                      <a:extLst>
                        <a:ext uri="{FF2B5EF4-FFF2-40B4-BE49-F238E27FC236}">
                          <a16:creationId xmlns:a16="http://schemas.microsoft.com/office/drawing/2014/main" id="{733FD628-E0F0-4030-A5A1-35D729EBEAEA}"/>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sp>
                <p:nvSpPr>
                  <p:cNvPr id="65" name="Rectangle 64">
                    <a:extLst>
                      <a:ext uri="{FF2B5EF4-FFF2-40B4-BE49-F238E27FC236}">
                        <a16:creationId xmlns:a16="http://schemas.microsoft.com/office/drawing/2014/main" id="{57C3E625-395B-42AD-9820-588E235CFF62}"/>
                      </a:ext>
                    </a:extLst>
                  </p:cNvPr>
                  <p:cNvSpPr/>
                  <p:nvPr/>
                </p:nvSpPr>
                <p:spPr bwMode="auto">
                  <a:xfrm>
                    <a:off x="6689300" y="4605702"/>
                    <a:ext cx="855274" cy="177206"/>
                  </a:xfrm>
                  <a:prstGeom prst="rect">
                    <a:avLst/>
                  </a:prstGeom>
                  <a:noFill/>
                  <a:ln w="9525"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sp>
              <p:nvSpPr>
                <p:cNvPr id="61" name="Rectangle 42">
                  <a:extLst>
                    <a:ext uri="{FF2B5EF4-FFF2-40B4-BE49-F238E27FC236}">
                      <a16:creationId xmlns:a16="http://schemas.microsoft.com/office/drawing/2014/main" id="{E97802A9-2226-4DEE-B66B-247E6498C994}"/>
                    </a:ext>
                  </a:extLst>
                </p:cNvPr>
                <p:cNvSpPr>
                  <a:spLocks noChangeArrowheads="1"/>
                </p:cNvSpPr>
                <p:nvPr/>
              </p:nvSpPr>
              <p:spPr bwMode="auto">
                <a:xfrm>
                  <a:off x="9273483" y="5413375"/>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2" name="Rectangle 42">
                  <a:extLst>
                    <a:ext uri="{FF2B5EF4-FFF2-40B4-BE49-F238E27FC236}">
                      <a16:creationId xmlns:a16="http://schemas.microsoft.com/office/drawing/2014/main" id="{B1F4ACC2-C904-4145-9430-362F12E70328}"/>
                    </a:ext>
                  </a:extLst>
                </p:cNvPr>
                <p:cNvSpPr>
                  <a:spLocks noChangeArrowheads="1"/>
                </p:cNvSpPr>
                <p:nvPr/>
              </p:nvSpPr>
              <p:spPr bwMode="auto">
                <a:xfrm>
                  <a:off x="9273483" y="5549431"/>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63" name="Rectangle 42">
                  <a:extLst>
                    <a:ext uri="{FF2B5EF4-FFF2-40B4-BE49-F238E27FC236}">
                      <a16:creationId xmlns:a16="http://schemas.microsoft.com/office/drawing/2014/main" id="{06BD0AF4-B28D-4DD8-AEFF-6E6D90ADE78B}"/>
                    </a:ext>
                  </a:extLst>
                </p:cNvPr>
                <p:cNvSpPr>
                  <a:spLocks noChangeArrowheads="1"/>
                </p:cNvSpPr>
                <p:nvPr/>
              </p:nvSpPr>
              <p:spPr bwMode="auto">
                <a:xfrm>
                  <a:off x="9281420" y="5683350"/>
                  <a:ext cx="626332" cy="9566"/>
                </a:xfrm>
                <a:prstGeom prst="rect">
                  <a:avLst/>
                </a:prstGeom>
                <a:solidFill>
                  <a:sysClr val="windowText" lastClr="000000"/>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pic>
            <p:nvPicPr>
              <p:cNvPr id="58" name="Picture 57">
                <a:extLst>
                  <a:ext uri="{FF2B5EF4-FFF2-40B4-BE49-F238E27FC236}">
                    <a16:creationId xmlns:a16="http://schemas.microsoft.com/office/drawing/2014/main" id="{DFD535D4-C8A5-497E-9071-4F5854523C01}"/>
                  </a:ext>
                </a:extLst>
              </p:cNvPr>
              <p:cNvPicPr>
                <a:picLocks noChangeAspect="1"/>
              </p:cNvPicPr>
              <p:nvPr/>
            </p:nvPicPr>
            <p:blipFill>
              <a:blip r:embed="rId3"/>
              <a:stretch>
                <a:fillRect/>
              </a:stretch>
            </p:blipFill>
            <p:spPr>
              <a:xfrm>
                <a:off x="7767172" y="2098177"/>
                <a:ext cx="354359" cy="228857"/>
              </a:xfrm>
              <a:prstGeom prst="rect">
                <a:avLst/>
              </a:prstGeom>
            </p:spPr>
          </p:pic>
          <p:sp>
            <p:nvSpPr>
              <p:cNvPr id="59" name="Rectangle 58">
                <a:extLst>
                  <a:ext uri="{FF2B5EF4-FFF2-40B4-BE49-F238E27FC236}">
                    <a16:creationId xmlns:a16="http://schemas.microsoft.com/office/drawing/2014/main" id="{F8C40BC4-EEB0-459E-BBE9-6957B5BF5B99}"/>
                  </a:ext>
                </a:extLst>
              </p:cNvPr>
              <p:cNvSpPr/>
              <p:nvPr/>
            </p:nvSpPr>
            <p:spPr>
              <a:xfrm>
                <a:off x="8050267" y="2022363"/>
                <a:ext cx="51488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NIC</a:t>
                </a:r>
              </a:p>
            </p:txBody>
          </p:sp>
        </p:grpSp>
        <p:grpSp>
          <p:nvGrpSpPr>
            <p:cNvPr id="94" name="Group 93">
              <a:extLst>
                <a:ext uri="{FF2B5EF4-FFF2-40B4-BE49-F238E27FC236}">
                  <a16:creationId xmlns:a16="http://schemas.microsoft.com/office/drawing/2014/main" id="{F6B86030-FE81-4FEB-85B8-6F15B86EC541}"/>
                </a:ext>
              </a:extLst>
            </p:cNvPr>
            <p:cNvGrpSpPr/>
            <p:nvPr/>
          </p:nvGrpSpPr>
          <p:grpSpPr>
            <a:xfrm>
              <a:off x="5872894" y="3914453"/>
              <a:ext cx="1375889" cy="1204379"/>
              <a:chOff x="6674278" y="4377743"/>
              <a:chExt cx="1375889" cy="1532200"/>
            </a:xfrm>
          </p:grpSpPr>
          <p:sp>
            <p:nvSpPr>
              <p:cNvPr id="95" name="Rectangle 94">
                <a:extLst>
                  <a:ext uri="{FF2B5EF4-FFF2-40B4-BE49-F238E27FC236}">
                    <a16:creationId xmlns:a16="http://schemas.microsoft.com/office/drawing/2014/main" id="{FE1481AA-11B2-42E9-9E4A-A91CF96215F7}"/>
                  </a:ext>
                </a:extLst>
              </p:cNvPr>
              <p:cNvSpPr/>
              <p:nvPr/>
            </p:nvSpPr>
            <p:spPr>
              <a:xfrm>
                <a:off x="6674278" y="5540611"/>
                <a:ext cx="1375889"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On-premises</a:t>
                </a:r>
              </a:p>
            </p:txBody>
          </p:sp>
          <p:grpSp>
            <p:nvGrpSpPr>
              <p:cNvPr id="96" name="Group 95">
                <a:extLst>
                  <a:ext uri="{FF2B5EF4-FFF2-40B4-BE49-F238E27FC236}">
                    <a16:creationId xmlns:a16="http://schemas.microsoft.com/office/drawing/2014/main" id="{60B64B5B-9A61-4C24-9017-68B9BFD9986D}"/>
                  </a:ext>
                </a:extLst>
              </p:cNvPr>
              <p:cNvGrpSpPr>
                <a:grpSpLocks noChangeAspect="1"/>
              </p:cNvGrpSpPr>
              <p:nvPr/>
            </p:nvGrpSpPr>
            <p:grpSpPr bwMode="auto">
              <a:xfrm>
                <a:off x="6969122" y="4377743"/>
                <a:ext cx="700277" cy="1231867"/>
                <a:chOff x="3600" y="469"/>
                <a:chExt cx="768" cy="1351"/>
              </a:xfrm>
            </p:grpSpPr>
            <p:sp>
              <p:nvSpPr>
                <p:cNvPr id="97" name="AutoShape 7">
                  <a:extLst>
                    <a:ext uri="{FF2B5EF4-FFF2-40B4-BE49-F238E27FC236}">
                      <a16:creationId xmlns:a16="http://schemas.microsoft.com/office/drawing/2014/main" id="{F907D22D-A1CD-4225-8F25-19A898A2654B}"/>
                    </a:ext>
                  </a:extLst>
                </p:cNvPr>
                <p:cNvSpPr>
                  <a:spLocks noChangeAspect="1" noChangeArrowheads="1" noTextEdit="1"/>
                </p:cNvSpPr>
                <p:nvPr/>
              </p:nvSpPr>
              <p:spPr bwMode="auto">
                <a:xfrm>
                  <a:off x="3600" y="469"/>
                  <a:ext cx="768"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8" name="Rectangle 97">
                  <a:extLst>
                    <a:ext uri="{FF2B5EF4-FFF2-40B4-BE49-F238E27FC236}">
                      <a16:creationId xmlns:a16="http://schemas.microsoft.com/office/drawing/2014/main" id="{D9DB2FCB-74A0-42E5-A137-17407514B6D0}"/>
                    </a:ext>
                  </a:extLst>
                </p:cNvPr>
                <p:cNvSpPr>
                  <a:spLocks noChangeArrowheads="1"/>
                </p:cNvSpPr>
                <p:nvPr/>
              </p:nvSpPr>
              <p:spPr bwMode="auto">
                <a:xfrm>
                  <a:off x="3597" y="1386"/>
                  <a:ext cx="541" cy="431"/>
                </a:xfrm>
                <a:prstGeom prst="rect">
                  <a:avLst/>
                </a:prstGeom>
                <a:solidFill>
                  <a:sysClr val="window" lastClr="FFFFFF">
                    <a:lumMod val="75000"/>
                  </a:sys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99" name="Freeform 135">
                  <a:extLst>
                    <a:ext uri="{FF2B5EF4-FFF2-40B4-BE49-F238E27FC236}">
                      <a16:creationId xmlns:a16="http://schemas.microsoft.com/office/drawing/2014/main" id="{8E41C064-2BBE-41DC-9DD6-FABDFA65998C}"/>
                    </a:ext>
                  </a:extLst>
                </p:cNvPr>
                <p:cNvSpPr>
                  <a:spLocks/>
                </p:cNvSpPr>
                <p:nvPr/>
              </p:nvSpPr>
              <p:spPr bwMode="auto">
                <a:xfrm>
                  <a:off x="3908" y="606"/>
                  <a:ext cx="460" cy="1211"/>
                </a:xfrm>
                <a:custGeom>
                  <a:avLst/>
                  <a:gdLst>
                    <a:gd name="T0" fmla="*/ 0 w 460"/>
                    <a:gd name="T1" fmla="*/ 0 h 1211"/>
                    <a:gd name="T2" fmla="*/ 460 w 460"/>
                    <a:gd name="T3" fmla="*/ 0 h 1211"/>
                    <a:gd name="T4" fmla="*/ 460 w 460"/>
                    <a:gd name="T5" fmla="*/ 1211 h 1211"/>
                    <a:gd name="T6" fmla="*/ 0 w 460"/>
                    <a:gd name="T7" fmla="*/ 1211 h 1211"/>
                    <a:gd name="T8" fmla="*/ 0 w 460"/>
                    <a:gd name="T9" fmla="*/ 790 h 1211"/>
                    <a:gd name="T10" fmla="*/ 0 w 460"/>
                    <a:gd name="T11" fmla="*/ 0 h 1211"/>
                  </a:gdLst>
                  <a:ahLst/>
                  <a:cxnLst>
                    <a:cxn ang="0">
                      <a:pos x="T0" y="T1"/>
                    </a:cxn>
                    <a:cxn ang="0">
                      <a:pos x="T2" y="T3"/>
                    </a:cxn>
                    <a:cxn ang="0">
                      <a:pos x="T4" y="T5"/>
                    </a:cxn>
                    <a:cxn ang="0">
                      <a:pos x="T6" y="T7"/>
                    </a:cxn>
                    <a:cxn ang="0">
                      <a:pos x="T8" y="T9"/>
                    </a:cxn>
                    <a:cxn ang="0">
                      <a:pos x="T10" y="T11"/>
                    </a:cxn>
                  </a:cxnLst>
                  <a:rect l="0" t="0" r="r" b="b"/>
                  <a:pathLst>
                    <a:path w="460" h="1211">
                      <a:moveTo>
                        <a:pt x="0" y="0"/>
                      </a:moveTo>
                      <a:lnTo>
                        <a:pt x="460" y="0"/>
                      </a:lnTo>
                      <a:lnTo>
                        <a:pt x="460" y="1211"/>
                      </a:lnTo>
                      <a:lnTo>
                        <a:pt x="0" y="1211"/>
                      </a:lnTo>
                      <a:lnTo>
                        <a:pt x="0" y="790"/>
                      </a:lnTo>
                      <a:lnTo>
                        <a:pt x="0" y="0"/>
                      </a:lnTo>
                      <a:close/>
                    </a:path>
                  </a:pathLst>
                </a:custGeom>
                <a:solidFill>
                  <a:sysClr val="window" lastClr="FFFFFF">
                    <a:lumMod val="75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0" name="Freeform 136">
                  <a:extLst>
                    <a:ext uri="{FF2B5EF4-FFF2-40B4-BE49-F238E27FC236}">
                      <a16:creationId xmlns:a16="http://schemas.microsoft.com/office/drawing/2014/main" id="{309E02A6-5982-40E2-BB3E-55770F5F32D8}"/>
                    </a:ext>
                  </a:extLst>
                </p:cNvPr>
                <p:cNvSpPr>
                  <a:spLocks/>
                </p:cNvSpPr>
                <p:nvPr/>
              </p:nvSpPr>
              <p:spPr bwMode="auto">
                <a:xfrm>
                  <a:off x="3597" y="1396"/>
                  <a:ext cx="311" cy="421"/>
                </a:xfrm>
                <a:custGeom>
                  <a:avLst/>
                  <a:gdLst>
                    <a:gd name="T0" fmla="*/ 0 w 311"/>
                    <a:gd name="T1" fmla="*/ 421 h 421"/>
                    <a:gd name="T2" fmla="*/ 311 w 311"/>
                    <a:gd name="T3" fmla="*/ 421 h 421"/>
                    <a:gd name="T4" fmla="*/ 311 w 311"/>
                    <a:gd name="T5" fmla="*/ 0 h 421"/>
                    <a:gd name="T6" fmla="*/ 0 w 311"/>
                    <a:gd name="T7" fmla="*/ 421 h 421"/>
                  </a:gdLst>
                  <a:ahLst/>
                  <a:cxnLst>
                    <a:cxn ang="0">
                      <a:pos x="T0" y="T1"/>
                    </a:cxn>
                    <a:cxn ang="0">
                      <a:pos x="T2" y="T3"/>
                    </a:cxn>
                    <a:cxn ang="0">
                      <a:pos x="T4" y="T5"/>
                    </a:cxn>
                    <a:cxn ang="0">
                      <a:pos x="T6" y="T7"/>
                    </a:cxn>
                  </a:cxnLst>
                  <a:rect l="0" t="0" r="r" b="b"/>
                  <a:pathLst>
                    <a:path w="311" h="421">
                      <a:moveTo>
                        <a:pt x="0" y="421"/>
                      </a:moveTo>
                      <a:lnTo>
                        <a:pt x="311" y="421"/>
                      </a:lnTo>
                      <a:lnTo>
                        <a:pt x="311" y="0"/>
                      </a:lnTo>
                      <a:lnTo>
                        <a:pt x="0" y="421"/>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1" name="Rectangle 100">
                  <a:extLst>
                    <a:ext uri="{FF2B5EF4-FFF2-40B4-BE49-F238E27FC236}">
                      <a16:creationId xmlns:a16="http://schemas.microsoft.com/office/drawing/2014/main" id="{E806D932-2891-4566-9F96-10F8B82CF8F4}"/>
                    </a:ext>
                  </a:extLst>
                </p:cNvPr>
                <p:cNvSpPr>
                  <a:spLocks noChangeArrowheads="1"/>
                </p:cNvSpPr>
                <p:nvPr/>
              </p:nvSpPr>
              <p:spPr bwMode="auto">
                <a:xfrm>
                  <a:off x="3967"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2" name="Rectangle 101">
                  <a:extLst>
                    <a:ext uri="{FF2B5EF4-FFF2-40B4-BE49-F238E27FC236}">
                      <a16:creationId xmlns:a16="http://schemas.microsoft.com/office/drawing/2014/main" id="{5F7BE7DE-E490-461A-BAC7-E000790A87EF}"/>
                    </a:ext>
                  </a:extLst>
                </p:cNvPr>
                <p:cNvSpPr>
                  <a:spLocks noChangeArrowheads="1"/>
                </p:cNvSpPr>
                <p:nvPr/>
              </p:nvSpPr>
              <p:spPr bwMode="auto">
                <a:xfrm>
                  <a:off x="4066"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3" name="Rectangle 102">
                  <a:extLst>
                    <a:ext uri="{FF2B5EF4-FFF2-40B4-BE49-F238E27FC236}">
                      <a16:creationId xmlns:a16="http://schemas.microsoft.com/office/drawing/2014/main" id="{33ABBCB8-C63A-4507-90EE-E13428409A35}"/>
                    </a:ext>
                  </a:extLst>
                </p:cNvPr>
                <p:cNvSpPr>
                  <a:spLocks noChangeArrowheads="1"/>
                </p:cNvSpPr>
                <p:nvPr/>
              </p:nvSpPr>
              <p:spPr bwMode="auto">
                <a:xfrm>
                  <a:off x="4164" y="694"/>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4" name="Rectangle 103">
                  <a:extLst>
                    <a:ext uri="{FF2B5EF4-FFF2-40B4-BE49-F238E27FC236}">
                      <a16:creationId xmlns:a16="http://schemas.microsoft.com/office/drawing/2014/main" id="{2F60FF72-4ECA-4AFF-87D0-889F49A1CCFA}"/>
                    </a:ext>
                  </a:extLst>
                </p:cNvPr>
                <p:cNvSpPr>
                  <a:spLocks noChangeArrowheads="1"/>
                </p:cNvSpPr>
                <p:nvPr/>
              </p:nvSpPr>
              <p:spPr bwMode="auto">
                <a:xfrm>
                  <a:off x="4263" y="694"/>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5" name="Rectangle 104">
                  <a:extLst>
                    <a:ext uri="{FF2B5EF4-FFF2-40B4-BE49-F238E27FC236}">
                      <a16:creationId xmlns:a16="http://schemas.microsoft.com/office/drawing/2014/main" id="{ECED562F-505F-489A-9EC0-9BCB605F3CE2}"/>
                    </a:ext>
                  </a:extLst>
                </p:cNvPr>
                <p:cNvSpPr>
                  <a:spLocks noChangeArrowheads="1"/>
                </p:cNvSpPr>
                <p:nvPr/>
              </p:nvSpPr>
              <p:spPr bwMode="auto">
                <a:xfrm>
                  <a:off x="3967"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6" name="Rectangle 105">
                  <a:extLst>
                    <a:ext uri="{FF2B5EF4-FFF2-40B4-BE49-F238E27FC236}">
                      <a16:creationId xmlns:a16="http://schemas.microsoft.com/office/drawing/2014/main" id="{6AC14F31-82A8-488D-8D0A-35F233D37810}"/>
                    </a:ext>
                  </a:extLst>
                </p:cNvPr>
                <p:cNvSpPr>
                  <a:spLocks noChangeArrowheads="1"/>
                </p:cNvSpPr>
                <p:nvPr/>
              </p:nvSpPr>
              <p:spPr bwMode="auto">
                <a:xfrm>
                  <a:off x="4066"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7" name="Rectangle 106">
                  <a:extLst>
                    <a:ext uri="{FF2B5EF4-FFF2-40B4-BE49-F238E27FC236}">
                      <a16:creationId xmlns:a16="http://schemas.microsoft.com/office/drawing/2014/main" id="{300570C7-0842-4F5E-B572-8EE176B1AF28}"/>
                    </a:ext>
                  </a:extLst>
                </p:cNvPr>
                <p:cNvSpPr>
                  <a:spLocks noChangeArrowheads="1"/>
                </p:cNvSpPr>
                <p:nvPr/>
              </p:nvSpPr>
              <p:spPr bwMode="auto">
                <a:xfrm>
                  <a:off x="4164" y="821"/>
                  <a:ext cx="46" cy="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8" name="Rectangle 107">
                  <a:extLst>
                    <a:ext uri="{FF2B5EF4-FFF2-40B4-BE49-F238E27FC236}">
                      <a16:creationId xmlns:a16="http://schemas.microsoft.com/office/drawing/2014/main" id="{61BCA33F-1722-4BD2-9DE6-EA4589F66279}"/>
                    </a:ext>
                  </a:extLst>
                </p:cNvPr>
                <p:cNvSpPr>
                  <a:spLocks noChangeArrowheads="1"/>
                </p:cNvSpPr>
                <p:nvPr/>
              </p:nvSpPr>
              <p:spPr bwMode="auto">
                <a:xfrm>
                  <a:off x="4263" y="821"/>
                  <a:ext cx="46" cy="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09" name="Rectangle 108">
                  <a:extLst>
                    <a:ext uri="{FF2B5EF4-FFF2-40B4-BE49-F238E27FC236}">
                      <a16:creationId xmlns:a16="http://schemas.microsoft.com/office/drawing/2014/main" id="{5CAC0AF9-6077-40DB-9C48-F8C43C36E465}"/>
                    </a:ext>
                  </a:extLst>
                </p:cNvPr>
                <p:cNvSpPr>
                  <a:spLocks noChangeArrowheads="1"/>
                </p:cNvSpPr>
                <p:nvPr/>
              </p:nvSpPr>
              <p:spPr bwMode="auto">
                <a:xfrm>
                  <a:off x="3967" y="952"/>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0" name="Rectangle 109">
                  <a:extLst>
                    <a:ext uri="{FF2B5EF4-FFF2-40B4-BE49-F238E27FC236}">
                      <a16:creationId xmlns:a16="http://schemas.microsoft.com/office/drawing/2014/main" id="{157C0648-217A-43C6-B61B-1C29655EB5FB}"/>
                    </a:ext>
                  </a:extLst>
                </p:cNvPr>
                <p:cNvSpPr>
                  <a:spLocks noChangeArrowheads="1"/>
                </p:cNvSpPr>
                <p:nvPr/>
              </p:nvSpPr>
              <p:spPr bwMode="auto">
                <a:xfrm>
                  <a:off x="4066"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1" name="Rectangle 110">
                  <a:extLst>
                    <a:ext uri="{FF2B5EF4-FFF2-40B4-BE49-F238E27FC236}">
                      <a16:creationId xmlns:a16="http://schemas.microsoft.com/office/drawing/2014/main" id="{0E030755-A58F-496D-93BC-E7BE201177CB}"/>
                    </a:ext>
                  </a:extLst>
                </p:cNvPr>
                <p:cNvSpPr>
                  <a:spLocks noChangeArrowheads="1"/>
                </p:cNvSpPr>
                <p:nvPr/>
              </p:nvSpPr>
              <p:spPr bwMode="auto">
                <a:xfrm>
                  <a:off x="4164"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2" name="Rectangle 111">
                  <a:extLst>
                    <a:ext uri="{FF2B5EF4-FFF2-40B4-BE49-F238E27FC236}">
                      <a16:creationId xmlns:a16="http://schemas.microsoft.com/office/drawing/2014/main" id="{8830BF3A-C47B-4EA2-98C6-19862DDDD821}"/>
                    </a:ext>
                  </a:extLst>
                </p:cNvPr>
                <p:cNvSpPr>
                  <a:spLocks noChangeArrowheads="1"/>
                </p:cNvSpPr>
                <p:nvPr/>
              </p:nvSpPr>
              <p:spPr bwMode="auto">
                <a:xfrm>
                  <a:off x="4263" y="952"/>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3" name="Rectangle 112">
                  <a:extLst>
                    <a:ext uri="{FF2B5EF4-FFF2-40B4-BE49-F238E27FC236}">
                      <a16:creationId xmlns:a16="http://schemas.microsoft.com/office/drawing/2014/main" id="{D95E60DC-852C-45F0-8A35-49C99062A573}"/>
                    </a:ext>
                  </a:extLst>
                </p:cNvPr>
                <p:cNvSpPr>
                  <a:spLocks noChangeArrowheads="1"/>
                </p:cNvSpPr>
                <p:nvPr/>
              </p:nvSpPr>
              <p:spPr bwMode="auto">
                <a:xfrm>
                  <a:off x="3967"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4" name="Rectangle 113">
                  <a:extLst>
                    <a:ext uri="{FF2B5EF4-FFF2-40B4-BE49-F238E27FC236}">
                      <a16:creationId xmlns:a16="http://schemas.microsoft.com/office/drawing/2014/main" id="{D3AEC032-8C94-4034-98DA-3484AEA2F014}"/>
                    </a:ext>
                  </a:extLst>
                </p:cNvPr>
                <p:cNvSpPr>
                  <a:spLocks noChangeArrowheads="1"/>
                </p:cNvSpPr>
                <p:nvPr/>
              </p:nvSpPr>
              <p:spPr bwMode="auto">
                <a:xfrm>
                  <a:off x="4066"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5" name="Rectangle 114">
                  <a:extLst>
                    <a:ext uri="{FF2B5EF4-FFF2-40B4-BE49-F238E27FC236}">
                      <a16:creationId xmlns:a16="http://schemas.microsoft.com/office/drawing/2014/main" id="{A095065E-2159-4BA5-91A5-E6094E01B033}"/>
                    </a:ext>
                  </a:extLst>
                </p:cNvPr>
                <p:cNvSpPr>
                  <a:spLocks noChangeArrowheads="1"/>
                </p:cNvSpPr>
                <p:nvPr/>
              </p:nvSpPr>
              <p:spPr bwMode="auto">
                <a:xfrm>
                  <a:off x="4164" y="1079"/>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6" name="Rectangle 115">
                  <a:extLst>
                    <a:ext uri="{FF2B5EF4-FFF2-40B4-BE49-F238E27FC236}">
                      <a16:creationId xmlns:a16="http://schemas.microsoft.com/office/drawing/2014/main" id="{9F577CFF-0EA6-4F41-A7CF-CC3F7DAB31BA}"/>
                    </a:ext>
                  </a:extLst>
                </p:cNvPr>
                <p:cNvSpPr>
                  <a:spLocks noChangeArrowheads="1"/>
                </p:cNvSpPr>
                <p:nvPr/>
              </p:nvSpPr>
              <p:spPr bwMode="auto">
                <a:xfrm>
                  <a:off x="4263" y="1079"/>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7" name="Rectangle 116">
                  <a:extLst>
                    <a:ext uri="{FF2B5EF4-FFF2-40B4-BE49-F238E27FC236}">
                      <a16:creationId xmlns:a16="http://schemas.microsoft.com/office/drawing/2014/main" id="{BF609758-DC4F-4012-8B7C-3B419278C60A}"/>
                    </a:ext>
                  </a:extLst>
                </p:cNvPr>
                <p:cNvSpPr>
                  <a:spLocks noChangeArrowheads="1"/>
                </p:cNvSpPr>
                <p:nvPr/>
              </p:nvSpPr>
              <p:spPr bwMode="auto">
                <a:xfrm>
                  <a:off x="3967"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8" name="Rectangle 117">
                  <a:extLst>
                    <a:ext uri="{FF2B5EF4-FFF2-40B4-BE49-F238E27FC236}">
                      <a16:creationId xmlns:a16="http://schemas.microsoft.com/office/drawing/2014/main" id="{17560036-B427-40D7-9F21-87476CEB82E5}"/>
                    </a:ext>
                  </a:extLst>
                </p:cNvPr>
                <p:cNvSpPr>
                  <a:spLocks noChangeArrowheads="1"/>
                </p:cNvSpPr>
                <p:nvPr/>
              </p:nvSpPr>
              <p:spPr bwMode="auto">
                <a:xfrm>
                  <a:off x="4066" y="1210"/>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19" name="Rectangle 118">
                  <a:extLst>
                    <a:ext uri="{FF2B5EF4-FFF2-40B4-BE49-F238E27FC236}">
                      <a16:creationId xmlns:a16="http://schemas.microsoft.com/office/drawing/2014/main" id="{1C97090C-649F-4A3C-BB9C-B63D7A1A4237}"/>
                    </a:ext>
                  </a:extLst>
                </p:cNvPr>
                <p:cNvSpPr>
                  <a:spLocks noChangeArrowheads="1"/>
                </p:cNvSpPr>
                <p:nvPr/>
              </p:nvSpPr>
              <p:spPr bwMode="auto">
                <a:xfrm>
                  <a:off x="4164"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0" name="Rectangle 31">
                  <a:extLst>
                    <a:ext uri="{FF2B5EF4-FFF2-40B4-BE49-F238E27FC236}">
                      <a16:creationId xmlns:a16="http://schemas.microsoft.com/office/drawing/2014/main" id="{CAB5C8E4-2C8D-4FE5-96BD-E50ADA257FF2}"/>
                    </a:ext>
                  </a:extLst>
                </p:cNvPr>
                <p:cNvSpPr>
                  <a:spLocks noChangeArrowheads="1"/>
                </p:cNvSpPr>
                <p:nvPr/>
              </p:nvSpPr>
              <p:spPr bwMode="auto">
                <a:xfrm>
                  <a:off x="4263" y="1210"/>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1" name="Rectangle 32">
                  <a:extLst>
                    <a:ext uri="{FF2B5EF4-FFF2-40B4-BE49-F238E27FC236}">
                      <a16:creationId xmlns:a16="http://schemas.microsoft.com/office/drawing/2014/main" id="{E1296782-B047-4199-AAA6-0F9F139B5A85}"/>
                    </a:ext>
                  </a:extLst>
                </p:cNvPr>
                <p:cNvSpPr>
                  <a:spLocks noChangeArrowheads="1"/>
                </p:cNvSpPr>
                <p:nvPr/>
              </p:nvSpPr>
              <p:spPr bwMode="auto">
                <a:xfrm>
                  <a:off x="3967"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2" name="Rectangle 33">
                  <a:extLst>
                    <a:ext uri="{FF2B5EF4-FFF2-40B4-BE49-F238E27FC236}">
                      <a16:creationId xmlns:a16="http://schemas.microsoft.com/office/drawing/2014/main" id="{44312614-0805-450C-BF30-C51ADEB69F1E}"/>
                    </a:ext>
                  </a:extLst>
                </p:cNvPr>
                <p:cNvSpPr>
                  <a:spLocks noChangeArrowheads="1"/>
                </p:cNvSpPr>
                <p:nvPr/>
              </p:nvSpPr>
              <p:spPr bwMode="auto">
                <a:xfrm>
                  <a:off x="4066" y="1337"/>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3" name="Rectangle 34">
                  <a:extLst>
                    <a:ext uri="{FF2B5EF4-FFF2-40B4-BE49-F238E27FC236}">
                      <a16:creationId xmlns:a16="http://schemas.microsoft.com/office/drawing/2014/main" id="{99AB26CB-817B-4AED-AC2A-5A35D98939E7}"/>
                    </a:ext>
                  </a:extLst>
                </p:cNvPr>
                <p:cNvSpPr>
                  <a:spLocks noChangeArrowheads="1"/>
                </p:cNvSpPr>
                <p:nvPr/>
              </p:nvSpPr>
              <p:spPr bwMode="auto">
                <a:xfrm>
                  <a:off x="4164"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4" name="Rectangle 35">
                  <a:extLst>
                    <a:ext uri="{FF2B5EF4-FFF2-40B4-BE49-F238E27FC236}">
                      <a16:creationId xmlns:a16="http://schemas.microsoft.com/office/drawing/2014/main" id="{9AA2BFD8-1B95-4F11-B515-6E08EF13C6E6}"/>
                    </a:ext>
                  </a:extLst>
                </p:cNvPr>
                <p:cNvSpPr>
                  <a:spLocks noChangeArrowheads="1"/>
                </p:cNvSpPr>
                <p:nvPr/>
              </p:nvSpPr>
              <p:spPr bwMode="auto">
                <a:xfrm>
                  <a:off x="4263" y="1337"/>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5" name="Rectangle 36">
                  <a:extLst>
                    <a:ext uri="{FF2B5EF4-FFF2-40B4-BE49-F238E27FC236}">
                      <a16:creationId xmlns:a16="http://schemas.microsoft.com/office/drawing/2014/main" id="{F1E6B3BA-AC81-445C-BC8E-3AB88FAAD54F}"/>
                    </a:ext>
                  </a:extLst>
                </p:cNvPr>
                <p:cNvSpPr>
                  <a:spLocks noChangeArrowheads="1"/>
                </p:cNvSpPr>
                <p:nvPr/>
              </p:nvSpPr>
              <p:spPr bwMode="auto">
                <a:xfrm>
                  <a:off x="3967"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6" name="Rectangle 37">
                  <a:extLst>
                    <a:ext uri="{FF2B5EF4-FFF2-40B4-BE49-F238E27FC236}">
                      <a16:creationId xmlns:a16="http://schemas.microsoft.com/office/drawing/2014/main" id="{16385391-3F0C-4FA5-AEC6-3DB0A3974C67}"/>
                    </a:ext>
                  </a:extLst>
                </p:cNvPr>
                <p:cNvSpPr>
                  <a:spLocks noChangeArrowheads="1"/>
                </p:cNvSpPr>
                <p:nvPr/>
              </p:nvSpPr>
              <p:spPr bwMode="auto">
                <a:xfrm>
                  <a:off x="4066"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7" name="Rectangle 38">
                  <a:extLst>
                    <a:ext uri="{FF2B5EF4-FFF2-40B4-BE49-F238E27FC236}">
                      <a16:creationId xmlns:a16="http://schemas.microsoft.com/office/drawing/2014/main" id="{4FD2184E-A8DF-4352-A0F0-1F30A486B171}"/>
                    </a:ext>
                  </a:extLst>
                </p:cNvPr>
                <p:cNvSpPr>
                  <a:spLocks noChangeArrowheads="1"/>
                </p:cNvSpPr>
                <p:nvPr/>
              </p:nvSpPr>
              <p:spPr bwMode="auto">
                <a:xfrm>
                  <a:off x="4164" y="1468"/>
                  <a:ext cx="46"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8" name="Rectangle 39">
                  <a:extLst>
                    <a:ext uri="{FF2B5EF4-FFF2-40B4-BE49-F238E27FC236}">
                      <a16:creationId xmlns:a16="http://schemas.microsoft.com/office/drawing/2014/main" id="{CAA91116-D14A-4011-817E-A85475BEA491}"/>
                    </a:ext>
                  </a:extLst>
                </p:cNvPr>
                <p:cNvSpPr>
                  <a:spLocks noChangeArrowheads="1"/>
                </p:cNvSpPr>
                <p:nvPr/>
              </p:nvSpPr>
              <p:spPr bwMode="auto">
                <a:xfrm>
                  <a:off x="4263"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29" name="Rectangle 40">
                  <a:extLst>
                    <a:ext uri="{FF2B5EF4-FFF2-40B4-BE49-F238E27FC236}">
                      <a16:creationId xmlns:a16="http://schemas.microsoft.com/office/drawing/2014/main" id="{744570C5-D817-4F61-B7FD-3F2808E00517}"/>
                    </a:ext>
                  </a:extLst>
                </p:cNvPr>
                <p:cNvSpPr>
                  <a:spLocks noChangeArrowheads="1"/>
                </p:cNvSpPr>
                <p:nvPr/>
              </p:nvSpPr>
              <p:spPr bwMode="auto">
                <a:xfrm>
                  <a:off x="3630" y="1468"/>
                  <a:ext cx="45" cy="8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0" name="Rectangle 41">
                  <a:extLst>
                    <a:ext uri="{FF2B5EF4-FFF2-40B4-BE49-F238E27FC236}">
                      <a16:creationId xmlns:a16="http://schemas.microsoft.com/office/drawing/2014/main" id="{7666BCBD-69E2-40DA-9530-2753295104B9}"/>
                    </a:ext>
                  </a:extLst>
                </p:cNvPr>
                <p:cNvSpPr>
                  <a:spLocks noChangeArrowheads="1"/>
                </p:cNvSpPr>
                <p:nvPr/>
              </p:nvSpPr>
              <p:spPr bwMode="auto">
                <a:xfrm>
                  <a:off x="3728"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1" name="Rectangle 42">
                  <a:extLst>
                    <a:ext uri="{FF2B5EF4-FFF2-40B4-BE49-F238E27FC236}">
                      <a16:creationId xmlns:a16="http://schemas.microsoft.com/office/drawing/2014/main" id="{220D9718-5027-4B64-BC0E-E275CAE78D55}"/>
                    </a:ext>
                  </a:extLst>
                </p:cNvPr>
                <p:cNvSpPr>
                  <a:spLocks noChangeArrowheads="1"/>
                </p:cNvSpPr>
                <p:nvPr/>
              </p:nvSpPr>
              <p:spPr bwMode="auto">
                <a:xfrm>
                  <a:off x="3830" y="1468"/>
                  <a:ext cx="46"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2" name="Rectangle 43">
                  <a:extLst>
                    <a:ext uri="{FF2B5EF4-FFF2-40B4-BE49-F238E27FC236}">
                      <a16:creationId xmlns:a16="http://schemas.microsoft.com/office/drawing/2014/main" id="{F80D5322-4763-46E0-92E6-F391A467111D}"/>
                    </a:ext>
                  </a:extLst>
                </p:cNvPr>
                <p:cNvSpPr>
                  <a:spLocks noChangeArrowheads="1"/>
                </p:cNvSpPr>
                <p:nvPr/>
              </p:nvSpPr>
              <p:spPr bwMode="auto">
                <a:xfrm>
                  <a:off x="3630" y="1595"/>
                  <a:ext cx="45"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3" name="Rectangle 44">
                  <a:extLst>
                    <a:ext uri="{FF2B5EF4-FFF2-40B4-BE49-F238E27FC236}">
                      <a16:creationId xmlns:a16="http://schemas.microsoft.com/office/drawing/2014/main" id="{B03CE041-4568-4D7D-AE08-71D15A713B3F}"/>
                    </a:ext>
                  </a:extLst>
                </p:cNvPr>
                <p:cNvSpPr>
                  <a:spLocks noChangeArrowheads="1"/>
                </p:cNvSpPr>
                <p:nvPr/>
              </p:nvSpPr>
              <p:spPr bwMode="auto">
                <a:xfrm>
                  <a:off x="3728"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4" name="Rectangle 45">
                  <a:extLst>
                    <a:ext uri="{FF2B5EF4-FFF2-40B4-BE49-F238E27FC236}">
                      <a16:creationId xmlns:a16="http://schemas.microsoft.com/office/drawing/2014/main" id="{48BACCAF-4BE6-4065-8A0A-7D0B04CBDEC4}"/>
                    </a:ext>
                  </a:extLst>
                </p:cNvPr>
                <p:cNvSpPr>
                  <a:spLocks noChangeArrowheads="1"/>
                </p:cNvSpPr>
                <p:nvPr/>
              </p:nvSpPr>
              <p:spPr bwMode="auto">
                <a:xfrm>
                  <a:off x="3830"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5" name="Rectangle 46">
                  <a:extLst>
                    <a:ext uri="{FF2B5EF4-FFF2-40B4-BE49-F238E27FC236}">
                      <a16:creationId xmlns:a16="http://schemas.microsoft.com/office/drawing/2014/main" id="{DA7F5927-D609-45C4-9035-75826865C7C7}"/>
                    </a:ext>
                  </a:extLst>
                </p:cNvPr>
                <p:cNvSpPr>
                  <a:spLocks noChangeArrowheads="1"/>
                </p:cNvSpPr>
                <p:nvPr/>
              </p:nvSpPr>
              <p:spPr bwMode="auto">
                <a:xfrm>
                  <a:off x="3967"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6" name="Rectangle 47">
                  <a:extLst>
                    <a:ext uri="{FF2B5EF4-FFF2-40B4-BE49-F238E27FC236}">
                      <a16:creationId xmlns:a16="http://schemas.microsoft.com/office/drawing/2014/main" id="{D1EE42CF-711C-4F2D-B357-2B1B4285EEDE}"/>
                    </a:ext>
                  </a:extLst>
                </p:cNvPr>
                <p:cNvSpPr>
                  <a:spLocks noChangeArrowheads="1"/>
                </p:cNvSpPr>
                <p:nvPr/>
              </p:nvSpPr>
              <p:spPr bwMode="auto">
                <a:xfrm>
                  <a:off x="4066"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7" name="Rectangle 48">
                  <a:extLst>
                    <a:ext uri="{FF2B5EF4-FFF2-40B4-BE49-F238E27FC236}">
                      <a16:creationId xmlns:a16="http://schemas.microsoft.com/office/drawing/2014/main" id="{8B9227AB-D4E2-48D2-A766-D0CA9F82BF26}"/>
                    </a:ext>
                  </a:extLst>
                </p:cNvPr>
                <p:cNvSpPr>
                  <a:spLocks noChangeArrowheads="1"/>
                </p:cNvSpPr>
                <p:nvPr/>
              </p:nvSpPr>
              <p:spPr bwMode="auto">
                <a:xfrm>
                  <a:off x="4164" y="1595"/>
                  <a:ext cx="46" cy="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8" name="Rectangle 49">
                  <a:extLst>
                    <a:ext uri="{FF2B5EF4-FFF2-40B4-BE49-F238E27FC236}">
                      <a16:creationId xmlns:a16="http://schemas.microsoft.com/office/drawing/2014/main" id="{82B3210A-40F8-4099-AA0B-4675DB9FA311}"/>
                    </a:ext>
                  </a:extLst>
                </p:cNvPr>
                <p:cNvSpPr>
                  <a:spLocks noChangeArrowheads="1"/>
                </p:cNvSpPr>
                <p:nvPr/>
              </p:nvSpPr>
              <p:spPr bwMode="auto">
                <a:xfrm>
                  <a:off x="4263" y="1595"/>
                  <a:ext cx="46" cy="8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39" name="Rectangle 50">
                  <a:extLst>
                    <a:ext uri="{FF2B5EF4-FFF2-40B4-BE49-F238E27FC236}">
                      <a16:creationId xmlns:a16="http://schemas.microsoft.com/office/drawing/2014/main" id="{01C50267-4AA7-46A1-82BE-B0B63917D059}"/>
                    </a:ext>
                  </a:extLst>
                </p:cNvPr>
                <p:cNvSpPr>
                  <a:spLocks noChangeArrowheads="1"/>
                </p:cNvSpPr>
                <p:nvPr/>
              </p:nvSpPr>
              <p:spPr bwMode="auto">
                <a:xfrm>
                  <a:off x="4164" y="521"/>
                  <a:ext cx="145" cy="8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140" name="Rectangle 51">
                  <a:extLst>
                    <a:ext uri="{FF2B5EF4-FFF2-40B4-BE49-F238E27FC236}">
                      <a16:creationId xmlns:a16="http://schemas.microsoft.com/office/drawing/2014/main" id="{23B1B35E-F17B-43BE-806A-424FCDF90E04}"/>
                    </a:ext>
                  </a:extLst>
                </p:cNvPr>
                <p:cNvSpPr>
                  <a:spLocks noChangeArrowheads="1"/>
                </p:cNvSpPr>
                <p:nvPr/>
              </p:nvSpPr>
              <p:spPr bwMode="auto">
                <a:xfrm>
                  <a:off x="4013" y="466"/>
                  <a:ext cx="27" cy="14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141" name="Rectangle 140">
              <a:extLst>
                <a:ext uri="{FF2B5EF4-FFF2-40B4-BE49-F238E27FC236}">
                  <a16:creationId xmlns:a16="http://schemas.microsoft.com/office/drawing/2014/main" id="{65F62736-A1CF-411F-961D-AE90AD5EC244}"/>
                </a:ext>
              </a:extLst>
            </p:cNvPr>
            <p:cNvSpPr/>
            <p:nvPr/>
          </p:nvSpPr>
          <p:spPr>
            <a:xfrm>
              <a:off x="6164494" y="5410807"/>
              <a:ext cx="1253448" cy="846155"/>
            </a:xfrm>
            <a:prstGeom prst="rect">
              <a:avLst/>
            </a:prstGeom>
            <a:solidFill>
              <a:srgbClr val="44546A">
                <a:lumMod val="20000"/>
                <a:lumOff val="80000"/>
              </a:srgbClr>
            </a:solidFill>
            <a:ln w="6350" cap="flat" cmpd="sng" algn="ctr">
              <a:solidFill>
                <a:sysClr val="windowText" lastClr="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Virtual Network(s)</a:t>
              </a:r>
            </a:p>
          </p:txBody>
        </p:sp>
        <p:cxnSp>
          <p:nvCxnSpPr>
            <p:cNvPr id="142" name="Connector: Elbow 141">
              <a:extLst>
                <a:ext uri="{FF2B5EF4-FFF2-40B4-BE49-F238E27FC236}">
                  <a16:creationId xmlns:a16="http://schemas.microsoft.com/office/drawing/2014/main" id="{C214CD69-73BE-412A-9102-B1FB20939C18}"/>
                </a:ext>
              </a:extLst>
            </p:cNvPr>
            <p:cNvCxnSpPr>
              <a:stCxn id="11" idx="3"/>
              <a:endCxn id="97" idx="1"/>
            </p:cNvCxnSpPr>
            <p:nvPr/>
          </p:nvCxnSpPr>
          <p:spPr>
            <a:xfrm flipV="1">
              <a:off x="5274629" y="4398605"/>
              <a:ext cx="893109" cy="727219"/>
            </a:xfrm>
            <a:prstGeom prst="bentConnector3">
              <a:avLst/>
            </a:prstGeom>
            <a:noFill/>
            <a:ln w="6350" cap="flat" cmpd="sng" algn="ctr">
              <a:solidFill>
                <a:sysClr val="windowText" lastClr="000000"/>
              </a:solidFill>
              <a:prstDash val="sysDash"/>
              <a:miter lim="800000"/>
              <a:tailEnd type="triangle"/>
            </a:ln>
            <a:effectLst/>
          </p:spPr>
        </p:cxnSp>
        <p:cxnSp>
          <p:nvCxnSpPr>
            <p:cNvPr id="143" name="Connector: Elbow 142">
              <a:extLst>
                <a:ext uri="{FF2B5EF4-FFF2-40B4-BE49-F238E27FC236}">
                  <a16:creationId xmlns:a16="http://schemas.microsoft.com/office/drawing/2014/main" id="{65AB0913-538B-4FC6-ADAD-25B3F216A35A}"/>
                </a:ext>
              </a:extLst>
            </p:cNvPr>
            <p:cNvCxnSpPr>
              <a:cxnSpLocks/>
              <a:stCxn id="11" idx="3"/>
              <a:endCxn id="141" idx="1"/>
            </p:cNvCxnSpPr>
            <p:nvPr/>
          </p:nvCxnSpPr>
          <p:spPr>
            <a:xfrm>
              <a:off x="5274629" y="5125824"/>
              <a:ext cx="889865" cy="708061"/>
            </a:xfrm>
            <a:prstGeom prst="bentConnector3">
              <a:avLst/>
            </a:prstGeom>
            <a:noFill/>
            <a:ln w="6350" cap="flat" cmpd="sng" algn="ctr">
              <a:solidFill>
                <a:sysClr val="windowText" lastClr="000000"/>
              </a:solidFill>
              <a:prstDash val="sysDash"/>
              <a:miter lim="800000"/>
              <a:tailEnd type="triangle"/>
            </a:ln>
            <a:effectLst/>
          </p:spPr>
        </p:cxnSp>
      </p:grpSp>
      <p:sp>
        <p:nvSpPr>
          <p:cNvPr id="8" name="Rectangle 7">
            <a:extLst>
              <a:ext uri="{FF2B5EF4-FFF2-40B4-BE49-F238E27FC236}">
                <a16:creationId xmlns:a16="http://schemas.microsoft.com/office/drawing/2014/main" id="{2FE2D89F-3864-4D98-9432-9AA601C6370A}"/>
              </a:ext>
            </a:extLst>
          </p:cNvPr>
          <p:cNvSpPr/>
          <p:nvPr/>
        </p:nvSpPr>
        <p:spPr>
          <a:xfrm>
            <a:off x="427038"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Logical representation of your own network</a:t>
            </a:r>
          </a:p>
        </p:txBody>
      </p:sp>
      <p:sp>
        <p:nvSpPr>
          <p:cNvPr id="9" name="Rectangle 8">
            <a:extLst>
              <a:ext uri="{FF2B5EF4-FFF2-40B4-BE49-F238E27FC236}">
                <a16:creationId xmlns:a16="http://schemas.microsoft.com/office/drawing/2014/main" id="{A0A3D8C3-FB8D-435F-B975-864FBE05C79C}"/>
              </a:ext>
            </a:extLst>
          </p:cNvPr>
          <p:cNvSpPr/>
          <p:nvPr/>
        </p:nvSpPr>
        <p:spPr>
          <a:xfrm>
            <a:off x="3357381"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a dedicated private cloud-only virtual network</a:t>
            </a:r>
          </a:p>
        </p:txBody>
      </p:sp>
      <p:sp>
        <p:nvSpPr>
          <p:cNvPr id="10" name="Rectangle 9">
            <a:extLst>
              <a:ext uri="{FF2B5EF4-FFF2-40B4-BE49-F238E27FC236}">
                <a16:creationId xmlns:a16="http://schemas.microsoft.com/office/drawing/2014/main" id="{127523E7-5480-4D13-886A-877F5511F3FE}"/>
              </a:ext>
            </a:extLst>
          </p:cNvPr>
          <p:cNvSpPr/>
          <p:nvPr/>
        </p:nvSpPr>
        <p:spPr>
          <a:xfrm>
            <a:off x="6249626"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Securely extend</a:t>
            </a:r>
            <a:br>
              <a:rPr lang="en-US" sz="2000" dirty="0">
                <a:solidFill>
                  <a:schemeClr val="tx1"/>
                </a:solidFill>
              </a:rPr>
            </a:br>
            <a:r>
              <a:rPr lang="en-US" sz="2000" dirty="0">
                <a:solidFill>
                  <a:schemeClr val="tx1"/>
                </a:solidFill>
              </a:rPr>
              <a:t>your datacenter with virtual networks</a:t>
            </a:r>
          </a:p>
        </p:txBody>
      </p:sp>
      <p:sp>
        <p:nvSpPr>
          <p:cNvPr id="12" name="Rectangle 11">
            <a:extLst>
              <a:ext uri="{FF2B5EF4-FFF2-40B4-BE49-F238E27FC236}">
                <a16:creationId xmlns:a16="http://schemas.microsoft.com/office/drawing/2014/main" id="{A24A0C60-02F3-4501-968C-0E106BDEF086}"/>
              </a:ext>
            </a:extLst>
          </p:cNvPr>
          <p:cNvSpPr/>
          <p:nvPr/>
        </p:nvSpPr>
        <p:spPr>
          <a:xfrm>
            <a:off x="9179969" y="4638706"/>
            <a:ext cx="2829469" cy="119529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Enable hybrid</a:t>
            </a:r>
            <a:br>
              <a:rPr lang="en-US" sz="2000" dirty="0">
                <a:solidFill>
                  <a:schemeClr val="tx1"/>
                </a:solidFill>
              </a:rPr>
            </a:br>
            <a:r>
              <a:rPr lang="en-US" sz="2000" dirty="0">
                <a:solidFill>
                  <a:schemeClr val="tx1"/>
                </a:solidFill>
              </a:rPr>
              <a:t>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IP Addressing</a:t>
            </a:r>
          </a:p>
        </p:txBody>
      </p:sp>
      <p:sp>
        <p:nvSpPr>
          <p:cNvPr id="8" name="Rectangle 7">
            <a:extLst>
              <a:ext uri="{FF2B5EF4-FFF2-40B4-BE49-F238E27FC236}">
                <a16:creationId xmlns:a16="http://schemas.microsoft.com/office/drawing/2014/main" id="{13BA1415-396C-42D8-A9F9-1C449E74C8F7}"/>
              </a:ext>
            </a:extLst>
          </p:cNvPr>
          <p:cNvSpPr/>
          <p:nvPr/>
        </p:nvSpPr>
        <p:spPr>
          <a:xfrm>
            <a:off x="428037" y="3902636"/>
            <a:ext cx="5713981"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Private IP addresses </a:t>
            </a:r>
            <a:r>
              <a:rPr lang="en-US" sz="2000" dirty="0">
                <a:solidFill>
                  <a:schemeClr val="tx1"/>
                </a:solidFill>
              </a:rPr>
              <a:t>- used within an</a:t>
            </a:r>
            <a:br>
              <a:rPr lang="en-US" sz="2000" dirty="0">
                <a:solidFill>
                  <a:schemeClr val="tx1"/>
                </a:solidFill>
              </a:rPr>
            </a:br>
            <a:r>
              <a:rPr lang="en-US" sz="2000" dirty="0">
                <a:solidFill>
                  <a:schemeClr val="tx1"/>
                </a:solidFill>
              </a:rPr>
              <a:t>Azure virtual network (VNet), and your</a:t>
            </a:r>
            <a:br>
              <a:rPr lang="en-US" sz="2000" dirty="0">
                <a:solidFill>
                  <a:schemeClr val="tx1"/>
                </a:solidFill>
              </a:rPr>
            </a:br>
            <a:r>
              <a:rPr lang="en-US" sz="2000" dirty="0">
                <a:solidFill>
                  <a:schemeClr val="tx1"/>
                </a:solidFill>
              </a:rPr>
              <a:t>on-premises network, when you use a VPN gateway or ExpressRoute circuit to extend your network to Azure</a:t>
            </a:r>
          </a:p>
        </p:txBody>
      </p:sp>
      <p:sp>
        <p:nvSpPr>
          <p:cNvPr id="9" name="Rectangle 8">
            <a:extLst>
              <a:ext uri="{FF2B5EF4-FFF2-40B4-BE49-F238E27FC236}">
                <a16:creationId xmlns:a16="http://schemas.microsoft.com/office/drawing/2014/main" id="{45C429F2-E078-4A30-9DC5-3C91A29B3384}"/>
              </a:ext>
            </a:extLst>
          </p:cNvPr>
          <p:cNvSpPr/>
          <p:nvPr/>
        </p:nvSpPr>
        <p:spPr>
          <a:xfrm>
            <a:off x="6401800" y="3902636"/>
            <a:ext cx="5608637" cy="1900976"/>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b="1" dirty="0">
                <a:solidFill>
                  <a:schemeClr val="tx2">
                    <a:lumMod val="50000"/>
                  </a:schemeClr>
                </a:solidFill>
              </a:rPr>
              <a:t>Public IP addresses </a:t>
            </a:r>
            <a:r>
              <a:rPr lang="en-US" sz="2000" dirty="0">
                <a:solidFill>
                  <a:schemeClr val="tx1"/>
                </a:solidFill>
              </a:rPr>
              <a:t>- used for communication with the Internet, including Azure public-facing services</a:t>
            </a:r>
          </a:p>
        </p:txBody>
      </p:sp>
      <p:grpSp>
        <p:nvGrpSpPr>
          <p:cNvPr id="38" name="Group 37" descr="Private IP addresses and public IP addresses. ">
            <a:extLst>
              <a:ext uri="{FF2B5EF4-FFF2-40B4-BE49-F238E27FC236}">
                <a16:creationId xmlns:a16="http://schemas.microsoft.com/office/drawing/2014/main" id="{B3418864-369E-415E-8334-3A888E61B78D}"/>
              </a:ext>
            </a:extLst>
          </p:cNvPr>
          <p:cNvGrpSpPr/>
          <p:nvPr/>
        </p:nvGrpSpPr>
        <p:grpSpPr>
          <a:xfrm>
            <a:off x="427038" y="1536999"/>
            <a:ext cx="10464173" cy="1971638"/>
            <a:chOff x="1191799" y="4011435"/>
            <a:chExt cx="8662157" cy="1172095"/>
          </a:xfrm>
        </p:grpSpPr>
        <p:sp>
          <p:nvSpPr>
            <p:cNvPr id="39" name="Rectangle 38">
              <a:extLst>
                <a:ext uri="{FF2B5EF4-FFF2-40B4-BE49-F238E27FC236}">
                  <a16:creationId xmlns:a16="http://schemas.microsoft.com/office/drawing/2014/main" id="{7B43DA87-7594-4956-8088-4578E751D85E}"/>
                </a:ext>
              </a:extLst>
            </p:cNvPr>
            <p:cNvSpPr/>
            <p:nvPr/>
          </p:nvSpPr>
          <p:spPr>
            <a:xfrm>
              <a:off x="5513522" y="4011435"/>
              <a:ext cx="990789" cy="1172095"/>
            </a:xfrm>
            <a:prstGeom prst="rect">
              <a:avLst/>
            </a:prstGeom>
            <a:solidFill>
              <a:schemeClr val="tx2">
                <a:lumMod val="5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Azure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Calibri" panose="020F0502020204030204"/>
                  <a:ea typeface="+mn-ea"/>
                  <a:cs typeface="Segoe UI" panose="020B0502040204020203" pitchFamily="34" charset="0"/>
                </a:rPr>
                <a:t>Resource</a:t>
              </a:r>
            </a:p>
          </p:txBody>
        </p:sp>
        <p:sp>
          <p:nvSpPr>
            <p:cNvPr id="40" name="Rectangle 39">
              <a:extLst>
                <a:ext uri="{FF2B5EF4-FFF2-40B4-BE49-F238E27FC236}">
                  <a16:creationId xmlns:a16="http://schemas.microsoft.com/office/drawing/2014/main" id="{2C78D58E-4751-4D4F-B185-7F1ADE5A9844}"/>
                </a:ext>
              </a:extLst>
            </p:cNvPr>
            <p:cNvSpPr/>
            <p:nvPr/>
          </p:nvSpPr>
          <p:spPr>
            <a:xfrm>
              <a:off x="6438537" y="4391302"/>
              <a:ext cx="1472333"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Public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1" name="Rectangle 40">
              <a:extLst>
                <a:ext uri="{FF2B5EF4-FFF2-40B4-BE49-F238E27FC236}">
                  <a16:creationId xmlns:a16="http://schemas.microsoft.com/office/drawing/2014/main" id="{7669C83F-6889-49ED-9A16-D3B559AF1C0E}"/>
                </a:ext>
              </a:extLst>
            </p:cNvPr>
            <p:cNvSpPr/>
            <p:nvPr/>
          </p:nvSpPr>
          <p:spPr>
            <a:xfrm>
              <a:off x="3958122" y="4385054"/>
              <a:ext cx="1555399" cy="420823"/>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Times New Roman" panose="02020603050405020304" pitchFamily="18" charset="0"/>
                  <a:cs typeface="Segoe UI" panose="020B0502040204020203" pitchFamily="34" charset="0"/>
                </a:rPr>
                <a:t>Private IP address</a:t>
              </a:r>
              <a:endParaRPr kumimoji="0" lang="en-US" sz="20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42" name="Rectangle 41">
              <a:extLst>
                <a:ext uri="{FF2B5EF4-FFF2-40B4-BE49-F238E27FC236}">
                  <a16:creationId xmlns:a16="http://schemas.microsoft.com/office/drawing/2014/main" id="{80A60CE2-99AB-4A5C-82CD-257D0D60BBB6}"/>
                </a:ext>
              </a:extLst>
            </p:cNvPr>
            <p:cNvSpPr/>
            <p:nvPr/>
          </p:nvSpPr>
          <p:spPr>
            <a:xfrm>
              <a:off x="1191799" y="4111998"/>
              <a:ext cx="2815120" cy="965771"/>
            </a:xfrm>
            <a:prstGeom prst="rect">
              <a:avLst/>
            </a:prstGeom>
            <a:solidFill>
              <a:sysClr val="window" lastClr="FFFFFF">
                <a:lumMod val="95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ea typeface="+mn-ea"/>
                  <a:cs typeface="Segoe UI" panose="020B0502040204020203" pitchFamily="34" charset="0"/>
                </a:rPr>
                <a:t>VNets, on-premises networks, VPN gateways, ExpressRoute</a:t>
              </a:r>
            </a:p>
          </p:txBody>
        </p:sp>
        <p:cxnSp>
          <p:nvCxnSpPr>
            <p:cNvPr id="43" name="Connector: Elbow 42">
              <a:extLst>
                <a:ext uri="{FF2B5EF4-FFF2-40B4-BE49-F238E27FC236}">
                  <a16:creationId xmlns:a16="http://schemas.microsoft.com/office/drawing/2014/main" id="{CF15CAAB-43AF-4A75-8B1F-1A0DE895E0B3}"/>
                </a:ext>
              </a:extLst>
            </p:cNvPr>
            <p:cNvCxnSpPr>
              <a:cxnSpLocks/>
              <a:stCxn id="39" idx="1"/>
              <a:endCxn id="42" idx="3"/>
            </p:cNvCxnSpPr>
            <p:nvPr/>
          </p:nvCxnSpPr>
          <p:spPr>
            <a:xfrm rot="10800000">
              <a:off x="4006920" y="4594883"/>
              <a:ext cx="1506603" cy="2599"/>
            </a:xfrm>
            <a:prstGeom prst="bentConnector3">
              <a:avLst/>
            </a:prstGeom>
            <a:noFill/>
            <a:ln w="12700" cap="flat" cmpd="sng" algn="ctr">
              <a:solidFill>
                <a:sysClr val="windowText" lastClr="000000"/>
              </a:solidFill>
              <a:prstDash val="dash"/>
              <a:miter lim="800000"/>
              <a:headEnd type="triangle"/>
              <a:tailEnd type="triangle"/>
            </a:ln>
            <a:effectLst/>
          </p:spPr>
        </p:cxnSp>
        <p:cxnSp>
          <p:nvCxnSpPr>
            <p:cNvPr id="44" name="Connector: Elbow 43">
              <a:extLst>
                <a:ext uri="{FF2B5EF4-FFF2-40B4-BE49-F238E27FC236}">
                  <a16:creationId xmlns:a16="http://schemas.microsoft.com/office/drawing/2014/main" id="{709CE6EB-7D51-4237-8664-6D048A695FF6}"/>
                </a:ext>
              </a:extLst>
            </p:cNvPr>
            <p:cNvCxnSpPr>
              <a:cxnSpLocks/>
              <a:stCxn id="39" idx="3"/>
              <a:endCxn id="45" idx="1"/>
            </p:cNvCxnSpPr>
            <p:nvPr/>
          </p:nvCxnSpPr>
          <p:spPr>
            <a:xfrm>
              <a:off x="6504311" y="4597483"/>
              <a:ext cx="1340787" cy="1525"/>
            </a:xfrm>
            <a:prstGeom prst="bentConnector3">
              <a:avLst/>
            </a:prstGeom>
            <a:noFill/>
            <a:ln w="12700" cap="flat" cmpd="sng" algn="ctr">
              <a:solidFill>
                <a:sysClr val="windowText" lastClr="000000"/>
              </a:solidFill>
              <a:prstDash val="dash"/>
              <a:miter lim="800000"/>
              <a:headEnd type="triangle"/>
              <a:tailEnd type="triangle"/>
            </a:ln>
            <a:effectLst/>
          </p:spPr>
        </p:cxnSp>
        <p:sp>
          <p:nvSpPr>
            <p:cNvPr id="45" name="Rectangle 44">
              <a:extLst>
                <a:ext uri="{FF2B5EF4-FFF2-40B4-BE49-F238E27FC236}">
                  <a16:creationId xmlns:a16="http://schemas.microsoft.com/office/drawing/2014/main" id="{F4D1C9B6-775F-47AE-B2AC-550D36DE96BB}"/>
                </a:ext>
              </a:extLst>
            </p:cNvPr>
            <p:cNvSpPr/>
            <p:nvPr/>
          </p:nvSpPr>
          <p:spPr>
            <a:xfrm>
              <a:off x="7845098" y="4081336"/>
              <a:ext cx="2008858" cy="1035343"/>
            </a:xfrm>
            <a:prstGeom prst="rect">
              <a:avLst/>
            </a:prstGeom>
            <a:solidFill>
              <a:sysClr val="window" lastClr="FFFFFF">
                <a:lumMod val="95000"/>
              </a:sysClr>
            </a:solidFill>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cs typeface="Segoe UI" panose="020B0502040204020203" pitchFamily="34" charset="0"/>
                </a:rPr>
                <a:t>Internet, public-facing services</a:t>
              </a:r>
            </a:p>
          </p:txBody>
        </p:sp>
      </p:grpSp>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Public IP Addresses</a:t>
            </a:r>
          </a:p>
        </p:txBody>
      </p:sp>
      <p:graphicFrame>
        <p:nvGraphicFramePr>
          <p:cNvPr id="6" name="Table 5">
            <a:extLst>
              <a:ext uri="{FF2B5EF4-FFF2-40B4-BE49-F238E27FC236}">
                <a16:creationId xmlns:a16="http://schemas.microsoft.com/office/drawing/2014/main" id="{502F9D95-E492-4C4B-AB80-7D143BF9436C}"/>
              </a:ext>
            </a:extLst>
          </p:cNvPr>
          <p:cNvGraphicFramePr>
            <a:graphicFrameLocks noGrp="1"/>
          </p:cNvGraphicFramePr>
          <p:nvPr>
            <p:extLst>
              <p:ext uri="{D42A27DB-BD31-4B8C-83A1-F6EECF244321}">
                <p14:modId xmlns:p14="http://schemas.microsoft.com/office/powerpoint/2010/main" val="1548870433"/>
              </p:ext>
            </p:extLst>
          </p:nvPr>
        </p:nvGraphicFramePr>
        <p:xfrm>
          <a:off x="427038" y="1306514"/>
          <a:ext cx="11582399" cy="3282420"/>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03244">
                <a:tc>
                  <a:txBody>
                    <a:bodyPr/>
                    <a:lstStyle/>
                    <a:p>
                      <a:pPr marL="0" marR="156845">
                        <a:lnSpc>
                          <a:spcPct val="115000"/>
                        </a:lnSpc>
                      </a:pPr>
                      <a:r>
                        <a:rPr lang="en-US" sz="2200" dirty="0">
                          <a:solidFill>
                            <a:schemeClr val="tx1"/>
                          </a:solidFill>
                          <a:effectLst/>
                          <a:latin typeface="+mj-lt"/>
                        </a:rPr>
                        <a:t>Public IP addresses</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IP address association</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Dynamic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tc>
                  <a:txBody>
                    <a:bodyPr/>
                    <a:lstStyle/>
                    <a:p>
                      <a:pPr marL="0" marR="156845">
                        <a:lnSpc>
                          <a:spcPct val="115000"/>
                        </a:lnSpc>
                      </a:pPr>
                      <a:r>
                        <a:rPr lang="en-US" sz="2200" dirty="0">
                          <a:solidFill>
                            <a:schemeClr val="tx1"/>
                          </a:solidFill>
                          <a:effectLst/>
                          <a:latin typeface="+mj-lt"/>
                        </a:rPr>
                        <a:t>Static</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A6BBE7"/>
                    </a:solidFill>
                  </a:tcPr>
                </a:tc>
                <a:extLst>
                  <a:ext uri="{0D108BD9-81ED-4DB2-BD59-A6C34878D82A}">
                    <a16:rowId xmlns:a16="http://schemas.microsoft.com/office/drawing/2014/main" val="3394654805"/>
                  </a:ext>
                </a:extLst>
              </a:tr>
              <a:tr h="669794">
                <a:tc>
                  <a:txBody>
                    <a:bodyPr/>
                    <a:lstStyle/>
                    <a:p>
                      <a:pPr marL="0" marR="156845">
                        <a:lnSpc>
                          <a:spcPct val="115000"/>
                        </a:lnSpc>
                      </a:pPr>
                      <a:r>
                        <a:rPr lang="en-US" sz="2200" dirty="0">
                          <a:effectLst/>
                          <a:latin typeface="+mj-lt"/>
                        </a:rPr>
                        <a:t>Virtual Machine</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NIC</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69794">
                <a:tc>
                  <a:txBody>
                    <a:bodyPr/>
                    <a:lstStyle/>
                    <a:p>
                      <a:pPr marL="0" marR="156845">
                        <a:lnSpc>
                          <a:spcPct val="115000"/>
                        </a:lnSpc>
                      </a:pPr>
                      <a:r>
                        <a:rPr lang="en-US" sz="2200" dirty="0">
                          <a:effectLst/>
                          <a:latin typeface="+mj-lt"/>
                        </a:rPr>
                        <a:t>Load Balancer</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69794">
                <a:tc>
                  <a:txBody>
                    <a:bodyPr/>
                    <a:lstStyle/>
                    <a:p>
                      <a:pPr marL="0" marR="156845">
                        <a:lnSpc>
                          <a:spcPct val="115000"/>
                        </a:lnSpc>
                      </a:pPr>
                      <a:r>
                        <a:rPr lang="en-US" sz="2200" dirty="0">
                          <a:effectLst/>
                          <a:latin typeface="+mj-lt"/>
                        </a:rPr>
                        <a:t>VPN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Gateway IP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r h="669794">
                <a:tc>
                  <a:txBody>
                    <a:bodyPr/>
                    <a:lstStyle/>
                    <a:p>
                      <a:pPr marL="0" marR="156845">
                        <a:lnSpc>
                          <a:spcPct val="115000"/>
                        </a:lnSpc>
                      </a:pPr>
                      <a:r>
                        <a:rPr lang="en-US" sz="2200" dirty="0">
                          <a:effectLst/>
                          <a:latin typeface="+mj-lt"/>
                        </a:rPr>
                        <a:t>Application Gateway</a:t>
                      </a:r>
                      <a:endParaRPr lang="en-US" sz="2200" b="0" dirty="0">
                        <a:solidFill>
                          <a:schemeClr val="tx1"/>
                        </a:solidFill>
                        <a:effectLst/>
                        <a:latin typeface="+mj-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nSpc>
                          <a:spcPct val="115000"/>
                        </a:lnSpc>
                      </a:pPr>
                      <a:r>
                        <a:rPr lang="en-US" sz="2200" dirty="0">
                          <a:effectLst/>
                        </a:rPr>
                        <a:t>Front-end configuration</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nSpc>
                          <a:spcPct val="115000"/>
                        </a:lnSpc>
                      </a:pPr>
                      <a:r>
                        <a:rPr lang="en-US" sz="2200" dirty="0">
                          <a:effectLst/>
                        </a:rPr>
                        <a:t>Yes*</a:t>
                      </a:r>
                      <a:endParaRPr lang="en-US" sz="2200" b="0" dirty="0">
                        <a:solidFill>
                          <a:schemeClr val="tx1"/>
                        </a:solidFill>
                        <a:effectLst/>
                        <a:latin typeface="+mn-lt"/>
                        <a:ea typeface="Times New Roman" panose="02020603050405020304" pitchFamily="18" charset="0"/>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41467203"/>
                  </a:ext>
                </a:extLst>
              </a:tr>
            </a:tbl>
          </a:graphicData>
        </a:graphic>
      </p:graphicFrame>
      <p:sp>
        <p:nvSpPr>
          <p:cNvPr id="5" name="Text Placeholder 2">
            <a:extLst>
              <a:ext uri="{FF2B5EF4-FFF2-40B4-BE49-F238E27FC236}">
                <a16:creationId xmlns:a16="http://schemas.microsoft.com/office/drawing/2014/main" id="{6B583F85-3C20-4317-AFBB-0E44244A4E2E}"/>
              </a:ext>
            </a:extLst>
          </p:cNvPr>
          <p:cNvSpPr txBox="1">
            <a:spLocks/>
          </p:cNvSpPr>
          <p:nvPr/>
        </p:nvSpPr>
        <p:spPr>
          <a:xfrm>
            <a:off x="427038" y="4815655"/>
            <a:ext cx="11571288" cy="1097280"/>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spc="0" dirty="0">
                <a:latin typeface="+mn-lt"/>
                <a:cs typeface="Segoe UI Semilight"/>
              </a:rPr>
              <a:t>A public IP address resource can be associated with virtual machine network interfaces, internet-facing load balancers, VPN gateways, and application gateways</a:t>
            </a:r>
          </a:p>
        </p:txBody>
      </p:sp>
      <p:sp>
        <p:nvSpPr>
          <p:cNvPr id="7" name="Text Placeholder 2">
            <a:extLst>
              <a:ext uri="{FF2B5EF4-FFF2-40B4-BE49-F238E27FC236}">
                <a16:creationId xmlns:a16="http://schemas.microsoft.com/office/drawing/2014/main" id="{157291F9-3B56-4C00-8D20-58D634535BCA}"/>
              </a:ext>
            </a:extLst>
          </p:cNvPr>
          <p:cNvSpPr txBox="1">
            <a:spLocks/>
          </p:cNvSpPr>
          <p:nvPr/>
        </p:nvSpPr>
        <p:spPr>
          <a:xfrm>
            <a:off x="438149" y="5912935"/>
            <a:ext cx="4547014" cy="246221"/>
          </a:xfrm>
          <a:prstGeom prst="rect">
            <a:avLst/>
          </a:prstGeom>
        </p:spPr>
        <p:txBody>
          <a:bodyPr vert="horz" wrap="non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latin typeface="+mn-lt"/>
                <a:cs typeface="Segoe UI Semilight"/>
              </a:rPr>
              <a:t>*Static IP addresses only available on certain SKUs.</a:t>
            </a:r>
            <a:endParaRPr lang="en-US" sz="1600" spc="0" dirty="0">
              <a:latin typeface="+mn-lt"/>
            </a:endParaRPr>
          </a:p>
        </p:txBody>
      </p:sp>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Allocate or Assign Private IP Addresses</a:t>
            </a:r>
          </a:p>
        </p:txBody>
      </p:sp>
      <p:graphicFrame>
        <p:nvGraphicFramePr>
          <p:cNvPr id="6" name="Table 5">
            <a:extLst>
              <a:ext uri="{FF2B5EF4-FFF2-40B4-BE49-F238E27FC236}">
                <a16:creationId xmlns:a16="http://schemas.microsoft.com/office/drawing/2014/main" id="{01F09E08-26E6-4844-B30B-D091C8CA5746}"/>
              </a:ext>
            </a:extLst>
          </p:cNvPr>
          <p:cNvGraphicFramePr>
            <a:graphicFrameLocks noGrp="1"/>
          </p:cNvGraphicFramePr>
          <p:nvPr>
            <p:extLst>
              <p:ext uri="{D42A27DB-BD31-4B8C-83A1-F6EECF244321}">
                <p14:modId xmlns:p14="http://schemas.microsoft.com/office/powerpoint/2010/main" val="907794914"/>
              </p:ext>
            </p:extLst>
          </p:nvPr>
        </p:nvGraphicFramePr>
        <p:xfrm>
          <a:off x="427038" y="1245554"/>
          <a:ext cx="11582399" cy="2703382"/>
        </p:xfrm>
        <a:graphic>
          <a:graphicData uri="http://schemas.openxmlformats.org/drawingml/2006/table">
            <a:tbl>
              <a:tblPr firstRow="1" firstCol="1" bandRow="1">
                <a:tableStyleId>{2D5ABB26-0587-4C30-8999-92F81FD0307C}</a:tableStyleId>
              </a:tblPr>
              <a:tblGrid>
                <a:gridCol w="3561433">
                  <a:extLst>
                    <a:ext uri="{9D8B030D-6E8A-4147-A177-3AD203B41FA5}">
                      <a16:colId xmlns:a16="http://schemas.microsoft.com/office/drawing/2014/main" val="3174192451"/>
                    </a:ext>
                  </a:extLst>
                </a:gridCol>
                <a:gridCol w="4236555">
                  <a:extLst>
                    <a:ext uri="{9D8B030D-6E8A-4147-A177-3AD203B41FA5}">
                      <a16:colId xmlns:a16="http://schemas.microsoft.com/office/drawing/2014/main" val="2284610204"/>
                    </a:ext>
                  </a:extLst>
                </a:gridCol>
                <a:gridCol w="2006792">
                  <a:extLst>
                    <a:ext uri="{9D8B030D-6E8A-4147-A177-3AD203B41FA5}">
                      <a16:colId xmlns:a16="http://schemas.microsoft.com/office/drawing/2014/main" val="1182798680"/>
                    </a:ext>
                  </a:extLst>
                </a:gridCol>
                <a:gridCol w="1777619">
                  <a:extLst>
                    <a:ext uri="{9D8B030D-6E8A-4147-A177-3AD203B41FA5}">
                      <a16:colId xmlns:a16="http://schemas.microsoft.com/office/drawing/2014/main" val="3457186022"/>
                    </a:ext>
                  </a:extLst>
                </a:gridCol>
              </a:tblGrid>
              <a:tr h="624199">
                <a:tc>
                  <a:txBody>
                    <a:bodyPr/>
                    <a:lstStyle/>
                    <a:p>
                      <a:pPr marL="0" marR="156845" algn="l" defTabSz="932742" rtl="0" eaLnBrk="1" latinLnBrk="0" hangingPunct="1">
                        <a:lnSpc>
                          <a:spcPct val="115000"/>
                        </a:lnSpc>
                      </a:pPr>
                      <a:r>
                        <a:rPr lang="en-US" sz="2200" kern="1200" dirty="0">
                          <a:solidFill>
                            <a:schemeClr val="tx1"/>
                          </a:solidFill>
                          <a:effectLst/>
                          <a:latin typeface="+mj-lt"/>
                        </a:rPr>
                        <a:t>Private IP Addresses</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IP address association</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Dynamic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tc>
                  <a:txBody>
                    <a:bodyPr/>
                    <a:lstStyle/>
                    <a:p>
                      <a:pPr marL="0" marR="156845" algn="l" defTabSz="932742" rtl="0" eaLnBrk="1" latinLnBrk="0" hangingPunct="1">
                        <a:lnSpc>
                          <a:spcPct val="115000"/>
                        </a:lnSpc>
                      </a:pPr>
                      <a:r>
                        <a:rPr lang="en-US" sz="2200" kern="1200" dirty="0">
                          <a:solidFill>
                            <a:schemeClr val="tx1"/>
                          </a:solidFill>
                          <a:effectLst/>
                          <a:latin typeface="+mj-lt"/>
                        </a:rPr>
                        <a:t>Static</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394654805"/>
                  </a:ext>
                </a:extLst>
              </a:tr>
              <a:tr h="693061">
                <a:tc>
                  <a:txBody>
                    <a:bodyPr/>
                    <a:lstStyle/>
                    <a:p>
                      <a:pPr marL="0" marR="156845" algn="l" defTabSz="932742" rtl="0" eaLnBrk="1" latinLnBrk="0" hangingPunct="1">
                        <a:lnSpc>
                          <a:spcPct val="115000"/>
                        </a:lnSpc>
                      </a:pPr>
                      <a:r>
                        <a:rPr lang="en-US" sz="2200" kern="1200" dirty="0">
                          <a:effectLst/>
                          <a:latin typeface="+mj-lt"/>
                        </a:rPr>
                        <a:t>Virtual Machine</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NIC</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31043496"/>
                  </a:ext>
                </a:extLst>
              </a:tr>
              <a:tr h="693061">
                <a:tc>
                  <a:txBody>
                    <a:bodyPr/>
                    <a:lstStyle/>
                    <a:p>
                      <a:pPr marL="0" marR="156845" algn="l" defTabSz="932742" rtl="0" eaLnBrk="1" latinLnBrk="0" hangingPunct="1">
                        <a:lnSpc>
                          <a:spcPct val="115000"/>
                        </a:lnSpc>
                      </a:pPr>
                      <a:r>
                        <a:rPr lang="en-US" sz="2200" kern="1200" dirty="0">
                          <a:effectLst/>
                          <a:latin typeface="+mj-lt"/>
                        </a:rPr>
                        <a:t>Internal Load Balancer</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9406885"/>
                  </a:ext>
                </a:extLst>
              </a:tr>
              <a:tr h="693061">
                <a:tc>
                  <a:txBody>
                    <a:bodyPr/>
                    <a:lstStyle/>
                    <a:p>
                      <a:pPr marL="0" marR="156845" algn="l" defTabSz="932742" rtl="0" eaLnBrk="1" latinLnBrk="0" hangingPunct="1">
                        <a:lnSpc>
                          <a:spcPct val="115000"/>
                        </a:lnSpc>
                      </a:pPr>
                      <a:r>
                        <a:rPr lang="en-US" sz="2200" kern="1200" dirty="0">
                          <a:effectLst/>
                          <a:latin typeface="+mj-lt"/>
                        </a:rPr>
                        <a:t>Application Gateway</a:t>
                      </a:r>
                      <a:endParaRPr lang="en-US" sz="2200" b="0" kern="1200" dirty="0">
                        <a:solidFill>
                          <a:schemeClr val="tx1"/>
                        </a:solidFill>
                        <a:effectLst/>
                        <a:latin typeface="+mj-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156845" algn="l" defTabSz="932742" rtl="0" eaLnBrk="1" latinLnBrk="0" hangingPunct="1">
                        <a:lnSpc>
                          <a:spcPct val="115000"/>
                        </a:lnSpc>
                      </a:pPr>
                      <a:r>
                        <a:rPr lang="en-US" sz="2200" kern="1200" dirty="0">
                          <a:effectLst/>
                        </a:rPr>
                        <a:t>Front-end configuration</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156845" algn="l" defTabSz="932742" rtl="0" eaLnBrk="1" latinLnBrk="0" hangingPunct="1">
                        <a:lnSpc>
                          <a:spcPct val="115000"/>
                        </a:lnSpc>
                      </a:pPr>
                      <a:r>
                        <a:rPr lang="en-US" sz="2200" kern="1200" dirty="0">
                          <a:effectLst/>
                        </a:rPr>
                        <a:t>Yes</a:t>
                      </a:r>
                      <a:endParaRPr lang="en-US" sz="2200" b="0" kern="1200" dirty="0">
                        <a:solidFill>
                          <a:schemeClr val="tx1"/>
                        </a:solidFill>
                        <a:effectLst/>
                        <a:latin typeface="+mn-lt"/>
                        <a:ea typeface="+mn-ea"/>
                        <a:cs typeface="Segoe UI Semiligh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85675026"/>
                  </a:ext>
                </a:extLst>
              </a:tr>
            </a:tbl>
          </a:graphicData>
        </a:graphic>
      </p:graphicFrame>
      <p:sp>
        <p:nvSpPr>
          <p:cNvPr id="11" name="Text Placeholder 2">
            <a:extLst>
              <a:ext uri="{FF2B5EF4-FFF2-40B4-BE49-F238E27FC236}">
                <a16:creationId xmlns:a16="http://schemas.microsoft.com/office/drawing/2014/main" id="{EC3544F5-E71F-41E9-85BB-F6BC6E8DE988}"/>
              </a:ext>
            </a:extLst>
          </p:cNvPr>
          <p:cNvSpPr txBox="1">
            <a:spLocks/>
          </p:cNvSpPr>
          <p:nvPr/>
        </p:nvSpPr>
        <p:spPr>
          <a:xfrm>
            <a:off x="427038" y="408738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Dynamic (default).</a:t>
            </a:r>
            <a:r>
              <a:rPr lang="en-US" sz="2200" spc="0" dirty="0">
                <a:solidFill>
                  <a:schemeClr val="tx2">
                    <a:lumMod val="50000"/>
                  </a:schemeClr>
                </a:solidFill>
                <a:latin typeface="+mn-lt"/>
                <a:cs typeface="Segoe UI Semilight"/>
              </a:rPr>
              <a:t> </a:t>
            </a:r>
            <a:r>
              <a:rPr lang="en-US" sz="2200" spc="0" dirty="0">
                <a:latin typeface="+mn-lt"/>
                <a:cs typeface="Segoe UI Semilight"/>
              </a:rPr>
              <a:t>Azure assigns the next available unassigned or unreserved IP address in the subnet’s address range </a:t>
            </a:r>
          </a:p>
        </p:txBody>
      </p:sp>
      <p:sp>
        <p:nvSpPr>
          <p:cNvPr id="5" name="Text Placeholder 2">
            <a:extLst>
              <a:ext uri="{FF2B5EF4-FFF2-40B4-BE49-F238E27FC236}">
                <a16:creationId xmlns:a16="http://schemas.microsoft.com/office/drawing/2014/main" id="{188DE04B-0ABB-4FE1-BAC8-6E3AB0E24B5C}"/>
              </a:ext>
            </a:extLst>
          </p:cNvPr>
          <p:cNvSpPr txBox="1">
            <a:spLocks/>
          </p:cNvSpPr>
          <p:nvPr/>
        </p:nvSpPr>
        <p:spPr>
          <a:xfrm>
            <a:off x="427038" y="5203507"/>
            <a:ext cx="11582400" cy="977669"/>
          </a:xfrm>
          <a:prstGeom prst="rect">
            <a:avLst/>
          </a:prstGeom>
          <a:solidFill>
            <a:schemeClr val="bg1">
              <a:lumMod val="95000"/>
            </a:schemeClr>
          </a:solidFill>
          <a:ln w="6350">
            <a:noFill/>
          </a:ln>
        </p:spPr>
        <p:txBody>
          <a:bodyPr vert="horz" wrap="square" lIns="137160" tIns="91440" rIns="13716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200" spc="0" dirty="0">
                <a:solidFill>
                  <a:schemeClr val="tx2">
                    <a:lumMod val="50000"/>
                  </a:schemeClr>
                </a:solidFill>
                <a:cs typeface="Segoe UI Semilight"/>
              </a:rPr>
              <a:t>Static</a:t>
            </a:r>
            <a:r>
              <a:rPr lang="en-US" sz="2200" spc="0" dirty="0">
                <a:solidFill>
                  <a:schemeClr val="tx2"/>
                </a:solidFill>
                <a:cs typeface="Segoe UI Semilight"/>
              </a:rPr>
              <a:t>. </a:t>
            </a:r>
            <a:r>
              <a:rPr lang="en-US" sz="2200" spc="0" dirty="0">
                <a:latin typeface="+mn-lt"/>
                <a:cs typeface="Segoe UI Semilight"/>
              </a:rPr>
              <a:t>You select and assign any unassigned or unreserved IP address in the subnet's address range </a:t>
            </a:r>
          </a:p>
        </p:txBody>
      </p:sp>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p:txBody>
          <a:bodyPr/>
          <a:lstStyle/>
          <a:p>
            <a:r>
              <a:rPr lang="en-US" dirty="0"/>
              <a:t>Demonstration – Virtual Networks</a:t>
            </a:r>
          </a:p>
        </p:txBody>
      </p:sp>
      <p:sp>
        <p:nvSpPr>
          <p:cNvPr id="3" name="TextBox 2">
            <a:extLst>
              <a:ext uri="{FF2B5EF4-FFF2-40B4-BE49-F238E27FC236}">
                <a16:creationId xmlns:a16="http://schemas.microsoft.com/office/drawing/2014/main" id="{609059C6-8286-5F90-E16A-80CF35A42FF9}"/>
              </a:ext>
            </a:extLst>
          </p:cNvPr>
          <p:cNvSpPr txBox="1"/>
          <p:nvPr/>
        </p:nvSpPr>
        <p:spPr>
          <a:xfrm>
            <a:off x="701040" y="1706880"/>
            <a:ext cx="6574428" cy="1446550"/>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virtual network in the Azure portal</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Configure subnets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a public IP address</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2345</Words>
  <Application>Microsoft Office PowerPoint</Application>
  <PresentationFormat>Custom</PresentationFormat>
  <Paragraphs>321</Paragraphs>
  <Slides>30</Slides>
  <Notes>26</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Calibri</vt:lpstr>
      <vt:lpstr>Segoe UI</vt:lpstr>
      <vt:lpstr>Segoe UI Semibold</vt:lpstr>
      <vt:lpstr>Segoe UI Semilight</vt:lpstr>
      <vt:lpstr>Segoe UI VSS (Regular)</vt:lpstr>
      <vt:lpstr>Times New Roman</vt:lpstr>
      <vt:lpstr>Wingdings</vt:lpstr>
      <vt:lpstr>Microsoft Power Platform Template</vt:lpstr>
      <vt:lpstr>AZ-104T00A Administer Virtual Networking</vt:lpstr>
      <vt:lpstr>Learning Objectives - Administer Virtual Networking</vt:lpstr>
      <vt:lpstr>Configure Virtual Networks</vt:lpstr>
      <vt:lpstr>Learning Objectives - Configure Virtual Networks</vt:lpstr>
      <vt:lpstr>Plan Virtual Networks</vt:lpstr>
      <vt:lpstr>Plan IP Addressing</vt:lpstr>
      <vt:lpstr>Associate Public IP Addresses</vt:lpstr>
      <vt:lpstr>Allocate or Assign Private IP Addresses</vt:lpstr>
      <vt:lpstr>Demonstration – Virtual Networks</vt:lpstr>
      <vt:lpstr>Configure Network Security Groups (NSGs)</vt:lpstr>
      <vt:lpstr>Learning Objectives – Network Security Groups </vt:lpstr>
      <vt:lpstr>Network Security Groups </vt:lpstr>
      <vt:lpstr>Determine NSG Effective Rules</vt:lpstr>
      <vt:lpstr>Demonstration – Network Security Groups</vt:lpstr>
      <vt:lpstr>Host your domain on Azure DNS</vt:lpstr>
      <vt:lpstr>Learning Objectives - Host your domain on Azure DNS</vt:lpstr>
      <vt:lpstr>What is Azure DNS?</vt:lpstr>
      <vt:lpstr>Configure Azure DNS to host your domain</vt:lpstr>
      <vt:lpstr>Verify delegation of domain name services</vt:lpstr>
      <vt:lpstr>Dynamically resolve resource name by using alias record</vt:lpstr>
      <vt:lpstr>Configure a private DNS zone</vt:lpstr>
      <vt:lpstr>Demonstration - DNS</vt:lpstr>
      <vt:lpstr>Learning Recap – Azure DNS</vt:lpstr>
      <vt:lpstr>Lab – Implement Virtual Networks</vt:lpstr>
      <vt:lpstr>Lab 04 – Implement Virtual Networking</vt:lpstr>
      <vt:lpstr>Lab 04 – Architecture diagram</vt:lpstr>
      <vt:lpstr>Lab 04 – Architecture diagram (interactive lab simulation)</vt:lpstr>
      <vt:lpstr>End of presentation</vt:lpstr>
      <vt:lpstr>Verify Custom Domain Names</vt:lpstr>
      <vt:lpstr>Determine Private Zone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2024-05-02T16:58:49Z</dcterms:created>
  <dcterms:modified xsi:type="dcterms:W3CDTF">2024-09-03T10:24:28Z</dcterms:modified>
</cp:coreProperties>
</file>