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4"/>
  </p:notesMasterIdLst>
  <p:handoutMasterIdLst>
    <p:handoutMasterId r:id="rId25"/>
  </p:handoutMasterIdLst>
  <p:sldIdLst>
    <p:sldId id="1719" r:id="rId2"/>
    <p:sldId id="2530" r:id="rId3"/>
    <p:sldId id="1865" r:id="rId4"/>
    <p:sldId id="2531" r:id="rId5"/>
    <p:sldId id="2521" r:id="rId6"/>
    <p:sldId id="2522" r:id="rId7"/>
    <p:sldId id="2523" r:id="rId8"/>
    <p:sldId id="2524" r:id="rId9"/>
    <p:sldId id="2532" r:id="rId10"/>
    <p:sldId id="2076138223" r:id="rId11"/>
    <p:sldId id="2485" r:id="rId12"/>
    <p:sldId id="2356" r:id="rId13"/>
    <p:sldId id="2357" r:id="rId14"/>
    <p:sldId id="2496" r:id="rId15"/>
    <p:sldId id="2076138224" r:id="rId16"/>
    <p:sldId id="2076138225" r:id="rId17"/>
    <p:sldId id="2533" r:id="rId18"/>
    <p:sldId id="2558" r:id="rId19"/>
    <p:sldId id="2591" r:id="rId20"/>
    <p:sldId id="2076138226" r:id="rId21"/>
    <p:sldId id="2529" r:id="rId22"/>
    <p:sldId id="2535"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Lst>
        </p14:section>
        <p14:section name="VNet Peering" id="{F141C578-7BF7-4765-BEE3-1B98A5DF21D4}">
          <p14:sldIdLst>
            <p14:sldId id="1865"/>
            <p14:sldId id="2531"/>
            <p14:sldId id="2521"/>
            <p14:sldId id="2522"/>
            <p14:sldId id="2523"/>
            <p14:sldId id="2524"/>
            <p14:sldId id="2532"/>
          </p14:sldIdLst>
        </p14:section>
        <p14:section name="Routing and Endpoints" id="{9D75EA2C-C99C-4543-992A-A54992471AB1}">
          <p14:sldIdLst>
            <p14:sldId id="2076138223"/>
            <p14:sldId id="2485"/>
            <p14:sldId id="2356"/>
            <p14:sldId id="2357"/>
            <p14:sldId id="2496"/>
            <p14:sldId id="2076138224"/>
            <p14:sldId id="2076138225"/>
          </p14:sldIdLst>
        </p14:section>
        <p14:section name="Labs" id="{803A5A3F-6E53-42FA-8E54-9F934EE0CDE5}">
          <p14:sldIdLst>
            <p14:sldId id="2533"/>
            <p14:sldId id="2558"/>
            <p14:sldId id="2591"/>
            <p14:sldId id="2076138226"/>
            <p14:sldId id="2529"/>
            <p14:sldId id="25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9091" autoAdjust="0"/>
  </p:normalViewPr>
  <p:slideViewPr>
    <p:cSldViewPr snapToGrid="0">
      <p:cViewPr varScale="1">
        <p:scale>
          <a:sx n="98" d="100"/>
          <a:sy n="98" d="100"/>
        </p:scale>
        <p:origin x="810" y="72"/>
      </p:cViewPr>
      <p:guideLst/>
    </p:cSldViewPr>
  </p:slideViewPr>
  <p:outlineViewPr>
    <p:cViewPr>
      <p:scale>
        <a:sx n="33" d="100"/>
        <a:sy n="33" d="100"/>
      </p:scale>
      <p:origin x="0" y="-762"/>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9/3/2024 12:25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9/3/2024 12:25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9/3/2024 12:25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 Configure routing and endpoints - https://microsoftlearning.github.io/AZ-104-MicrosoftAzureAdministrator/Instructions/Demos/05%20-%20Administer%20Intersite%20Connectivity.html#configure-network-routing-and-endpoints</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05300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7653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diagram to engage students and reinforce topics that have just been covered. If you remove the green square (??) the product icon will show. Discuss the options with the students. </a:t>
            </a:r>
          </a:p>
          <a:p>
            <a:endParaRPr lang="en-US" dirty="0"/>
          </a:p>
          <a:p>
            <a:r>
              <a:rPr lang="en-US" dirty="0"/>
              <a:t>Site to site = On-premises networks to Azure virtual networks</a:t>
            </a:r>
            <a:endParaRPr lang="en-US" dirty="0">
              <a:cs typeface="Calibri"/>
            </a:endParaRPr>
          </a:p>
          <a:p>
            <a:r>
              <a:rPr lang="en-US" dirty="0"/>
              <a:t>Point to Site = On-premises machines to Azure virtual networks</a:t>
            </a:r>
            <a:endParaRPr lang="en-US" dirty="0">
              <a:cs typeface="Calibri"/>
            </a:endParaRPr>
          </a:p>
          <a:p>
            <a:r>
              <a:rPr lang="en-US" dirty="0"/>
              <a:t>Gateway subnet name = </a:t>
            </a:r>
            <a:r>
              <a:rPr lang="en-US" dirty="0" err="1"/>
              <a:t>GatewaySubnet</a:t>
            </a:r>
            <a:endParaRPr lang="en-US" dirty="0" err="1">
              <a:cs typeface="Calibri"/>
            </a:endParaRPr>
          </a:p>
          <a:p>
            <a:r>
              <a:rPr lang="en-US" dirty="0"/>
              <a:t>Azure firewall subnet name = </a:t>
            </a:r>
            <a:r>
              <a:rPr lang="en-US" dirty="0" err="1"/>
              <a:t>AzureFirewallSubnet</a:t>
            </a:r>
            <a:endParaRPr lang="en-US" dirty="0" err="1">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6058D69-2927-42F2-B08F-9DC1B22A4665}" type="slidenum">
              <a:rPr lang="en-US" smtClean="0"/>
              <a:t>18</a:t>
            </a:fld>
            <a:endParaRPr lang="en-US"/>
          </a:p>
        </p:txBody>
      </p:sp>
    </p:spTree>
    <p:extLst>
      <p:ext uri="{BB962C8B-B14F-4D97-AF65-F5344CB8AC3E}">
        <p14:creationId xmlns:p14="http://schemas.microsoft.com/office/powerpoint/2010/main" val="3962687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Task 5 you could use RDP rather than Run Command and Test-Connection. This lab uses Network Watcher which isn’t covered until the </a:t>
            </a:r>
            <a:r>
              <a:rPr lang="en-US"/>
              <a:t>next module. </a:t>
            </a:r>
            <a:endParaRPr lang="en-US" dirty="0"/>
          </a:p>
          <a:p>
            <a:endParaRPr lang="en-US" dirty="0"/>
          </a:p>
          <a:p>
            <a:r>
              <a:rPr lang="en-US" dirty="0"/>
              <a:t>Lab 05- https://microsoftlearning.github.io/AZ-104-MicrosoftAzureAdministrator/Instructions/Labs/LAB_05-Implement_Intersite_Connectivity.html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9/3/2024 12:25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diagram is for the interactive lab simulation,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884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28 July 23 course update moved Routing and Endpoints here to balance out the module.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VPN Gateway and ER/VWAN moved to the end. This content will be removed during the next update. Look to AZ-700 for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 12:25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 12:25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 12:25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 Peering- https://microsoftlearning.github.io/AZ-104-MicrosoftAzureAdministrator/Instructions/Demos/05%20-%20Administer%20Intersite%20Connectivity.html#configure-vnet-peering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39815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22875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426340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6749642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9593087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000731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39872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406523661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1220405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36180985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89" r:id="rId1"/>
    <p:sldLayoutId id="2147484690" r:id="rId2"/>
    <p:sldLayoutId id="2147484691" r:id="rId3"/>
    <p:sldLayoutId id="2147484692" r:id="rId4"/>
    <p:sldLayoutId id="2147484693" r:id="rId5"/>
    <p:sldLayoutId id="2147484694" r:id="rId6"/>
    <p:sldLayoutId id="2147484695" r:id="rId7"/>
    <p:sldLayoutId id="2147484696" r:id="rId8"/>
    <p:sldLayoutId id="214748469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sv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5" Type="http://schemas.openxmlformats.org/officeDocument/2006/relationships/image" Target="../media/image41.svg"/><Relationship Id="rId2" Type="http://schemas.openxmlformats.org/officeDocument/2006/relationships/notesSlide" Target="../notesSlides/notesSlide15.xml"/><Relationship Id="rId16" Type="http://schemas.openxmlformats.org/officeDocument/2006/relationships/image" Target="../media/image32.svg"/><Relationship Id="rId20" Type="http://schemas.openxmlformats.org/officeDocument/2006/relationships/image" Target="../media/image36.png"/><Relationship Id="rId29" Type="http://schemas.openxmlformats.org/officeDocument/2006/relationships/image" Target="../media/image45.svg"/><Relationship Id="rId1" Type="http://schemas.openxmlformats.org/officeDocument/2006/relationships/slideLayout" Target="../slideLayouts/slideLayout3.xml"/><Relationship Id="rId6" Type="http://schemas.openxmlformats.org/officeDocument/2006/relationships/image" Target="../media/image22.sv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svg"/><Relationship Id="rId28" Type="http://schemas.openxmlformats.org/officeDocument/2006/relationships/image" Target="../media/image44.png"/><Relationship Id="rId10" Type="http://schemas.openxmlformats.org/officeDocument/2006/relationships/image" Target="../media/image26.svg"/><Relationship Id="rId19" Type="http://schemas.openxmlformats.org/officeDocument/2006/relationships/image" Target="../media/image35.emf"/><Relationship Id="rId31" Type="http://schemas.openxmlformats.org/officeDocument/2006/relationships/image" Target="../media/image47.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 Id="rId22" Type="http://schemas.openxmlformats.org/officeDocument/2006/relationships/image" Target="../media/image38.png"/><Relationship Id="rId27" Type="http://schemas.openxmlformats.org/officeDocument/2006/relationships/image" Target="../media/image43.svg"/><Relationship Id="rId30"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net-peer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5-Implement_Intersite_Connectivity.html" TargetMode="External"/><Relationship Id="rId4" Type="http://schemas.openxmlformats.org/officeDocument/2006/relationships/hyperlink" Target="https://learn.microsoft.com/training/modules/configure-network-routing-endpoints/"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55.svg"/><Relationship Id="rId3" Type="http://schemas.openxmlformats.org/officeDocument/2006/relationships/image" Target="../media/image50.svg"/><Relationship Id="rId7" Type="http://schemas.openxmlformats.org/officeDocument/2006/relationships/image" Target="../media/image43.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9.png"/><Relationship Id="rId16"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53.svg"/><Relationship Id="rId5" Type="http://schemas.openxmlformats.org/officeDocument/2006/relationships/image" Target="../media/image51.svg"/><Relationship Id="rId15" Type="http://schemas.openxmlformats.org/officeDocument/2006/relationships/image" Target="../media/image57.svg"/><Relationship Id="rId10" Type="http://schemas.openxmlformats.org/officeDocument/2006/relationships/image" Target="../media/image52.png"/><Relationship Id="rId4" Type="http://schemas.openxmlformats.org/officeDocument/2006/relationships/image" Target="../media/image40.png"/><Relationship Id="rId9" Type="http://schemas.openxmlformats.org/officeDocument/2006/relationships/image" Target="../media/image20.svg"/><Relationship Id="rId14"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2.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20.svg"/><Relationship Id="rId4" Type="http://schemas.openxmlformats.org/officeDocument/2006/relationships/image" Target="../media/image43.sv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581341" y="3057605"/>
            <a:ext cx="5800990" cy="1695272"/>
          </a:xfrm>
        </p:spPr>
        <p:txBody>
          <a:bodyPr/>
          <a:lstStyle/>
          <a:p>
            <a:r>
              <a:rPr lang="en-US" dirty="0"/>
              <a:t>AZ-104T00A</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Configure Network Routing and Endpoints</a:t>
            </a:r>
            <a:endParaRPr lang="en-US" dirty="0"/>
          </a:p>
        </p:txBody>
      </p:sp>
    </p:spTree>
    <p:extLst>
      <p:ext uri="{BB962C8B-B14F-4D97-AF65-F5344CB8AC3E}">
        <p14:creationId xmlns:p14="http://schemas.microsoft.com/office/powerpoint/2010/main" val="8253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567878" y="1590660"/>
            <a:ext cx="5418916" cy="4127560"/>
          </a:xfrm>
          <a:prstGeom prst="rect">
            <a:avLst/>
          </a:prstGeom>
          <a:noFill/>
        </p:spPr>
        <p:txBody>
          <a:bodyPr wrap="square" lIns="0" tIns="0" rIns="0" bIns="0" rtlCol="0" anchor="t">
            <a:noAutofit/>
          </a:bodyPr>
          <a:lstStyle/>
          <a:p>
            <a:pPr marL="342900" indent="-342900">
              <a:lnSpc>
                <a:spcPct val="150000"/>
              </a:lnSpc>
              <a:buFont typeface="Arial" panose="020B0604020202020204" pitchFamily="34" charset="0"/>
              <a:buChar char="•"/>
            </a:pPr>
            <a:r>
              <a:rPr lang="en-US" sz="2200" dirty="0">
                <a:cs typeface="Segoe UI Semilight"/>
              </a:rPr>
              <a:t>Review System Routes</a:t>
            </a:r>
          </a:p>
          <a:p>
            <a:pPr marL="342900" indent="-342900">
              <a:lnSpc>
                <a:spcPct val="150000"/>
              </a:lnSpc>
              <a:buFont typeface="Arial" panose="020B0604020202020204" pitchFamily="34" charset="0"/>
              <a:buChar char="•"/>
            </a:pPr>
            <a:r>
              <a:rPr lang="en-US" sz="2200" dirty="0">
                <a:cs typeface="Segoe UI Semilight"/>
              </a:rPr>
              <a:t>Identify User-Defined Routes</a:t>
            </a:r>
          </a:p>
          <a:p>
            <a:pPr marL="342900" indent="-342900">
              <a:lnSpc>
                <a:spcPct val="150000"/>
              </a:lnSpc>
              <a:buFont typeface="Arial" panose="020B0604020202020204" pitchFamily="34" charset="0"/>
              <a:buChar char="•"/>
            </a:pPr>
            <a:r>
              <a:rPr lang="en-US" sz="2200" dirty="0">
                <a:cs typeface="Segoe UI Semilight"/>
              </a:rPr>
              <a:t>Demonstration – Custom Routing tables</a:t>
            </a:r>
          </a:p>
          <a:p>
            <a:pPr marL="342900" indent="-342900">
              <a:lnSpc>
                <a:spcPct val="150000"/>
              </a:lnSpc>
              <a:buFont typeface="Arial" panose="020B0604020202020204" pitchFamily="34" charset="0"/>
              <a:buChar char="•"/>
            </a:pPr>
            <a:r>
              <a:rPr lang="en-US" sz="2200" dirty="0">
                <a:cs typeface="Segoe UI Semilight"/>
              </a:rPr>
              <a:t>Determine Service Endpoint Uses</a:t>
            </a:r>
          </a:p>
          <a:p>
            <a:pPr marL="342900" indent="-342900">
              <a:lnSpc>
                <a:spcPct val="150000"/>
              </a:lnSpc>
              <a:buFont typeface="Arial" panose="020B0604020202020204" pitchFamily="34" charset="0"/>
              <a:buChar char="•"/>
            </a:pPr>
            <a:r>
              <a:rPr lang="en-US" sz="2200" dirty="0">
                <a:cs typeface="Segoe UI Semilight"/>
              </a:rPr>
              <a:t>Identify Private Link Uses</a:t>
            </a:r>
          </a:p>
          <a:p>
            <a:pPr marL="342900" indent="-342900">
              <a:lnSpc>
                <a:spcPct val="150000"/>
              </a:lnSpc>
              <a:buFont typeface="Arial" panose="020B0604020202020204" pitchFamily="34" charset="0"/>
              <a:buChar char="•"/>
            </a:pPr>
            <a:r>
              <a:rPr lang="en-US" sz="2200" dirty="0">
                <a:cs typeface="Segoe UI Semilight"/>
              </a:rPr>
              <a:t>Learning Recap</a:t>
            </a:r>
          </a:p>
        </p:txBody>
      </p:sp>
      <p:sp>
        <p:nvSpPr>
          <p:cNvPr id="4" name="TextBox 3">
            <a:extLst>
              <a:ext uri="{FF2B5EF4-FFF2-40B4-BE49-F238E27FC236}">
                <a16:creationId xmlns:a16="http://schemas.microsoft.com/office/drawing/2014/main" id="{C83C1E1E-7FD3-0ABF-7365-D4DE51231FA8}"/>
              </a:ext>
            </a:extLst>
          </p:cNvPr>
          <p:cNvSpPr txBox="1"/>
          <p:nvPr/>
        </p:nvSpPr>
        <p:spPr>
          <a:xfrm>
            <a:off x="6449681" y="1783257"/>
            <a:ext cx="4729181" cy="349326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 Configure user-defined network routes</a:t>
            </a:r>
          </a:p>
          <a:p>
            <a:pPr algn="l">
              <a:buFont typeface="Arial" panose="020B0604020202020204" pitchFamily="34" charset="0"/>
              <a:buChar char="•"/>
            </a:pPr>
            <a:endParaRPr lang="en-US" dirty="0">
              <a:solidFill>
                <a:srgbClr val="161616"/>
              </a:solidFill>
              <a:latin typeface="Segoe UI" panose="020B0502040204020203" pitchFamily="34" charset="0"/>
            </a:endParaRPr>
          </a:p>
          <a:p>
            <a:r>
              <a:rPr kumimoji="0" lang="en-US" sz="1800" b="0" i="0" u="none" strike="noStrike" kern="0" cap="none" spc="0" normalizeH="0" baseline="0" noProof="0" dirty="0">
                <a:ln>
                  <a:noFill/>
                </a:ln>
                <a:solidFill>
                  <a:srgbClr val="243A5E"/>
                </a:solidFill>
                <a:effectLst/>
                <a:uLnTx/>
                <a:uFillTx/>
              </a:rPr>
              <a:t>Implement and manage virtual networking (15–20%): Configure secure access to virtual networks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service endpoints for Azure platform as a service (PaaS)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private endpoints for Azure PaaS</a:t>
            </a: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4" name="Text Placeholder 3">
            <a:extLst>
              <a:ext uri="{FF2B5EF4-FFF2-40B4-BE49-F238E27FC236}">
                <a16:creationId xmlns:a16="http://schemas.microsoft.com/office/drawing/2014/main" id="{9C6CC6C4-7F5C-9665-F92A-6DF1AEF7F3BC}"/>
              </a:ext>
            </a:extLst>
          </p:cNvPr>
          <p:cNvSpPr>
            <a:spLocks noGrp="1"/>
          </p:cNvSpPr>
          <p:nvPr>
            <p:ph type="body" sz="quarter" idx="10"/>
          </p:nvPr>
        </p:nvSpPr>
        <p:spPr>
          <a:xfrm>
            <a:off x="440753" y="998040"/>
            <a:ext cx="11568684" cy="783035"/>
          </a:xfrm>
        </p:spPr>
        <p:txBody>
          <a:bodyPr/>
          <a:lstStyle/>
          <a:p>
            <a:r>
              <a:rPr lang="en-US" dirty="0"/>
              <a:t>Directs network traffic between virtual machines, on-premises networks, and the internet</a:t>
            </a:r>
          </a:p>
          <a:p>
            <a:endParaRPr lang="en-US" dirty="0"/>
          </a:p>
        </p:txBody>
      </p:sp>
      <p:sp>
        <p:nvSpPr>
          <p:cNvPr id="3" name="Rectangle 2">
            <a:extLst>
              <a:ext uri="{FF2B5EF4-FFF2-40B4-BE49-F238E27FC236}">
                <a16:creationId xmlns:a16="http://schemas.microsoft.com/office/drawing/2014/main" id="{F8627C1E-3EB7-474E-9CB8-7FD0CEE23A34}"/>
              </a:ext>
            </a:extLst>
          </p:cNvPr>
          <p:cNvSpPr/>
          <p:nvPr/>
        </p:nvSpPr>
        <p:spPr>
          <a:xfrm>
            <a:off x="416454" y="1951425"/>
            <a:ext cx="4941649" cy="38838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 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28" name="Rectangle 27">
            <a:extLst>
              <a:ext uri="{FF2B5EF4-FFF2-40B4-BE49-F238E27FC236}">
                <a16:creationId xmlns:a16="http://schemas.microsoft.com/office/drawing/2014/main" id="{7780BB41-9EBA-4199-AA35-BA037D867A42}"/>
              </a:ext>
            </a:extLst>
          </p:cNvPr>
          <p:cNvSpPr/>
          <p:nvPr/>
        </p:nvSpPr>
        <p:spPr bwMode="auto">
          <a:xfrm>
            <a:off x="896938" y="1558344"/>
            <a:ext cx="7706150" cy="1547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400" dirty="0">
                <a:solidFill>
                  <a:schemeClr val="tx1"/>
                </a:solidFill>
              </a:rPr>
              <a:t>Create a route table</a:t>
            </a:r>
          </a:p>
          <a:p>
            <a:pPr marL="342900" indent="-342900">
              <a:lnSpc>
                <a:spcPct val="150000"/>
              </a:lnSpc>
              <a:buFont typeface="Arial" panose="020B0604020202020204" pitchFamily="34" charset="0"/>
              <a:buChar char="•"/>
            </a:pPr>
            <a:r>
              <a:rPr lang="en-US" sz="2400" dirty="0">
                <a:solidFill>
                  <a:schemeClr val="tx1"/>
                </a:solidFill>
              </a:rPr>
              <a:t>Add a route</a:t>
            </a:r>
          </a:p>
          <a:p>
            <a:pPr marL="342900" indent="-342900">
              <a:lnSpc>
                <a:spcPct val="150000"/>
              </a:lnSpc>
              <a:buFont typeface="Arial" panose="020B0604020202020204" pitchFamily="34" charset="0"/>
              <a:buChar char="•"/>
            </a:pPr>
            <a:r>
              <a:rPr lang="en-US" sz="2400" dirty="0">
                <a:solidFill>
                  <a:schemeClr val="tx1"/>
                </a:solidFill>
              </a:rPr>
              <a:t>Associate a route table to a subnet</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a:xfrm>
            <a:off x="427038" y="449263"/>
            <a:ext cx="11568684" cy="655637"/>
          </a:xfrm>
        </p:spPr>
        <p:txBody>
          <a:bodyPr/>
          <a:lstStyle/>
          <a:p>
            <a:r>
              <a:rPr lang="en-US" dirty="0"/>
              <a:t>Determine Service Endpoint Uses</a:t>
            </a:r>
          </a:p>
        </p:txBody>
      </p:sp>
      <p:sp>
        <p:nvSpPr>
          <p:cNvPr id="3" name="Text Placeholder 2">
            <a:extLst>
              <a:ext uri="{FF2B5EF4-FFF2-40B4-BE49-F238E27FC236}">
                <a16:creationId xmlns:a16="http://schemas.microsoft.com/office/drawing/2014/main" id="{8C10DFB3-94FC-1453-D673-A36FF66415CD}"/>
              </a:ext>
            </a:extLst>
          </p:cNvPr>
          <p:cNvSpPr>
            <a:spLocks noGrp="1"/>
          </p:cNvSpPr>
          <p:nvPr>
            <p:ph type="body" sz="quarter" idx="10"/>
          </p:nvPr>
        </p:nvSpPr>
        <p:spPr>
          <a:xfrm>
            <a:off x="440753" y="998040"/>
            <a:ext cx="11568684" cy="439465"/>
          </a:xfrm>
        </p:spPr>
        <p:txBody>
          <a:bodyPr/>
          <a:lstStyle/>
          <a:p>
            <a:r>
              <a:rPr lang="en-US" dirty="0"/>
              <a:t>Endpoints limit network access to specific services </a:t>
            </a:r>
          </a:p>
          <a:p>
            <a:endParaRPr lang="en-US" dirty="0"/>
          </a:p>
        </p:txBody>
      </p:sp>
      <p:sp>
        <p:nvSpPr>
          <p:cNvPr id="10" name="TextBox 9">
            <a:extLst>
              <a:ext uri="{FF2B5EF4-FFF2-40B4-BE49-F238E27FC236}">
                <a16:creationId xmlns:a16="http://schemas.microsoft.com/office/drawing/2014/main" id="{FD63C664-1790-F709-E15F-3A60B78C5FA2}"/>
              </a:ext>
            </a:extLst>
          </p:cNvPr>
          <p:cNvSpPr txBox="1"/>
          <p:nvPr/>
        </p:nvSpPr>
        <p:spPr>
          <a:xfrm>
            <a:off x="1115407" y="1664384"/>
            <a:ext cx="3908656" cy="646331"/>
          </a:xfrm>
          <a:prstGeom prst="rect">
            <a:avLst/>
          </a:prstGeom>
          <a:noFill/>
        </p:spPr>
        <p:txBody>
          <a:bodyPr wrap="square">
            <a:spAutoFit/>
          </a:bodyPr>
          <a:lstStyle/>
          <a:p>
            <a:r>
              <a:rPr lang="en-US" dirty="0"/>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381" y="1438275"/>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408346"/>
            <a:ext cx="3278124" cy="355396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a:xfrm>
            <a:off x="581340" y="3082600"/>
            <a:ext cx="6472474" cy="997196"/>
          </a:xfrm>
        </p:spPr>
        <p:txBody>
          <a:bodyPr/>
          <a:lstStyle/>
          <a:p>
            <a:pPr defTabSz="444500">
              <a:spcBef>
                <a:spcPct val="0"/>
              </a:spcBef>
              <a:spcAft>
                <a:spcPct val="35000"/>
              </a:spcAft>
            </a:pPr>
            <a:r>
              <a:rPr lang="en-US" sz="3600" dirty="0"/>
              <a:t>Lab - Implement Intersite Connectivity</a:t>
            </a:r>
          </a:p>
        </p:txBody>
      </p:sp>
    </p:spTree>
    <p:extLst>
      <p:ext uri="{BB962C8B-B14F-4D97-AF65-F5344CB8AC3E}">
        <p14:creationId xmlns:p14="http://schemas.microsoft.com/office/powerpoint/2010/main" val="184558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523D1-4BAE-3639-E710-8A43B9FD33AB}"/>
              </a:ext>
            </a:extLst>
          </p:cNvPr>
          <p:cNvSpPr>
            <a:spLocks noGrp="1"/>
          </p:cNvSpPr>
          <p:nvPr>
            <p:ph type="title"/>
          </p:nvPr>
        </p:nvSpPr>
        <p:spPr/>
        <p:txBody>
          <a:bodyPr/>
          <a:lstStyle/>
          <a:p>
            <a:r>
              <a:rPr lang="en-US" sz="2754" dirty="0">
                <a:cs typeface="Segoe UI"/>
              </a:rPr>
              <a:t>Module Review Activity </a:t>
            </a:r>
            <a:endParaRPr lang="en-US" dirty="0"/>
          </a:p>
        </p:txBody>
      </p:sp>
      <p:grpSp>
        <p:nvGrpSpPr>
          <p:cNvPr id="92" name="Group 91">
            <a:extLst>
              <a:ext uri="{FF2B5EF4-FFF2-40B4-BE49-F238E27FC236}">
                <a16:creationId xmlns:a16="http://schemas.microsoft.com/office/drawing/2014/main" id="{2CB5B87D-484D-9A7D-FFC4-931A53A2108A}"/>
              </a:ext>
              <a:ext uri="{C183D7F6-B498-43B3-948B-1728B52AA6E4}">
                <adec:decorative xmlns:adec="http://schemas.microsoft.com/office/drawing/2017/decorative" val="1"/>
              </a:ext>
            </a:extLst>
          </p:cNvPr>
          <p:cNvGrpSpPr/>
          <p:nvPr/>
        </p:nvGrpSpPr>
        <p:grpSpPr>
          <a:xfrm>
            <a:off x="8658051" y="4889463"/>
            <a:ext cx="1360747" cy="1133847"/>
            <a:chOff x="8856122" y="4961614"/>
            <a:chExt cx="1334186" cy="1111715"/>
          </a:xfrm>
        </p:grpSpPr>
        <p:pic>
          <p:nvPicPr>
            <p:cNvPr id="89" name="Graphic 88">
              <a:extLst>
                <a:ext uri="{FF2B5EF4-FFF2-40B4-BE49-F238E27FC236}">
                  <a16:creationId xmlns:a16="http://schemas.microsoft.com/office/drawing/2014/main" id="{2D5F3F30-4FB6-4F50-679A-64047CCA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806" y="4961614"/>
              <a:ext cx="533806" cy="534408"/>
            </a:xfrm>
            <a:prstGeom prst="rect">
              <a:avLst/>
            </a:prstGeom>
          </p:spPr>
        </p:pic>
        <p:sp>
          <p:nvSpPr>
            <p:cNvPr id="91" name="TextBox 90">
              <a:extLst>
                <a:ext uri="{FF2B5EF4-FFF2-40B4-BE49-F238E27FC236}">
                  <a16:creationId xmlns:a16="http://schemas.microsoft.com/office/drawing/2014/main" id="{EC2A4F0A-3668-DD2F-B1E9-6704470D77A4}"/>
                </a:ext>
              </a:extLst>
            </p:cNvPr>
            <p:cNvSpPr txBox="1"/>
            <p:nvPr/>
          </p:nvSpPr>
          <p:spPr>
            <a:xfrm>
              <a:off x="8856122" y="5528949"/>
              <a:ext cx="1334186"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VNet Peering</a:t>
              </a:r>
            </a:p>
          </p:txBody>
        </p:sp>
      </p:grpSp>
      <p:grpSp>
        <p:nvGrpSpPr>
          <p:cNvPr id="109" name="Group 108">
            <a:extLst>
              <a:ext uri="{FF2B5EF4-FFF2-40B4-BE49-F238E27FC236}">
                <a16:creationId xmlns:a16="http://schemas.microsoft.com/office/drawing/2014/main" id="{D1708596-E080-38DB-A68B-0524F4A58F66}"/>
              </a:ext>
              <a:ext uri="{C183D7F6-B498-43B3-948B-1728B52AA6E4}">
                <adec:decorative xmlns:adec="http://schemas.microsoft.com/office/drawing/2017/decorative" val="1"/>
              </a:ext>
            </a:extLst>
          </p:cNvPr>
          <p:cNvGrpSpPr/>
          <p:nvPr/>
        </p:nvGrpSpPr>
        <p:grpSpPr>
          <a:xfrm>
            <a:off x="6392564" y="4915294"/>
            <a:ext cx="1084975" cy="1082174"/>
            <a:chOff x="4344112" y="4836929"/>
            <a:chExt cx="1063798" cy="1061051"/>
          </a:xfrm>
        </p:grpSpPr>
        <p:pic>
          <p:nvPicPr>
            <p:cNvPr id="93" name="Graphic 92">
              <a:extLst>
                <a:ext uri="{FF2B5EF4-FFF2-40B4-BE49-F238E27FC236}">
                  <a16:creationId xmlns:a16="http://schemas.microsoft.com/office/drawing/2014/main" id="{F9C1F221-68E5-BEA0-BEE6-481147489A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4722" y="4836929"/>
              <a:ext cx="423678" cy="424156"/>
            </a:xfrm>
            <a:prstGeom prst="rect">
              <a:avLst/>
            </a:prstGeom>
          </p:spPr>
        </p:pic>
        <p:sp>
          <p:nvSpPr>
            <p:cNvPr id="94" name="TextBox 93">
              <a:extLst>
                <a:ext uri="{FF2B5EF4-FFF2-40B4-BE49-F238E27FC236}">
                  <a16:creationId xmlns:a16="http://schemas.microsoft.com/office/drawing/2014/main" id="{E002D297-714F-3348-6920-5CD04CEE28D1}"/>
                </a:ext>
              </a:extLst>
            </p:cNvPr>
            <p:cNvSpPr txBox="1"/>
            <p:nvPr/>
          </p:nvSpPr>
          <p:spPr>
            <a:xfrm>
              <a:off x="4344112" y="5353600"/>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Private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97" name="Group 96">
            <a:extLst>
              <a:ext uri="{FF2B5EF4-FFF2-40B4-BE49-F238E27FC236}">
                <a16:creationId xmlns:a16="http://schemas.microsoft.com/office/drawing/2014/main" id="{41436F3E-307D-429B-C9C5-32C22814B59B}"/>
              </a:ext>
              <a:ext uri="{C183D7F6-B498-43B3-948B-1728B52AA6E4}">
                <adec:decorative xmlns:adec="http://schemas.microsoft.com/office/drawing/2017/decorative" val="1"/>
              </a:ext>
            </a:extLst>
          </p:cNvPr>
          <p:cNvGrpSpPr/>
          <p:nvPr/>
        </p:nvGrpSpPr>
        <p:grpSpPr>
          <a:xfrm>
            <a:off x="7525305" y="4923916"/>
            <a:ext cx="1084975" cy="1064940"/>
            <a:chOff x="3499574" y="6025494"/>
            <a:chExt cx="1063798" cy="1044153"/>
          </a:xfrm>
        </p:grpSpPr>
        <p:pic>
          <p:nvPicPr>
            <p:cNvPr id="95" name="Graphic 94">
              <a:extLst>
                <a:ext uri="{FF2B5EF4-FFF2-40B4-BE49-F238E27FC236}">
                  <a16:creationId xmlns:a16="http://schemas.microsoft.com/office/drawing/2014/main" id="{D57BAA0F-F334-BBE3-F5F9-1FBF511747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864" y="6025494"/>
              <a:ext cx="423678" cy="424156"/>
            </a:xfrm>
            <a:prstGeom prst="rect">
              <a:avLst/>
            </a:prstGeom>
          </p:spPr>
        </p:pic>
        <p:sp>
          <p:nvSpPr>
            <p:cNvPr id="96" name="TextBox 95">
              <a:extLst>
                <a:ext uri="{FF2B5EF4-FFF2-40B4-BE49-F238E27FC236}">
                  <a16:creationId xmlns:a16="http://schemas.microsoft.com/office/drawing/2014/main" id="{67DE7D16-4E00-4257-400A-2D202501FDCB}"/>
                </a:ext>
              </a:extLst>
            </p:cNvPr>
            <p:cNvSpPr txBox="1"/>
            <p:nvPr/>
          </p:nvSpPr>
          <p:spPr>
            <a:xfrm>
              <a:off x="3499574" y="652526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Service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127" name="Group 126">
            <a:extLst>
              <a:ext uri="{FF2B5EF4-FFF2-40B4-BE49-F238E27FC236}">
                <a16:creationId xmlns:a16="http://schemas.microsoft.com/office/drawing/2014/main" id="{E0DECA54-8BEC-4A86-E22D-22AC7DBDBC68}"/>
              </a:ext>
              <a:ext uri="{C183D7F6-B498-43B3-948B-1728B52AA6E4}">
                <adec:decorative xmlns:adec="http://schemas.microsoft.com/office/drawing/2017/decorative" val="1"/>
              </a:ext>
            </a:extLst>
          </p:cNvPr>
          <p:cNvGrpSpPr/>
          <p:nvPr/>
        </p:nvGrpSpPr>
        <p:grpSpPr>
          <a:xfrm>
            <a:off x="4226324" y="4900665"/>
            <a:ext cx="1035359" cy="1111423"/>
            <a:chOff x="5922751" y="4899084"/>
            <a:chExt cx="1015149" cy="1089730"/>
          </a:xfrm>
        </p:grpSpPr>
        <p:pic>
          <p:nvPicPr>
            <p:cNvPr id="99" name="Graphic 98">
              <a:extLst>
                <a:ext uri="{FF2B5EF4-FFF2-40B4-BE49-F238E27FC236}">
                  <a16:creationId xmlns:a16="http://schemas.microsoft.com/office/drawing/2014/main" id="{75A4BE39-AE8A-3D50-3666-932BAD775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0608" y="4899084"/>
              <a:ext cx="519436" cy="520023"/>
            </a:xfrm>
            <a:prstGeom prst="rect">
              <a:avLst/>
            </a:prstGeom>
          </p:spPr>
        </p:pic>
        <p:sp>
          <p:nvSpPr>
            <p:cNvPr id="101" name="TextBox 100">
              <a:extLst>
                <a:ext uri="{FF2B5EF4-FFF2-40B4-BE49-F238E27FC236}">
                  <a16:creationId xmlns:a16="http://schemas.microsoft.com/office/drawing/2014/main" id="{381FF416-F0B3-5905-6016-853382739974}"/>
                </a:ext>
              </a:extLst>
            </p:cNvPr>
            <p:cNvSpPr txBox="1"/>
            <p:nvPr/>
          </p:nvSpPr>
          <p:spPr>
            <a:xfrm>
              <a:off x="5922751" y="5444434"/>
              <a:ext cx="1015149"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Load</a:t>
              </a:r>
            </a:p>
            <a:p>
              <a:pPr algn="ctr" defTabSz="951028" fontAlgn="base">
                <a:lnSpc>
                  <a:spcPct val="90000"/>
                </a:lnSpc>
                <a:spcBef>
                  <a:spcPct val="0"/>
                </a:spcBef>
                <a:spcAft>
                  <a:spcPct val="0"/>
                </a:spcAft>
              </a:pPr>
              <a:r>
                <a:rPr lang="en-US" sz="1632" dirty="0">
                  <a:ea typeface="Segoe UI" pitchFamily="34" charset="0"/>
                  <a:cs typeface="Segoe UI" pitchFamily="34" charset="0"/>
                </a:rPr>
                <a:t>balancer</a:t>
              </a:r>
            </a:p>
          </p:txBody>
        </p:sp>
      </p:grpSp>
      <p:grpSp>
        <p:nvGrpSpPr>
          <p:cNvPr id="128" name="Group 127">
            <a:extLst>
              <a:ext uri="{FF2B5EF4-FFF2-40B4-BE49-F238E27FC236}">
                <a16:creationId xmlns:a16="http://schemas.microsoft.com/office/drawing/2014/main" id="{848878D4-382C-1E34-EFE0-5959DDBEFF17}"/>
              </a:ext>
              <a:ext uri="{C183D7F6-B498-43B3-948B-1728B52AA6E4}">
                <adec:decorative xmlns:adec="http://schemas.microsoft.com/office/drawing/2017/decorative" val="1"/>
              </a:ext>
            </a:extLst>
          </p:cNvPr>
          <p:cNvGrpSpPr/>
          <p:nvPr/>
        </p:nvGrpSpPr>
        <p:grpSpPr>
          <a:xfrm>
            <a:off x="5309434" y="5033431"/>
            <a:ext cx="1035357" cy="841388"/>
            <a:chOff x="7060011" y="4952619"/>
            <a:chExt cx="1015149" cy="824965"/>
          </a:xfrm>
        </p:grpSpPr>
        <p:pic>
          <p:nvPicPr>
            <p:cNvPr id="107" name="Graphic 106">
              <a:extLst>
                <a:ext uri="{FF2B5EF4-FFF2-40B4-BE49-F238E27FC236}">
                  <a16:creationId xmlns:a16="http://schemas.microsoft.com/office/drawing/2014/main" id="{FF357376-86FA-61F1-C0CC-F495701E62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36410" y="4952619"/>
              <a:ext cx="462352" cy="462352"/>
            </a:xfrm>
            <a:prstGeom prst="rect">
              <a:avLst/>
            </a:prstGeom>
          </p:spPr>
        </p:pic>
        <p:sp>
          <p:nvSpPr>
            <p:cNvPr id="108" name="TextBox 107">
              <a:extLst>
                <a:ext uri="{FF2B5EF4-FFF2-40B4-BE49-F238E27FC236}">
                  <a16:creationId xmlns:a16="http://schemas.microsoft.com/office/drawing/2014/main" id="{3E32CCCA-D79D-5568-CF9E-3FC4CF2A51C5}"/>
                </a:ext>
              </a:extLst>
            </p:cNvPr>
            <p:cNvSpPr txBox="1"/>
            <p:nvPr/>
          </p:nvSpPr>
          <p:spPr>
            <a:xfrm>
              <a:off x="7060011" y="5459227"/>
              <a:ext cx="1015149" cy="318357"/>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NAT</a:t>
              </a:r>
            </a:p>
          </p:txBody>
        </p:sp>
      </p:grpSp>
      <p:grpSp>
        <p:nvGrpSpPr>
          <p:cNvPr id="123" name="Group 122">
            <a:extLst>
              <a:ext uri="{FF2B5EF4-FFF2-40B4-BE49-F238E27FC236}">
                <a16:creationId xmlns:a16="http://schemas.microsoft.com/office/drawing/2014/main" id="{C5A5F219-6E2C-FED1-432E-CA84E1FF7DB3}"/>
              </a:ext>
              <a:ext uri="{C183D7F6-B498-43B3-948B-1728B52AA6E4}">
                <adec:decorative xmlns:adec="http://schemas.microsoft.com/office/drawing/2017/decorative" val="1"/>
              </a:ext>
            </a:extLst>
          </p:cNvPr>
          <p:cNvGrpSpPr/>
          <p:nvPr/>
        </p:nvGrpSpPr>
        <p:grpSpPr>
          <a:xfrm>
            <a:off x="1533366" y="4890626"/>
            <a:ext cx="1298710" cy="1131510"/>
            <a:chOff x="1732673" y="4811880"/>
            <a:chExt cx="1273361" cy="1109424"/>
          </a:xfrm>
        </p:grpSpPr>
        <p:pic>
          <p:nvPicPr>
            <p:cNvPr id="121" name="Graphic 120">
              <a:extLst>
                <a:ext uri="{FF2B5EF4-FFF2-40B4-BE49-F238E27FC236}">
                  <a16:creationId xmlns:a16="http://schemas.microsoft.com/office/drawing/2014/main" id="{08A1EF36-A94B-D7DE-094A-24C68A922D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01589" y="4811880"/>
              <a:ext cx="535531" cy="535531"/>
            </a:xfrm>
            <a:prstGeom prst="rect">
              <a:avLst/>
            </a:prstGeom>
          </p:spPr>
        </p:pic>
        <p:sp>
          <p:nvSpPr>
            <p:cNvPr id="122" name="TextBox 121">
              <a:extLst>
                <a:ext uri="{FF2B5EF4-FFF2-40B4-BE49-F238E27FC236}">
                  <a16:creationId xmlns:a16="http://schemas.microsoft.com/office/drawing/2014/main" id="{461B2846-DDAC-8FBC-7F59-DD522D636B6F}"/>
                </a:ext>
              </a:extLst>
            </p:cNvPr>
            <p:cNvSpPr txBox="1"/>
            <p:nvPr/>
          </p:nvSpPr>
          <p:spPr>
            <a:xfrm>
              <a:off x="1732673" y="53769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Application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1" name="Group 130">
            <a:extLst>
              <a:ext uri="{FF2B5EF4-FFF2-40B4-BE49-F238E27FC236}">
                <a16:creationId xmlns:a16="http://schemas.microsoft.com/office/drawing/2014/main" id="{24A5DCF9-9489-9757-C3B9-0FABB241E219}"/>
              </a:ext>
              <a:ext uri="{C183D7F6-B498-43B3-948B-1728B52AA6E4}">
                <adec:decorative xmlns:adec="http://schemas.microsoft.com/office/drawing/2017/decorative" val="1"/>
              </a:ext>
            </a:extLst>
          </p:cNvPr>
          <p:cNvGrpSpPr/>
          <p:nvPr/>
        </p:nvGrpSpPr>
        <p:grpSpPr>
          <a:xfrm>
            <a:off x="10066557" y="4917665"/>
            <a:ext cx="1084975" cy="1077443"/>
            <a:chOff x="9319081" y="4884115"/>
            <a:chExt cx="1063798" cy="1056412"/>
          </a:xfrm>
        </p:grpSpPr>
        <p:pic>
          <p:nvPicPr>
            <p:cNvPr id="129" name="Graphic 128">
              <a:extLst>
                <a:ext uri="{FF2B5EF4-FFF2-40B4-BE49-F238E27FC236}">
                  <a16:creationId xmlns:a16="http://schemas.microsoft.com/office/drawing/2014/main" id="{7DD968C2-6EE7-CEE9-75AE-D1F36998C41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49590" y="4884115"/>
              <a:ext cx="435924" cy="436416"/>
            </a:xfrm>
            <a:prstGeom prst="rect">
              <a:avLst/>
            </a:prstGeom>
          </p:spPr>
        </p:pic>
        <p:sp>
          <p:nvSpPr>
            <p:cNvPr id="130" name="TextBox 129">
              <a:extLst>
                <a:ext uri="{FF2B5EF4-FFF2-40B4-BE49-F238E27FC236}">
                  <a16:creationId xmlns:a16="http://schemas.microsoft.com/office/drawing/2014/main" id="{AFD8FF47-BADD-08A7-A499-BF05A8ECDDB0}"/>
                </a:ext>
              </a:extLst>
            </p:cNvPr>
            <p:cNvSpPr txBox="1"/>
            <p:nvPr/>
          </p:nvSpPr>
          <p:spPr>
            <a:xfrm>
              <a:off x="9319081" y="539614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VPN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4" name="Group 133">
            <a:extLst>
              <a:ext uri="{FF2B5EF4-FFF2-40B4-BE49-F238E27FC236}">
                <a16:creationId xmlns:a16="http://schemas.microsoft.com/office/drawing/2014/main" id="{A49B86F1-97E2-F8CD-1910-BB030C11E319}"/>
              </a:ext>
              <a:ext uri="{C183D7F6-B498-43B3-948B-1728B52AA6E4}">
                <adec:decorative xmlns:adec="http://schemas.microsoft.com/office/drawing/2017/decorative" val="1"/>
              </a:ext>
            </a:extLst>
          </p:cNvPr>
          <p:cNvGrpSpPr/>
          <p:nvPr/>
        </p:nvGrpSpPr>
        <p:grpSpPr>
          <a:xfrm>
            <a:off x="2879842" y="4900444"/>
            <a:ext cx="1298710" cy="1111873"/>
            <a:chOff x="565346" y="4790233"/>
            <a:chExt cx="1273361" cy="1090171"/>
          </a:xfrm>
        </p:grpSpPr>
        <p:pic>
          <p:nvPicPr>
            <p:cNvPr id="132" name="Graphic 131">
              <a:extLst>
                <a:ext uri="{FF2B5EF4-FFF2-40B4-BE49-F238E27FC236}">
                  <a16:creationId xmlns:a16="http://schemas.microsoft.com/office/drawing/2014/main" id="{EF5186D1-CEF0-848D-AA6C-D29BD145E7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8213" y="4790233"/>
              <a:ext cx="481694" cy="482238"/>
            </a:xfrm>
            <a:prstGeom prst="rect">
              <a:avLst/>
            </a:prstGeom>
          </p:spPr>
        </p:pic>
        <p:sp>
          <p:nvSpPr>
            <p:cNvPr id="133" name="TextBox 132">
              <a:extLst>
                <a:ext uri="{FF2B5EF4-FFF2-40B4-BE49-F238E27FC236}">
                  <a16:creationId xmlns:a16="http://schemas.microsoft.com/office/drawing/2014/main" id="{8845AB37-5BE8-2867-6058-BA5EEC7C85FF}"/>
                </a:ext>
              </a:extLst>
            </p:cNvPr>
            <p:cNvSpPr txBox="1"/>
            <p:nvPr/>
          </p:nvSpPr>
          <p:spPr>
            <a:xfrm>
              <a:off x="565346" y="53360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Azure</a:t>
              </a:r>
            </a:p>
            <a:p>
              <a:pPr algn="ctr" defTabSz="951028" fontAlgn="base">
                <a:lnSpc>
                  <a:spcPct val="90000"/>
                </a:lnSpc>
                <a:spcBef>
                  <a:spcPct val="0"/>
                </a:spcBef>
                <a:spcAft>
                  <a:spcPct val="0"/>
                </a:spcAft>
              </a:pPr>
              <a:r>
                <a:rPr lang="en-US" sz="1632" dirty="0">
                  <a:ea typeface="Segoe UI" pitchFamily="34" charset="0"/>
                  <a:cs typeface="Segoe UI" pitchFamily="34" charset="0"/>
                </a:rPr>
                <a:t>firewall</a:t>
              </a:r>
            </a:p>
          </p:txBody>
        </p:sp>
      </p:grpSp>
      <p:grpSp>
        <p:nvGrpSpPr>
          <p:cNvPr id="11" name="Group 10" descr="Network diagram for student activity">
            <a:extLst>
              <a:ext uri="{FF2B5EF4-FFF2-40B4-BE49-F238E27FC236}">
                <a16:creationId xmlns:a16="http://schemas.microsoft.com/office/drawing/2014/main" id="{675C62B8-8E8E-1393-6F9A-0A7D38FCE0B1}"/>
              </a:ext>
            </a:extLst>
          </p:cNvPr>
          <p:cNvGrpSpPr/>
          <p:nvPr/>
        </p:nvGrpSpPr>
        <p:grpSpPr>
          <a:xfrm>
            <a:off x="463282" y="1294385"/>
            <a:ext cx="11858564" cy="3142923"/>
            <a:chOff x="383901" y="1240999"/>
            <a:chExt cx="11858564" cy="3142923"/>
          </a:xfrm>
        </p:grpSpPr>
        <p:sp>
          <p:nvSpPr>
            <p:cNvPr id="44" name="Rectangle 43">
              <a:extLst>
                <a:ext uri="{FF2B5EF4-FFF2-40B4-BE49-F238E27FC236}">
                  <a16:creationId xmlns:a16="http://schemas.microsoft.com/office/drawing/2014/main" id="{33A6A23D-54FB-E85E-7735-D0CE21A13AE5}"/>
                </a:ext>
              </a:extLst>
            </p:cNvPr>
            <p:cNvSpPr/>
            <p:nvPr/>
          </p:nvSpPr>
          <p:spPr bwMode="auto">
            <a:xfrm>
              <a:off x="7931069" y="2017662"/>
              <a:ext cx="3158697" cy="196025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BBE102F1-DC56-F018-2021-9238DB70E09C}"/>
                </a:ext>
              </a:extLst>
            </p:cNvPr>
            <p:cNvSpPr/>
            <p:nvPr/>
          </p:nvSpPr>
          <p:spPr bwMode="auto">
            <a:xfrm>
              <a:off x="8109935" y="2205539"/>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941B3C18-BD23-D5E8-4719-6D934C81D70C}"/>
                </a:ext>
              </a:extLst>
            </p:cNvPr>
            <p:cNvSpPr/>
            <p:nvPr/>
          </p:nvSpPr>
          <p:spPr bwMode="auto">
            <a:xfrm>
              <a:off x="2951944" y="2042457"/>
              <a:ext cx="3158697" cy="1935464"/>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770CEC35-0480-D835-16CE-0956772D411E}"/>
                </a:ext>
              </a:extLst>
            </p:cNvPr>
            <p:cNvSpPr/>
            <p:nvPr/>
          </p:nvSpPr>
          <p:spPr bwMode="auto">
            <a:xfrm>
              <a:off x="3144866" y="2260011"/>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sp>
          <p:nvSpPr>
            <p:cNvPr id="12" name="Rectangle 11">
              <a:extLst>
                <a:ext uri="{FF2B5EF4-FFF2-40B4-BE49-F238E27FC236}">
                  <a16:creationId xmlns:a16="http://schemas.microsoft.com/office/drawing/2014/main" id="{1B261D56-EEA5-ED42-7F8E-27D32D792C37}"/>
                </a:ext>
              </a:extLst>
            </p:cNvPr>
            <p:cNvSpPr/>
            <p:nvPr/>
          </p:nvSpPr>
          <p:spPr bwMode="auto">
            <a:xfrm>
              <a:off x="383901" y="3537409"/>
              <a:ext cx="1785274"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network</a:t>
              </a:r>
            </a:p>
          </p:txBody>
        </p:sp>
        <p:pic>
          <p:nvPicPr>
            <p:cNvPr id="15" name="Picture 14">
              <a:extLst>
                <a:ext uri="{FF2B5EF4-FFF2-40B4-BE49-F238E27FC236}">
                  <a16:creationId xmlns:a16="http://schemas.microsoft.com/office/drawing/2014/main" id="{65DD5F61-B0EF-3FA3-F5C1-34C4B9269B39}"/>
                </a:ext>
              </a:extLst>
            </p:cNvPr>
            <p:cNvPicPr>
              <a:picLocks noChangeAspect="1"/>
            </p:cNvPicPr>
            <p:nvPr/>
          </p:nvPicPr>
          <p:blipFill>
            <a:blip r:embed="rId19"/>
            <a:stretch>
              <a:fillRect/>
            </a:stretch>
          </p:blipFill>
          <p:spPr>
            <a:xfrm>
              <a:off x="864271" y="2300126"/>
              <a:ext cx="788964" cy="539102"/>
            </a:xfrm>
            <a:prstGeom prst="rect">
              <a:avLst/>
            </a:prstGeom>
          </p:spPr>
        </p:pic>
        <p:pic>
          <p:nvPicPr>
            <p:cNvPr id="18" name="Graphic 17" descr="City outline">
              <a:extLst>
                <a:ext uri="{FF2B5EF4-FFF2-40B4-BE49-F238E27FC236}">
                  <a16:creationId xmlns:a16="http://schemas.microsoft.com/office/drawing/2014/main" id="{39519432-6232-82F0-426A-5E115D70F85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7604" y="2986235"/>
              <a:ext cx="875629" cy="875704"/>
            </a:xfrm>
            <a:prstGeom prst="rect">
              <a:avLst/>
            </a:prstGeom>
          </p:spPr>
        </p:pic>
        <p:sp>
          <p:nvSpPr>
            <p:cNvPr id="19" name="Rectangle 18">
              <a:extLst>
                <a:ext uri="{FF2B5EF4-FFF2-40B4-BE49-F238E27FC236}">
                  <a16:creationId xmlns:a16="http://schemas.microsoft.com/office/drawing/2014/main" id="{B9B190A6-4C55-4640-3CA3-48DD9A056DD7}"/>
                </a:ext>
              </a:extLst>
            </p:cNvPr>
            <p:cNvSpPr/>
            <p:nvPr/>
          </p:nvSpPr>
          <p:spPr bwMode="auto">
            <a:xfrm>
              <a:off x="470114" y="1589017"/>
              <a:ext cx="1781062"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machine</a:t>
              </a:r>
            </a:p>
          </p:txBody>
        </p:sp>
        <p:pic>
          <p:nvPicPr>
            <p:cNvPr id="21" name="Graphic 20">
              <a:extLst>
                <a:ext uri="{FF2B5EF4-FFF2-40B4-BE49-F238E27FC236}">
                  <a16:creationId xmlns:a16="http://schemas.microsoft.com/office/drawing/2014/main" id="{93F68414-BC35-6536-CA11-830F46B9C62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294301" y="2367971"/>
              <a:ext cx="355129" cy="355670"/>
            </a:xfrm>
            <a:prstGeom prst="rect">
              <a:avLst/>
            </a:prstGeom>
          </p:spPr>
        </p:pic>
        <p:pic>
          <p:nvPicPr>
            <p:cNvPr id="27" name="Graphic 26">
              <a:extLst>
                <a:ext uri="{FF2B5EF4-FFF2-40B4-BE49-F238E27FC236}">
                  <a16:creationId xmlns:a16="http://schemas.microsoft.com/office/drawing/2014/main" id="{E52686DF-24D4-CBFE-F485-F74684FA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4725" y="2094743"/>
              <a:ext cx="432112" cy="432600"/>
            </a:xfrm>
            <a:prstGeom prst="rect">
              <a:avLst/>
            </a:prstGeom>
          </p:spPr>
        </p:pic>
        <p:pic>
          <p:nvPicPr>
            <p:cNvPr id="29" name="Graphic 28">
              <a:extLst>
                <a:ext uri="{FF2B5EF4-FFF2-40B4-BE49-F238E27FC236}">
                  <a16:creationId xmlns:a16="http://schemas.microsoft.com/office/drawing/2014/main" id="{370ED875-8CF5-EBCF-4C3F-EDF2D9A1CEC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61545" y="2377224"/>
              <a:ext cx="444602" cy="445104"/>
            </a:xfrm>
            <a:prstGeom prst="rect">
              <a:avLst/>
            </a:prstGeom>
          </p:spPr>
        </p:pic>
        <p:pic>
          <p:nvPicPr>
            <p:cNvPr id="33" name="Graphic 32">
              <a:extLst>
                <a:ext uri="{FF2B5EF4-FFF2-40B4-BE49-F238E27FC236}">
                  <a16:creationId xmlns:a16="http://schemas.microsoft.com/office/drawing/2014/main" id="{DA8DE890-53AF-FC48-E6ED-EEC3789DF41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16449" y="1812743"/>
              <a:ext cx="409375" cy="409837"/>
            </a:xfrm>
            <a:prstGeom prst="rect">
              <a:avLst/>
            </a:prstGeom>
          </p:spPr>
        </p:pic>
        <p:pic>
          <p:nvPicPr>
            <p:cNvPr id="35" name="Graphic 34">
              <a:extLst>
                <a:ext uri="{FF2B5EF4-FFF2-40B4-BE49-F238E27FC236}">
                  <a16:creationId xmlns:a16="http://schemas.microsoft.com/office/drawing/2014/main" id="{2E14BDAA-F441-0347-19A0-6B5392DDC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7235" y="3390046"/>
              <a:ext cx="432112" cy="432600"/>
            </a:xfrm>
            <a:prstGeom prst="rect">
              <a:avLst/>
            </a:prstGeom>
          </p:spPr>
        </p:pic>
        <p:grpSp>
          <p:nvGrpSpPr>
            <p:cNvPr id="16" name="Group 15">
              <a:extLst>
                <a:ext uri="{FF2B5EF4-FFF2-40B4-BE49-F238E27FC236}">
                  <a16:creationId xmlns:a16="http://schemas.microsoft.com/office/drawing/2014/main" id="{1E0F6929-A139-DAB5-B738-937E7B25C51C}"/>
                </a:ext>
              </a:extLst>
            </p:cNvPr>
            <p:cNvGrpSpPr/>
            <p:nvPr/>
          </p:nvGrpSpPr>
          <p:grpSpPr>
            <a:xfrm>
              <a:off x="4704950" y="2225563"/>
              <a:ext cx="1220872" cy="1570567"/>
              <a:chOff x="4287843" y="2365805"/>
              <a:chExt cx="1251172" cy="1607729"/>
            </a:xfrm>
          </p:grpSpPr>
          <p:sp>
            <p:nvSpPr>
              <p:cNvPr id="39" name="Rectangle 38">
                <a:extLst>
                  <a:ext uri="{FF2B5EF4-FFF2-40B4-BE49-F238E27FC236}">
                    <a16:creationId xmlns:a16="http://schemas.microsoft.com/office/drawing/2014/main" id="{A31D2158-191E-2043-9B21-236D9BD888F0}"/>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Graphic 40">
                <a:extLst>
                  <a:ext uri="{FF2B5EF4-FFF2-40B4-BE49-F238E27FC236}">
                    <a16:creationId xmlns:a16="http://schemas.microsoft.com/office/drawing/2014/main" id="{E9CA0F6C-66DF-5C41-99FB-1B4011F7901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4515" y="2536573"/>
                <a:ext cx="611202" cy="611202"/>
              </a:xfrm>
              <a:prstGeom prst="rect">
                <a:avLst/>
              </a:prstGeom>
            </p:spPr>
          </p:pic>
          <p:pic>
            <p:nvPicPr>
              <p:cNvPr id="43" name="Graphic 42">
                <a:extLst>
                  <a:ext uri="{FF2B5EF4-FFF2-40B4-BE49-F238E27FC236}">
                    <a16:creationId xmlns:a16="http://schemas.microsoft.com/office/drawing/2014/main" id="{A384611F-FCF6-DF8A-C453-B75D9CC3184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8497" y="3258135"/>
                <a:ext cx="611202" cy="611202"/>
              </a:xfrm>
              <a:prstGeom prst="rect">
                <a:avLst/>
              </a:prstGeom>
            </p:spPr>
          </p:pic>
        </p:grpSp>
        <p:pic>
          <p:nvPicPr>
            <p:cNvPr id="50" name="Graphic 49">
              <a:extLst>
                <a:ext uri="{FF2B5EF4-FFF2-40B4-BE49-F238E27FC236}">
                  <a16:creationId xmlns:a16="http://schemas.microsoft.com/office/drawing/2014/main" id="{00E43D3A-1A18-774D-9D53-EB1F91B9D7A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81593" y="1807356"/>
              <a:ext cx="409375" cy="409837"/>
            </a:xfrm>
            <a:prstGeom prst="rect">
              <a:avLst/>
            </a:prstGeom>
          </p:spPr>
        </p:pic>
        <p:pic>
          <p:nvPicPr>
            <p:cNvPr id="6" name="Graphic 5">
              <a:extLst>
                <a:ext uri="{FF2B5EF4-FFF2-40B4-BE49-F238E27FC236}">
                  <a16:creationId xmlns:a16="http://schemas.microsoft.com/office/drawing/2014/main" id="{401CFD59-35AA-2F2D-DE8E-793AF5EF3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348" y="1256571"/>
              <a:ext cx="544433" cy="545047"/>
            </a:xfrm>
            <a:prstGeom prst="rect">
              <a:avLst/>
            </a:prstGeom>
          </p:spPr>
        </p:pic>
        <p:cxnSp>
          <p:nvCxnSpPr>
            <p:cNvPr id="8" name="Connector: Elbow 7">
              <a:extLst>
                <a:ext uri="{FF2B5EF4-FFF2-40B4-BE49-F238E27FC236}">
                  <a16:creationId xmlns:a16="http://schemas.microsoft.com/office/drawing/2014/main" id="{5911CE44-0E05-1630-C9BE-48F1A406580E}"/>
                </a:ext>
              </a:extLst>
            </p:cNvPr>
            <p:cNvCxnSpPr>
              <a:cxnSpLocks/>
              <a:stCxn id="33" idx="0"/>
              <a:endCxn id="50" idx="0"/>
            </p:cNvCxnSpPr>
            <p:nvPr/>
          </p:nvCxnSpPr>
          <p:spPr>
            <a:xfrm rot="5400000" flipH="1" flipV="1">
              <a:off x="7051015" y="477478"/>
              <a:ext cx="5387" cy="2665146"/>
            </a:xfrm>
            <a:prstGeom prst="bentConnector3">
              <a:avLst>
                <a:gd name="adj1" fmla="val 4245059"/>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137AFF4B-5B14-DD73-8CFB-CE3CC01B41CE}"/>
                </a:ext>
              </a:extLst>
            </p:cNvPr>
            <p:cNvSpPr/>
            <p:nvPr/>
          </p:nvSpPr>
          <p:spPr bwMode="auto">
            <a:xfrm>
              <a:off x="3144866" y="3080820"/>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pic>
          <p:nvPicPr>
            <p:cNvPr id="31" name="Graphic 30">
              <a:extLst>
                <a:ext uri="{FF2B5EF4-FFF2-40B4-BE49-F238E27FC236}">
                  <a16:creationId xmlns:a16="http://schemas.microsoft.com/office/drawing/2014/main" id="{C42A2009-3B7B-F734-BAB4-1E7C867F44C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11913" y="3222721"/>
              <a:ext cx="444602" cy="445104"/>
            </a:xfrm>
            <a:prstGeom prst="rect">
              <a:avLst/>
            </a:prstGeom>
          </p:spPr>
        </p:pic>
        <p:grpSp>
          <p:nvGrpSpPr>
            <p:cNvPr id="17" name="Group 16">
              <a:extLst>
                <a:ext uri="{FF2B5EF4-FFF2-40B4-BE49-F238E27FC236}">
                  <a16:creationId xmlns:a16="http://schemas.microsoft.com/office/drawing/2014/main" id="{163B0638-FB5E-2D34-EB66-BB5897CDD27D}"/>
                </a:ext>
              </a:extLst>
            </p:cNvPr>
            <p:cNvGrpSpPr/>
            <p:nvPr/>
          </p:nvGrpSpPr>
          <p:grpSpPr>
            <a:xfrm>
              <a:off x="9271428" y="2200125"/>
              <a:ext cx="1220872" cy="1570567"/>
              <a:chOff x="4287843" y="2365805"/>
              <a:chExt cx="1251172" cy="1607729"/>
            </a:xfrm>
          </p:grpSpPr>
          <p:sp>
            <p:nvSpPr>
              <p:cNvPr id="20" name="Rectangle 19">
                <a:extLst>
                  <a:ext uri="{FF2B5EF4-FFF2-40B4-BE49-F238E27FC236}">
                    <a16:creationId xmlns:a16="http://schemas.microsoft.com/office/drawing/2014/main" id="{9CBA5CE0-314B-0701-DEE2-E8A88D229FD2}"/>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D13D2272-7608-BBF4-6EEB-2BC6FD6F133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67419" y="2536573"/>
                <a:ext cx="588961" cy="588962"/>
              </a:xfrm>
              <a:prstGeom prst="rect">
                <a:avLst/>
              </a:prstGeom>
            </p:spPr>
          </p:pic>
          <p:pic>
            <p:nvPicPr>
              <p:cNvPr id="23" name="Graphic 22">
                <a:extLst>
                  <a:ext uri="{FF2B5EF4-FFF2-40B4-BE49-F238E27FC236}">
                    <a16:creationId xmlns:a16="http://schemas.microsoft.com/office/drawing/2014/main" id="{52A22A15-1880-C910-FBA4-96575C2C13A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79029" y="3258135"/>
                <a:ext cx="574726" cy="574726"/>
              </a:xfrm>
              <a:prstGeom prst="rect">
                <a:avLst/>
              </a:prstGeom>
            </p:spPr>
          </p:pic>
        </p:grpSp>
        <p:pic>
          <p:nvPicPr>
            <p:cNvPr id="40" name="Graphic 39">
              <a:extLst>
                <a:ext uri="{FF2B5EF4-FFF2-40B4-BE49-F238E27FC236}">
                  <a16:creationId xmlns:a16="http://schemas.microsoft.com/office/drawing/2014/main" id="{303C3ABD-5B50-FC39-9C37-CF7A52F8D4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73129" y="2679909"/>
              <a:ext cx="529777" cy="530375"/>
            </a:xfrm>
            <a:prstGeom prst="rect">
              <a:avLst/>
            </a:prstGeom>
          </p:spPr>
        </p:pic>
        <p:cxnSp>
          <p:nvCxnSpPr>
            <p:cNvPr id="45" name="Connector: Elbow 44">
              <a:extLst>
                <a:ext uri="{FF2B5EF4-FFF2-40B4-BE49-F238E27FC236}">
                  <a16:creationId xmlns:a16="http://schemas.microsoft.com/office/drawing/2014/main" id="{410725A2-F3B2-88EA-6DC8-D361DCD22FDD}"/>
                </a:ext>
              </a:extLst>
            </p:cNvPr>
            <p:cNvCxnSpPr>
              <a:cxnSpLocks/>
              <a:stCxn id="15" idx="3"/>
              <a:endCxn id="36" idx="1"/>
            </p:cNvCxnSpPr>
            <p:nvPr/>
          </p:nvCxnSpPr>
          <p:spPr>
            <a:xfrm>
              <a:off x="1653235" y="2569677"/>
              <a:ext cx="1298709" cy="440512"/>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BEFC68E5-01CD-0788-293D-5E9809C3770D}"/>
                </a:ext>
              </a:extLst>
            </p:cNvPr>
            <p:cNvCxnSpPr>
              <a:cxnSpLocks/>
              <a:stCxn id="18" idx="3"/>
              <a:endCxn id="36" idx="1"/>
            </p:cNvCxnSpPr>
            <p:nvPr/>
          </p:nvCxnSpPr>
          <p:spPr>
            <a:xfrm flipV="1">
              <a:off x="1653234" y="3010189"/>
              <a:ext cx="1298710" cy="413898"/>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62" name="Graphic 61" descr="User with solid fill">
              <a:extLst>
                <a:ext uri="{FF2B5EF4-FFF2-40B4-BE49-F238E27FC236}">
                  <a16:creationId xmlns:a16="http://schemas.microsoft.com/office/drawing/2014/main" id="{045586C6-1C61-A757-6E8B-F1ED883DB8D9}"/>
                </a:ext>
              </a:extLst>
            </p:cNvPr>
            <p:cNvPicPr>
              <a:picLocks noChangeAspect="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73756" y="2571990"/>
              <a:ext cx="768709" cy="769577"/>
            </a:xfrm>
            <a:prstGeom prst="rect">
              <a:avLst/>
            </a:prstGeom>
          </p:spPr>
        </p:pic>
        <p:cxnSp>
          <p:nvCxnSpPr>
            <p:cNvPr id="66" name="Connector: Elbow 65">
              <a:extLst>
                <a:ext uri="{FF2B5EF4-FFF2-40B4-BE49-F238E27FC236}">
                  <a16:creationId xmlns:a16="http://schemas.microsoft.com/office/drawing/2014/main" id="{F4E0D4A3-12A5-D117-9C55-3B1F8A858F9A}"/>
                </a:ext>
              </a:extLst>
            </p:cNvPr>
            <p:cNvCxnSpPr>
              <a:cxnSpLocks/>
              <a:stCxn id="62" idx="1"/>
              <a:endCxn id="82" idx="3"/>
            </p:cNvCxnSpPr>
            <p:nvPr/>
          </p:nvCxnSpPr>
          <p:spPr>
            <a:xfrm rot="10800000">
              <a:off x="10945823" y="2952797"/>
              <a:ext cx="527934" cy="3983"/>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7FECBB52-C68F-1BAD-C39E-542600AC4E5A}"/>
                </a:ext>
              </a:extLst>
            </p:cNvPr>
            <p:cNvCxnSpPr>
              <a:cxnSpLocks/>
              <a:stCxn id="39" idx="3"/>
              <a:endCxn id="21" idx="3"/>
            </p:cNvCxnSpPr>
            <p:nvPr/>
          </p:nvCxnSpPr>
          <p:spPr>
            <a:xfrm flipV="1">
              <a:off x="5925822" y="2558141"/>
              <a:ext cx="2183438" cy="440370"/>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5041CF5E-2826-008E-C5AF-3EA8D6F1C048}"/>
                </a:ext>
              </a:extLst>
            </p:cNvPr>
            <p:cNvSpPr/>
            <p:nvPr/>
          </p:nvSpPr>
          <p:spPr bwMode="auto">
            <a:xfrm>
              <a:off x="6713950" y="124099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0" name="Rectangle 79">
              <a:extLst>
                <a:ext uri="{FF2B5EF4-FFF2-40B4-BE49-F238E27FC236}">
                  <a16:creationId xmlns:a16="http://schemas.microsoft.com/office/drawing/2014/main" id="{66C81766-5977-E2A5-BD1C-E278B7E88E2E}"/>
                </a:ext>
              </a:extLst>
            </p:cNvPr>
            <p:cNvSpPr/>
            <p:nvPr/>
          </p:nvSpPr>
          <p:spPr bwMode="auto">
            <a:xfrm>
              <a:off x="7021019" y="1983094"/>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1" name="Rectangle 80">
              <a:extLst>
                <a:ext uri="{FF2B5EF4-FFF2-40B4-BE49-F238E27FC236}">
                  <a16:creationId xmlns:a16="http://schemas.microsoft.com/office/drawing/2014/main" id="{968AEE36-0586-534A-F5CF-CD3F40B918E4}"/>
                </a:ext>
              </a:extLst>
            </p:cNvPr>
            <p:cNvSpPr/>
            <p:nvPr/>
          </p:nvSpPr>
          <p:spPr bwMode="auto">
            <a:xfrm>
              <a:off x="6983327" y="3373582"/>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2" name="Rectangle 81">
              <a:extLst>
                <a:ext uri="{FF2B5EF4-FFF2-40B4-BE49-F238E27FC236}">
                  <a16:creationId xmlns:a16="http://schemas.microsoft.com/office/drawing/2014/main" id="{82A9C280-6CA0-5B31-958F-90E1628FB8DA}"/>
                </a:ext>
              </a:extLst>
            </p:cNvPr>
            <p:cNvSpPr/>
            <p:nvPr/>
          </p:nvSpPr>
          <p:spPr bwMode="auto">
            <a:xfrm>
              <a:off x="10336594" y="267587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cxnSp>
          <p:nvCxnSpPr>
            <p:cNvPr id="111" name="Connector: Elbow 110">
              <a:extLst>
                <a:ext uri="{FF2B5EF4-FFF2-40B4-BE49-F238E27FC236}">
                  <a16:creationId xmlns:a16="http://schemas.microsoft.com/office/drawing/2014/main" id="{AC866761-3A37-EA85-219F-9AB1747E6772}"/>
                </a:ext>
              </a:extLst>
            </p:cNvPr>
            <p:cNvCxnSpPr>
              <a:cxnSpLocks/>
              <a:stCxn id="82" idx="1"/>
              <a:endCxn id="22" idx="3"/>
            </p:cNvCxnSpPr>
            <p:nvPr/>
          </p:nvCxnSpPr>
          <p:spPr>
            <a:xfrm rot="10800000">
              <a:off x="10021355" y="2654620"/>
              <a:ext cx="315240" cy="298176"/>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114" name="Connector: Elbow 113">
              <a:extLst>
                <a:ext uri="{FF2B5EF4-FFF2-40B4-BE49-F238E27FC236}">
                  <a16:creationId xmlns:a16="http://schemas.microsoft.com/office/drawing/2014/main" id="{B9337D25-2493-8FCC-03D2-37BF6F4B2BD5}"/>
                </a:ext>
              </a:extLst>
            </p:cNvPr>
            <p:cNvCxnSpPr>
              <a:cxnSpLocks/>
              <a:stCxn id="82" idx="1"/>
              <a:endCxn id="23" idx="3"/>
            </p:cNvCxnSpPr>
            <p:nvPr/>
          </p:nvCxnSpPr>
          <p:spPr>
            <a:xfrm rot="10800000" flipV="1">
              <a:off x="10018793" y="2952795"/>
              <a:ext cx="317802" cy="399754"/>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FC173993-7A70-48F1-82E9-84757FC56C3F}"/>
                </a:ext>
              </a:extLst>
            </p:cNvPr>
            <p:cNvSpPr txBox="1"/>
            <p:nvPr/>
          </p:nvSpPr>
          <p:spPr>
            <a:xfrm>
              <a:off x="1740335" y="2193202"/>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126" name="TextBox 125">
              <a:extLst>
                <a:ext uri="{FF2B5EF4-FFF2-40B4-BE49-F238E27FC236}">
                  <a16:creationId xmlns:a16="http://schemas.microsoft.com/office/drawing/2014/main" id="{9B85B2B3-0E43-8CE9-C120-E92216104650}"/>
                </a:ext>
              </a:extLst>
            </p:cNvPr>
            <p:cNvSpPr txBox="1"/>
            <p:nvPr/>
          </p:nvSpPr>
          <p:spPr>
            <a:xfrm>
              <a:off x="1720379" y="3504834"/>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2" name="Rectangle 1">
              <a:extLst>
                <a:ext uri="{FF2B5EF4-FFF2-40B4-BE49-F238E27FC236}">
                  <a16:creationId xmlns:a16="http://schemas.microsoft.com/office/drawing/2014/main" id="{DFBC1609-345C-F8AD-AA24-F0DD73A43CFF}"/>
                </a:ext>
              </a:extLst>
            </p:cNvPr>
            <p:cNvSpPr/>
            <p:nvPr/>
          </p:nvSpPr>
          <p:spPr bwMode="auto">
            <a:xfrm>
              <a:off x="8097597" y="3081394"/>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2" name="Connector: Elbow 71">
              <a:extLst>
                <a:ext uri="{FF2B5EF4-FFF2-40B4-BE49-F238E27FC236}">
                  <a16:creationId xmlns:a16="http://schemas.microsoft.com/office/drawing/2014/main" id="{1425DA70-A8B4-10C0-57D9-0A10E6921F55}"/>
                </a:ext>
              </a:extLst>
            </p:cNvPr>
            <p:cNvCxnSpPr>
              <a:cxnSpLocks/>
              <a:stCxn id="39" idx="3"/>
            </p:cNvCxnSpPr>
            <p:nvPr/>
          </p:nvCxnSpPr>
          <p:spPr>
            <a:xfrm>
              <a:off x="5925823" y="3010847"/>
              <a:ext cx="2454829" cy="279607"/>
            </a:xfrm>
            <a:prstGeom prst="bentConnector3">
              <a:avLst>
                <a:gd name="adj1" fmla="val 25800"/>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5" name="Graphic 1">
              <a:extLst>
                <a:ext uri="{FF2B5EF4-FFF2-40B4-BE49-F238E27FC236}">
                  <a16:creationId xmlns:a16="http://schemas.microsoft.com/office/drawing/2014/main" id="{D7E3BCFC-9472-8D31-166A-DC9F27C527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80653" y="3079804"/>
              <a:ext cx="593334" cy="594004"/>
            </a:xfrm>
            <a:prstGeom prst="rect">
              <a:avLst/>
            </a:prstGeom>
          </p:spPr>
        </p:pic>
        <p:pic>
          <p:nvPicPr>
            <p:cNvPr id="7" name="Graphic 6">
              <a:extLst>
                <a:ext uri="{FF2B5EF4-FFF2-40B4-BE49-F238E27FC236}">
                  <a16:creationId xmlns:a16="http://schemas.microsoft.com/office/drawing/2014/main" id="{593605A8-E26F-D062-FE9F-508FCD79C7A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713724" y="2380305"/>
              <a:ext cx="355129" cy="355670"/>
            </a:xfrm>
            <a:prstGeom prst="rect">
              <a:avLst/>
            </a:prstGeom>
          </p:spPr>
        </p:pic>
      </p:grpSp>
      <p:pic>
        <p:nvPicPr>
          <p:cNvPr id="10" name="Picture 9">
            <a:extLst>
              <a:ext uri="{FF2B5EF4-FFF2-40B4-BE49-F238E27FC236}">
                <a16:creationId xmlns:a16="http://schemas.microsoft.com/office/drawing/2014/main" id="{6B35C04C-F74F-217C-A3A3-49ADC926755F}"/>
              </a:ext>
              <a:ext uri="{C183D7F6-B498-43B3-948B-1728B52AA6E4}">
                <adec:decorative xmlns:adec="http://schemas.microsoft.com/office/drawing/2017/decorative" val="1"/>
              </a:ext>
            </a:extLst>
          </p:cNvPr>
          <p:cNvPicPr>
            <a:picLocks noChangeAspect="1"/>
          </p:cNvPicPr>
          <p:nvPr/>
        </p:nvPicPr>
        <p:blipFill>
          <a:blip r:embed="rId32"/>
          <a:stretch>
            <a:fillRect/>
          </a:stretch>
        </p:blipFill>
        <p:spPr>
          <a:xfrm>
            <a:off x="11001115" y="308230"/>
            <a:ext cx="932769" cy="932769"/>
          </a:xfrm>
          <a:prstGeom prst="rect">
            <a:avLst/>
          </a:prstGeom>
        </p:spPr>
      </p:pic>
    </p:spTree>
    <p:extLst>
      <p:ext uri="{BB962C8B-B14F-4D97-AF65-F5344CB8AC3E}">
        <p14:creationId xmlns:p14="http://schemas.microsoft.com/office/powerpoint/2010/main" val="3051484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noAutofit/>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16138" y="2353208"/>
            <a:ext cx="3464533" cy="241705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buSzPct val="100000"/>
            </a:pPr>
            <a:r>
              <a:rPr lang="en-US" sz="1800" spc="0" dirty="0">
                <a:solidFill>
                  <a:schemeClr val="tx1"/>
                </a:solidFill>
                <a:latin typeface="+mn-lt"/>
              </a:rPr>
              <a:t>In this lab, you will explore communication between virtual networks. </a:t>
            </a:r>
          </a:p>
          <a:p>
            <a:pPr>
              <a:spcAft>
                <a:spcPts val="612"/>
              </a:spcAft>
              <a:buSzPct val="100000"/>
            </a:pPr>
            <a:r>
              <a:rPr lang="en-US" sz="1800" spc="0" dirty="0">
                <a:solidFill>
                  <a:schemeClr val="tx1"/>
                </a:solidFill>
                <a:latin typeface="+mn-lt"/>
              </a:rPr>
              <a:t>You will implement virtual network peering and test connections.</a:t>
            </a:r>
          </a:p>
          <a:p>
            <a:pPr>
              <a:spcAft>
                <a:spcPts val="612"/>
              </a:spcAft>
              <a:buSzPct val="100000"/>
            </a:pPr>
            <a:r>
              <a:rPr lang="en-US" sz="1800" spc="0" dirty="0">
                <a:solidFill>
                  <a:schemeClr val="tx1"/>
                </a:solidFill>
                <a:latin typeface="+mn-lt"/>
              </a:rPr>
              <a:t>You will also learn about the Network Watcher tool. </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5089363" y="2074091"/>
            <a:ext cx="6930973" cy="371228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1:	</a:t>
            </a:r>
            <a:r>
              <a:rPr lang="en-US" sz="2040" dirty="0">
                <a:solidFill>
                  <a:srgbClr val="1F2328"/>
                </a:solidFill>
                <a:latin typeface="Segoe UI" panose="020B0502040204020203" pitchFamily="34" charset="0"/>
                <a:cs typeface="Segoe UI" panose="020B0502040204020203" pitchFamily="34" charset="0"/>
              </a:rPr>
              <a:t>Create a virtual machine and virtual network.</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2:	</a:t>
            </a:r>
            <a:r>
              <a:rPr lang="en-US" sz="2040" dirty="0">
                <a:solidFill>
                  <a:srgbClr val="1F2328"/>
                </a:solidFill>
                <a:latin typeface="Segoe UI" panose="020B0502040204020203" pitchFamily="34" charset="0"/>
                <a:cs typeface="Segoe UI" panose="020B0502040204020203" pitchFamily="34" charset="0"/>
              </a:rPr>
              <a:t>Create a virtual machine in a different virtual network.</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3</a:t>
            </a:r>
            <a:r>
              <a:rPr lang="en-US" sz="2040" dirty="0">
                <a:solidFill>
                  <a:srgbClr val="1F2328"/>
                </a:solidFill>
                <a:latin typeface="Segoe UI" panose="020B0502040204020203" pitchFamily="34" charset="0"/>
                <a:cs typeface="Segoe UI" panose="020B0502040204020203" pitchFamily="34" charset="0"/>
              </a:rPr>
              <a:t>:	Use Network Watcher to test the connection between virtual machines.</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4</a:t>
            </a:r>
            <a:r>
              <a:rPr lang="en-US" sz="2040" dirty="0">
                <a:solidFill>
                  <a:srgbClr val="1F2328"/>
                </a:solidFill>
                <a:latin typeface="Segoe UI" panose="020B0502040204020203" pitchFamily="34" charset="0"/>
                <a:cs typeface="Segoe UI" panose="020B0502040204020203" pitchFamily="34" charset="0"/>
              </a:rPr>
              <a:t>:	Configure virtual network peering between virtual networks.</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5</a:t>
            </a:r>
            <a:r>
              <a:rPr lang="en-US" sz="2040" dirty="0">
                <a:solidFill>
                  <a:srgbClr val="1F2328"/>
                </a:solidFill>
                <a:latin typeface="Segoe UI" panose="020B0502040204020203" pitchFamily="34" charset="0"/>
                <a:cs typeface="Segoe UI" panose="020B0502040204020203" pitchFamily="34" charset="0"/>
              </a:rPr>
              <a:t>:	Use Azure PowerShell to test the connection between virtual machines.  RDP optional. </a:t>
            </a:r>
          </a:p>
          <a:p>
            <a:pPr>
              <a:spcAft>
                <a:spcPts val="612"/>
              </a:spcAft>
            </a:pPr>
            <a:r>
              <a:rPr lang="en-US" sz="2040" b="1" dirty="0">
                <a:solidFill>
                  <a:srgbClr val="1F2328"/>
                </a:solidFill>
                <a:latin typeface="Segoe UI Semibold" panose="020B0702040204020203" pitchFamily="34" charset="0"/>
                <a:cs typeface="Segoe UI Semibold" panose="020B0702040204020203" pitchFamily="34" charset="0"/>
              </a:rPr>
              <a:t>Task 6:</a:t>
            </a:r>
            <a:r>
              <a:rPr lang="en-US" sz="2040" dirty="0">
                <a:solidFill>
                  <a:srgbClr val="1F2328"/>
                </a:solidFill>
                <a:latin typeface="Segoe UI" panose="020B0502040204020203" pitchFamily="34" charset="0"/>
                <a:cs typeface="Segoe UI" panose="020B0502040204020203" pitchFamily="34" charset="0"/>
              </a:rPr>
              <a:t> Create a custom route.</a:t>
            </a:r>
            <a:endParaRPr lang="en-US" sz="2000" dirty="0">
              <a:solidFill>
                <a:schemeClr val="tx1"/>
              </a:solidFill>
              <a:latin typeface="Segoe UI" panose="020B0502040204020203" pitchFamily="34" charset="0"/>
              <a:cs typeface="Segoe UI" panose="020B0502040204020203" pitchFamily="34" charset="0"/>
            </a:endParaRPr>
          </a:p>
        </p:txBody>
      </p:sp>
      <p:sp>
        <p:nvSpPr>
          <p:cNvPr id="13" name="Text Placeholder 2">
            <a:extLst>
              <a:ext uri="{FF2B5EF4-FFF2-40B4-BE49-F238E27FC236}">
                <a16:creationId xmlns:a16="http://schemas.microsoft.com/office/drawing/2014/main" id="{3761291C-8F53-444F-9964-88865EBF0AC0}"/>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TextBox 2">
            <a:extLst>
              <a:ext uri="{FF2B5EF4-FFF2-40B4-BE49-F238E27FC236}">
                <a16:creationId xmlns:a16="http://schemas.microsoft.com/office/drawing/2014/main" id="{87C1FB4D-8464-BEE8-B5B4-F49E7D598733}"/>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9720130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C30DAA-C070-3228-0A87-BE13794182FF}"/>
              </a:ext>
            </a:extLst>
          </p:cNvPr>
          <p:cNvSpPr>
            <a:spLocks noGrp="1"/>
          </p:cNvSpPr>
          <p:nvPr>
            <p:ph type="title"/>
          </p:nvPr>
        </p:nvSpPr>
        <p:spPr/>
        <p:txBody>
          <a:bodyPr/>
          <a:lstStyle/>
          <a:p>
            <a:r>
              <a:rPr lang="en-US" dirty="0"/>
              <a:t>Learning Objectives – Administer Intersite Connectivity</a:t>
            </a:r>
          </a:p>
        </p:txBody>
      </p:sp>
      <p:sp>
        <p:nvSpPr>
          <p:cNvPr id="68" name="TextBox 67">
            <a:extLst>
              <a:ext uri="{FF2B5EF4-FFF2-40B4-BE49-F238E27FC236}">
                <a16:creationId xmlns:a16="http://schemas.microsoft.com/office/drawing/2014/main" id="{F3E5FDED-8B6E-411A-96FE-D28B14C27959}"/>
              </a:ext>
            </a:extLst>
          </p:cNvPr>
          <p:cNvSpPr txBox="1"/>
          <p:nvPr/>
        </p:nvSpPr>
        <p:spPr>
          <a:xfrm>
            <a:off x="622427" y="1465737"/>
            <a:ext cx="7064249" cy="1865126"/>
          </a:xfrm>
          <a:prstGeom prst="rect">
            <a:avLst/>
          </a:prstGeom>
          <a:noFill/>
        </p:spPr>
        <p:txBody>
          <a:bodyPr wrap="square" lIns="0" tIns="0" rIns="0" bIns="0" rtlCol="0" anchor="ctr">
            <a:spAutoFit/>
          </a:bodyPr>
          <a:lstStyle/>
          <a:p>
            <a:pPr marL="342900" indent="-342900" defTabSz="444500">
              <a:spcBef>
                <a:spcPct val="0"/>
              </a:spcBef>
              <a:spcAft>
                <a:spcPct val="35000"/>
              </a:spcAft>
              <a:buFont typeface="Arial" panose="020B0604020202020204" pitchFamily="34" charset="0"/>
              <a:buChar char="•"/>
            </a:pPr>
            <a:r>
              <a:rPr lang="en-US" sz="2400" dirty="0">
                <a:hlinkClick r:id="rId3"/>
              </a:rPr>
              <a:t>Configure VNet Peering</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4"/>
              </a:rPr>
              <a:t>Configure Network Routing and Endpoints </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5"/>
              </a:rPr>
              <a:t>Lab 05 - Implement Intersite Connectivity</a:t>
            </a:r>
            <a:endParaRPr lang="en-US" sz="2400" dirty="0"/>
          </a:p>
          <a:p>
            <a:pPr marL="342900" indent="-342900" defTabSz="444500">
              <a:spcBef>
                <a:spcPct val="0"/>
              </a:spcBef>
              <a:spcAft>
                <a:spcPct val="350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noAutofit/>
          </a:bodyPr>
          <a:lstStyle/>
          <a:p>
            <a:r>
              <a:rPr lang="en-US" sz="3264" dirty="0"/>
              <a:t>Lab 05 – Architecture diagram</a:t>
            </a:r>
          </a:p>
        </p:txBody>
      </p:sp>
      <p:grpSp>
        <p:nvGrpSpPr>
          <p:cNvPr id="45" name="Group 44" descr="Architecture diagram for virtual network peering and routing. ">
            <a:extLst>
              <a:ext uri="{FF2B5EF4-FFF2-40B4-BE49-F238E27FC236}">
                <a16:creationId xmlns:a16="http://schemas.microsoft.com/office/drawing/2014/main" id="{277E824F-DE0C-D0AD-256D-31F499F1F17C}"/>
              </a:ext>
            </a:extLst>
          </p:cNvPr>
          <p:cNvGrpSpPr/>
          <p:nvPr/>
        </p:nvGrpSpPr>
        <p:grpSpPr>
          <a:xfrm>
            <a:off x="860894" y="1430834"/>
            <a:ext cx="10956495" cy="4493317"/>
            <a:chOff x="843226" y="1402906"/>
            <a:chExt cx="10742637" cy="4405613"/>
          </a:xfrm>
        </p:grpSpPr>
        <p:sp>
          <p:nvSpPr>
            <p:cNvPr id="10" name="矩形 9">
              <a:extLst>
                <a:ext uri="{FF2B5EF4-FFF2-40B4-BE49-F238E27FC236}">
                  <a16:creationId xmlns:a16="http://schemas.microsoft.com/office/drawing/2014/main" id="{FCC05420-06EF-A08C-E838-B4804FD866D9}"/>
                </a:ext>
              </a:extLst>
            </p:cNvPr>
            <p:cNvSpPr/>
            <p:nvPr/>
          </p:nvSpPr>
          <p:spPr>
            <a:xfrm>
              <a:off x="955845" y="1939510"/>
              <a:ext cx="5356409" cy="36677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dirty="0">
                <a:solidFill>
                  <a:schemeClr val="tx1"/>
                </a:solidFill>
                <a:cs typeface="Segoe UI" panose="020B0502040204020203" pitchFamily="34" charset="0"/>
              </a:endParaRPr>
            </a:p>
          </p:txBody>
        </p:sp>
        <p:sp>
          <p:nvSpPr>
            <p:cNvPr id="11" name="矩形: 圆角 10">
              <a:extLst>
                <a:ext uri="{FF2B5EF4-FFF2-40B4-BE49-F238E27FC236}">
                  <a16:creationId xmlns:a16="http://schemas.microsoft.com/office/drawing/2014/main" id="{A7A06777-D202-71AA-0F86-A6FA45105D85}"/>
                </a:ext>
              </a:extLst>
            </p:cNvPr>
            <p:cNvSpPr/>
            <p:nvPr/>
          </p:nvSpPr>
          <p:spPr>
            <a:xfrm>
              <a:off x="1079076" y="2487020"/>
              <a:ext cx="4997327" cy="281826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632" dirty="0" err="1">
                  <a:solidFill>
                    <a:schemeClr val="tx1"/>
                  </a:solidFill>
                  <a:cs typeface="Segoe UI" panose="020B0502040204020203" pitchFamily="34" charset="0"/>
                </a:rPr>
                <a:t>CoreServicesVnet</a:t>
              </a:r>
              <a:endParaRPr lang="en-US" sz="1632" dirty="0">
                <a:solidFill>
                  <a:schemeClr val="tx1"/>
                </a:solidFill>
                <a:cs typeface="Segoe UI" panose="020B0502040204020203" pitchFamily="34" charset="0"/>
              </a:endParaRPr>
            </a:p>
            <a:p>
              <a:pPr algn="ctr"/>
              <a:r>
                <a:rPr lang="en-US" sz="1632" dirty="0">
                  <a:solidFill>
                    <a:schemeClr val="tx1"/>
                  </a:solidFill>
                  <a:cs typeface="Segoe UI" panose="020B0502040204020203" pitchFamily="34" charset="0"/>
                </a:rPr>
                <a:t>(10.0.0.0/16)</a:t>
              </a:r>
            </a:p>
          </p:txBody>
        </p:sp>
        <p:sp>
          <p:nvSpPr>
            <p:cNvPr id="24" name="矩形: 圆角 18">
              <a:extLst>
                <a:ext uri="{FF2B5EF4-FFF2-40B4-BE49-F238E27FC236}">
                  <a16:creationId xmlns:a16="http://schemas.microsoft.com/office/drawing/2014/main" id="{8359E963-CA58-7F57-0D78-EC5091EBE716}"/>
                </a:ext>
              </a:extLst>
            </p:cNvPr>
            <p:cNvSpPr/>
            <p:nvPr/>
          </p:nvSpPr>
          <p:spPr>
            <a:xfrm>
              <a:off x="1175608" y="3073246"/>
              <a:ext cx="1748514" cy="1064933"/>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Perimeter </a:t>
              </a:r>
            </a:p>
            <a:p>
              <a:pPr algn="ctr"/>
              <a:r>
                <a:rPr lang="en-US" sz="1632" dirty="0">
                  <a:solidFill>
                    <a:schemeClr val="tx1"/>
                  </a:solidFill>
                  <a:cs typeface="Segoe UI" panose="020B0502040204020203" pitchFamily="34" charset="0"/>
                </a:rPr>
                <a:t>(10.0.1.0/24)</a:t>
              </a:r>
              <a:endParaRPr lang="en-US" sz="1632" dirty="0">
                <a:cs typeface="Segoe UI" panose="020B0502040204020203" pitchFamily="34" charset="0"/>
              </a:endParaRPr>
            </a:p>
          </p:txBody>
        </p:sp>
        <p:sp>
          <p:nvSpPr>
            <p:cNvPr id="9" name="Rectangle 8">
              <a:extLst>
                <a:ext uri="{FF2B5EF4-FFF2-40B4-BE49-F238E27FC236}">
                  <a16:creationId xmlns:a16="http://schemas.microsoft.com/office/drawing/2014/main" id="{6E5E58D9-7BF1-55B6-F6FE-0F4BE5DBA44D}"/>
                </a:ext>
              </a:extLst>
            </p:cNvPr>
            <p:cNvSpPr/>
            <p:nvPr/>
          </p:nvSpPr>
          <p:spPr>
            <a:xfrm>
              <a:off x="843226" y="1553535"/>
              <a:ext cx="10742637" cy="425498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32">
                <a:cs typeface="Segoe UI" panose="020B0502040204020203" pitchFamily="34" charset="0"/>
              </a:endParaRPr>
            </a:p>
          </p:txBody>
        </p:sp>
        <p:sp>
          <p:nvSpPr>
            <p:cNvPr id="12" name="文本框 11">
              <a:extLst>
                <a:ext uri="{FF2B5EF4-FFF2-40B4-BE49-F238E27FC236}">
                  <a16:creationId xmlns:a16="http://schemas.microsoft.com/office/drawing/2014/main" id="{92171BD8-B9DE-D8A2-7B32-A073D67F6C9B}"/>
                </a:ext>
              </a:extLst>
            </p:cNvPr>
            <p:cNvSpPr txBox="1"/>
            <p:nvPr/>
          </p:nvSpPr>
          <p:spPr>
            <a:xfrm>
              <a:off x="2819752" y="1971180"/>
              <a:ext cx="867546" cy="343492"/>
            </a:xfrm>
            <a:prstGeom prst="rect">
              <a:avLst/>
            </a:prstGeom>
            <a:noFill/>
          </p:spPr>
          <p:txBody>
            <a:bodyPr wrap="none" rtlCol="0">
              <a:spAutoFit/>
            </a:bodyPr>
            <a:lstStyle/>
            <a:p>
              <a:pPr marL="0" lvl="1" algn="ctr"/>
              <a:r>
                <a:rPr lang="en-US" sz="1632" dirty="0">
                  <a:cs typeface="Segoe UI" panose="020B0502040204020203" pitchFamily="34" charset="0"/>
                </a:rPr>
                <a:t>E</a:t>
              </a:r>
              <a:r>
                <a:rPr lang="en-US" altLang="zh-CN" sz="1632" dirty="0">
                  <a:cs typeface="Segoe UI" panose="020B0502040204020203" pitchFamily="34" charset="0"/>
                </a:rPr>
                <a:t>ast US</a:t>
              </a:r>
              <a:endParaRPr lang="en-US" sz="1632" dirty="0">
                <a:cs typeface="Segoe UI" panose="020B0502040204020203" pitchFamily="34" charset="0"/>
              </a:endParaRPr>
            </a:p>
          </p:txBody>
        </p:sp>
        <p:sp>
          <p:nvSpPr>
            <p:cNvPr id="13" name="矩形 13">
              <a:extLst>
                <a:ext uri="{FF2B5EF4-FFF2-40B4-BE49-F238E27FC236}">
                  <a16:creationId xmlns:a16="http://schemas.microsoft.com/office/drawing/2014/main" id="{9BBC4E4B-E9ED-F39D-8455-94AD57F68F0D}"/>
                </a:ext>
              </a:extLst>
            </p:cNvPr>
            <p:cNvSpPr/>
            <p:nvPr/>
          </p:nvSpPr>
          <p:spPr>
            <a:xfrm>
              <a:off x="8046396" y="1963039"/>
              <a:ext cx="3302378" cy="36677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dirty="0">
                <a:solidFill>
                  <a:schemeClr val="tx1"/>
                </a:solidFill>
                <a:cs typeface="Segoe UI" panose="020B0502040204020203" pitchFamily="34" charset="0"/>
              </a:endParaRPr>
            </a:p>
          </p:txBody>
        </p:sp>
        <p:sp>
          <p:nvSpPr>
            <p:cNvPr id="14" name="矩形: 圆角 14">
              <a:extLst>
                <a:ext uri="{FF2B5EF4-FFF2-40B4-BE49-F238E27FC236}">
                  <a16:creationId xmlns:a16="http://schemas.microsoft.com/office/drawing/2014/main" id="{D0768F33-BCC4-E6E3-F8D2-0DE25876D846}"/>
                </a:ext>
              </a:extLst>
            </p:cNvPr>
            <p:cNvSpPr/>
            <p:nvPr/>
          </p:nvSpPr>
          <p:spPr>
            <a:xfrm>
              <a:off x="8282246" y="2510548"/>
              <a:ext cx="2830678" cy="281826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632" dirty="0">
                  <a:solidFill>
                    <a:schemeClr val="tx1"/>
                  </a:solidFill>
                  <a:cs typeface="Segoe UI" panose="020B0502040204020203" pitchFamily="34" charset="0"/>
                </a:rPr>
                <a:t>ManufacturingVnet</a:t>
              </a:r>
            </a:p>
            <a:p>
              <a:pPr algn="ctr"/>
              <a:r>
                <a:rPr lang="en-US" sz="1632" dirty="0">
                  <a:solidFill>
                    <a:schemeClr val="tx1"/>
                  </a:solidFill>
                  <a:cs typeface="Segoe UI" panose="020B0502040204020203" pitchFamily="34" charset="0"/>
                </a:rPr>
                <a:t>(172.16.0.0/16)</a:t>
              </a:r>
            </a:p>
          </p:txBody>
        </p:sp>
        <p:sp>
          <p:nvSpPr>
            <p:cNvPr id="15" name="文本框 15">
              <a:extLst>
                <a:ext uri="{FF2B5EF4-FFF2-40B4-BE49-F238E27FC236}">
                  <a16:creationId xmlns:a16="http://schemas.microsoft.com/office/drawing/2014/main" id="{DF0D497B-138E-7C6A-0CA3-294142075950}"/>
                </a:ext>
              </a:extLst>
            </p:cNvPr>
            <p:cNvSpPr txBox="1"/>
            <p:nvPr/>
          </p:nvSpPr>
          <p:spPr>
            <a:xfrm>
              <a:off x="9263813" y="2001272"/>
              <a:ext cx="867546" cy="343492"/>
            </a:xfrm>
            <a:prstGeom prst="rect">
              <a:avLst/>
            </a:prstGeom>
            <a:noFill/>
          </p:spPr>
          <p:txBody>
            <a:bodyPr wrap="none" rtlCol="0">
              <a:spAutoFit/>
            </a:bodyPr>
            <a:lstStyle/>
            <a:p>
              <a:pPr marL="0" lvl="1" algn="ctr"/>
              <a:r>
                <a:rPr lang="en-US" sz="1632" dirty="0">
                  <a:cs typeface="Segoe UI" panose="020B0502040204020203" pitchFamily="34" charset="0"/>
                </a:rPr>
                <a:t>East US</a:t>
              </a:r>
            </a:p>
          </p:txBody>
        </p:sp>
        <p:sp>
          <p:nvSpPr>
            <p:cNvPr id="16" name="矩形: 圆角 20">
              <a:extLst>
                <a:ext uri="{FF2B5EF4-FFF2-40B4-BE49-F238E27FC236}">
                  <a16:creationId xmlns:a16="http://schemas.microsoft.com/office/drawing/2014/main" id="{A9B9F55C-7BC2-5ED5-49B7-2ED7D5CE3A02}"/>
                </a:ext>
              </a:extLst>
            </p:cNvPr>
            <p:cNvSpPr/>
            <p:nvPr/>
          </p:nvSpPr>
          <p:spPr>
            <a:xfrm>
              <a:off x="8528748" y="2793681"/>
              <a:ext cx="2378594" cy="1658102"/>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Manufacturing</a:t>
              </a:r>
            </a:p>
            <a:p>
              <a:pPr algn="ctr"/>
              <a:r>
                <a:rPr lang="en-US" sz="1632" dirty="0">
                  <a:solidFill>
                    <a:schemeClr val="tx1"/>
                  </a:solidFill>
                  <a:cs typeface="Segoe UI" panose="020B0502040204020203" pitchFamily="34" charset="0"/>
                </a:rPr>
                <a:t>(172.16.0.0/24)</a:t>
              </a:r>
              <a:endParaRPr lang="en-US" sz="1632" dirty="0">
                <a:cs typeface="Segoe UI" panose="020B0502040204020203" pitchFamily="34" charset="0"/>
              </a:endParaRPr>
            </a:p>
          </p:txBody>
        </p:sp>
        <p:grpSp>
          <p:nvGrpSpPr>
            <p:cNvPr id="18" name="Group 17">
              <a:extLst>
                <a:ext uri="{FF2B5EF4-FFF2-40B4-BE49-F238E27FC236}">
                  <a16:creationId xmlns:a16="http://schemas.microsoft.com/office/drawing/2014/main" id="{BF6E6431-DDE4-AFBF-6055-376299F1B249}"/>
                </a:ext>
              </a:extLst>
            </p:cNvPr>
            <p:cNvGrpSpPr/>
            <p:nvPr/>
          </p:nvGrpSpPr>
          <p:grpSpPr>
            <a:xfrm>
              <a:off x="1032167" y="1402906"/>
              <a:ext cx="1429301" cy="404173"/>
              <a:chOff x="4721801" y="1305438"/>
              <a:chExt cx="1177084" cy="288000"/>
            </a:xfrm>
          </p:grpSpPr>
          <p:sp>
            <p:nvSpPr>
              <p:cNvPr id="26" name="文本框 24">
                <a:extLst>
                  <a:ext uri="{FF2B5EF4-FFF2-40B4-BE49-F238E27FC236}">
                    <a16:creationId xmlns:a16="http://schemas.microsoft.com/office/drawing/2014/main" id="{33028A1E-8E28-2844-113C-4B351DB2D4EB}"/>
                  </a:ext>
                </a:extLst>
              </p:cNvPr>
              <p:cNvSpPr txBox="1"/>
              <p:nvPr/>
            </p:nvSpPr>
            <p:spPr>
              <a:xfrm>
                <a:off x="4837520" y="1321729"/>
                <a:ext cx="1061365" cy="244761"/>
              </a:xfrm>
              <a:prstGeom prst="rect">
                <a:avLst/>
              </a:prstGeom>
              <a:solidFill>
                <a:schemeClr val="bg1"/>
              </a:solidFill>
            </p:spPr>
            <p:txBody>
              <a:bodyPr wrap="square" rtlCol="0">
                <a:spAutoFit/>
              </a:bodyPr>
              <a:lstStyle/>
              <a:p>
                <a:pPr algn="r"/>
                <a:r>
                  <a:rPr lang="en-US" sz="1632" dirty="0">
                    <a:cs typeface="Segoe UI" panose="020B0502040204020203" pitchFamily="34" charset="0"/>
                  </a:rPr>
                  <a:t>az104-rg5</a:t>
                </a:r>
              </a:p>
            </p:txBody>
          </p:sp>
          <p:pic>
            <p:nvPicPr>
              <p:cNvPr id="27" name="图形 25">
                <a:extLst>
                  <a:ext uri="{FF2B5EF4-FFF2-40B4-BE49-F238E27FC236}">
                    <a16:creationId xmlns:a16="http://schemas.microsoft.com/office/drawing/2014/main" id="{6B7DA726-0999-35EA-1FA4-850712623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1801" y="1305438"/>
                <a:ext cx="288000" cy="288000"/>
              </a:xfrm>
              <a:prstGeom prst="rect">
                <a:avLst/>
              </a:prstGeom>
            </p:spPr>
          </p:pic>
        </p:grpSp>
        <p:pic>
          <p:nvPicPr>
            <p:cNvPr id="19" name="图形 75">
              <a:extLst>
                <a:ext uri="{FF2B5EF4-FFF2-40B4-BE49-F238E27FC236}">
                  <a16:creationId xmlns:a16="http://schemas.microsoft.com/office/drawing/2014/main" id="{AD98C7FE-90A8-3AF1-B12B-087E3BE7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713" y="5107274"/>
              <a:ext cx="349711" cy="404173"/>
            </a:xfrm>
            <a:prstGeom prst="rect">
              <a:avLst/>
            </a:prstGeom>
          </p:spPr>
        </p:pic>
        <p:sp>
          <p:nvSpPr>
            <p:cNvPr id="21" name="矩形: 圆角 18">
              <a:extLst>
                <a:ext uri="{FF2B5EF4-FFF2-40B4-BE49-F238E27FC236}">
                  <a16:creationId xmlns:a16="http://schemas.microsoft.com/office/drawing/2014/main" id="{82E90057-6512-A7F6-159F-8F05B58DDC3A}"/>
                </a:ext>
              </a:extLst>
            </p:cNvPr>
            <p:cNvSpPr/>
            <p:nvPr/>
          </p:nvSpPr>
          <p:spPr>
            <a:xfrm>
              <a:off x="3439828" y="2721721"/>
              <a:ext cx="2378594" cy="1713169"/>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b" anchorCtr="0"/>
            <a:lstStyle/>
            <a:p>
              <a:pPr algn="ctr"/>
              <a:r>
                <a:rPr lang="en-US" sz="1632" dirty="0">
                  <a:solidFill>
                    <a:schemeClr val="tx1"/>
                  </a:solidFill>
                  <a:cs typeface="Segoe UI" panose="020B0502040204020203" pitchFamily="34" charset="0"/>
                </a:rPr>
                <a:t>Core </a:t>
              </a:r>
            </a:p>
            <a:p>
              <a:pPr algn="ctr"/>
              <a:r>
                <a:rPr lang="en-US" sz="1632" dirty="0">
                  <a:solidFill>
                    <a:schemeClr val="tx1"/>
                  </a:solidFill>
                  <a:cs typeface="Segoe UI" panose="020B0502040204020203" pitchFamily="34" charset="0"/>
                </a:rPr>
                <a:t>(10.0.0.0/24)</a:t>
              </a:r>
              <a:endParaRPr lang="en-US" sz="1632" dirty="0">
                <a:cs typeface="Segoe UI" panose="020B0502040204020203" pitchFamily="34" charset="0"/>
              </a:endParaRPr>
            </a:p>
          </p:txBody>
        </p:sp>
        <p:pic>
          <p:nvPicPr>
            <p:cNvPr id="22" name="图形 50">
              <a:extLst>
                <a:ext uri="{FF2B5EF4-FFF2-40B4-BE49-F238E27FC236}">
                  <a16:creationId xmlns:a16="http://schemas.microsoft.com/office/drawing/2014/main" id="{2BB10AF2-F5D2-0961-C6A9-318960BF62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0759" y="5070907"/>
              <a:ext cx="349711" cy="404173"/>
            </a:xfrm>
            <a:prstGeom prst="rect">
              <a:avLst/>
            </a:prstGeom>
          </p:spPr>
        </p:pic>
        <p:sp>
          <p:nvSpPr>
            <p:cNvPr id="6" name="TextBox 5">
              <a:extLst>
                <a:ext uri="{FF2B5EF4-FFF2-40B4-BE49-F238E27FC236}">
                  <a16:creationId xmlns:a16="http://schemas.microsoft.com/office/drawing/2014/main" id="{5D3710A1-3A30-D41C-1154-341C7B73E1C3}"/>
                </a:ext>
              </a:extLst>
            </p:cNvPr>
            <p:cNvSpPr txBox="1"/>
            <p:nvPr/>
          </p:nvSpPr>
          <p:spPr>
            <a:xfrm>
              <a:off x="3419574" y="2701337"/>
              <a:ext cx="1160060" cy="343492"/>
            </a:xfrm>
            <a:prstGeom prst="rect">
              <a:avLst/>
            </a:prstGeom>
            <a:noFill/>
          </p:spPr>
          <p:txBody>
            <a:bodyPr wrap="square">
              <a:spAutoFit/>
            </a:bodyPr>
            <a:lstStyle/>
            <a:p>
              <a:pPr defTabSz="914191"/>
              <a:r>
                <a:rPr lang="en-US" sz="1632" b="1" dirty="0">
                  <a:solidFill>
                    <a:schemeClr val="tx2">
                      <a:lumMod val="50000"/>
                    </a:schemeClr>
                  </a:solidFill>
                </a:rPr>
                <a:t>Task 1</a:t>
              </a:r>
            </a:p>
          </p:txBody>
        </p:sp>
        <p:sp>
          <p:nvSpPr>
            <p:cNvPr id="7" name="TextBox 6">
              <a:extLst>
                <a:ext uri="{FF2B5EF4-FFF2-40B4-BE49-F238E27FC236}">
                  <a16:creationId xmlns:a16="http://schemas.microsoft.com/office/drawing/2014/main" id="{D9A613D8-70FC-57F0-8F30-5A5D5CAC6218}"/>
                </a:ext>
              </a:extLst>
            </p:cNvPr>
            <p:cNvSpPr txBox="1"/>
            <p:nvPr/>
          </p:nvSpPr>
          <p:spPr>
            <a:xfrm>
              <a:off x="10150822" y="2764394"/>
              <a:ext cx="850846" cy="336787"/>
            </a:xfrm>
            <a:prstGeom prst="rect">
              <a:avLst/>
            </a:prstGeom>
            <a:noFill/>
          </p:spPr>
          <p:txBody>
            <a:bodyPr wrap="square">
              <a:spAutoFit/>
            </a:bodyPr>
            <a:lstStyle/>
            <a:p>
              <a:pPr defTabSz="914191"/>
              <a:r>
                <a:rPr lang="en-US" sz="1632" b="1" dirty="0">
                  <a:solidFill>
                    <a:schemeClr val="tx2">
                      <a:lumMod val="50000"/>
                    </a:schemeClr>
                  </a:solidFill>
                </a:rPr>
                <a:t>Task 2</a:t>
              </a:r>
            </a:p>
          </p:txBody>
        </p:sp>
        <p:pic>
          <p:nvPicPr>
            <p:cNvPr id="33" name="Graphic 32">
              <a:extLst>
                <a:ext uri="{FF2B5EF4-FFF2-40B4-BE49-F238E27FC236}">
                  <a16:creationId xmlns:a16="http://schemas.microsoft.com/office/drawing/2014/main" id="{5BD436EF-AD06-1D97-6FF1-D8854373D9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2698" y="3125774"/>
              <a:ext cx="476473" cy="605633"/>
            </a:xfrm>
            <a:prstGeom prst="rect">
              <a:avLst/>
            </a:prstGeom>
          </p:spPr>
        </p:pic>
        <p:sp>
          <p:nvSpPr>
            <p:cNvPr id="35" name="TextBox 34">
              <a:extLst>
                <a:ext uri="{FF2B5EF4-FFF2-40B4-BE49-F238E27FC236}">
                  <a16:creationId xmlns:a16="http://schemas.microsoft.com/office/drawing/2014/main" id="{8B901C8E-D27E-6885-6294-F922E24C4221}"/>
                </a:ext>
              </a:extLst>
            </p:cNvPr>
            <p:cNvSpPr txBox="1"/>
            <p:nvPr/>
          </p:nvSpPr>
          <p:spPr>
            <a:xfrm>
              <a:off x="4176886" y="3191956"/>
              <a:ext cx="1703174" cy="343492"/>
            </a:xfrm>
            <a:prstGeom prst="rect">
              <a:avLst/>
            </a:prstGeom>
            <a:noFill/>
          </p:spPr>
          <p:txBody>
            <a:bodyPr wrap="square">
              <a:spAutoFit/>
            </a:bodyPr>
            <a:lstStyle/>
            <a:p>
              <a:r>
                <a:rPr lang="en-US" sz="1632" dirty="0" err="1">
                  <a:cs typeface="Segoe UI" panose="020B0502040204020203" pitchFamily="34" charset="0"/>
                </a:rPr>
                <a:t>CoreServicesVM</a:t>
              </a:r>
              <a:endParaRPr lang="en-US" sz="1632" dirty="0"/>
            </a:p>
          </p:txBody>
        </p:sp>
        <p:pic>
          <p:nvPicPr>
            <p:cNvPr id="38" name="Graphic 37">
              <a:extLst>
                <a:ext uri="{FF2B5EF4-FFF2-40B4-BE49-F238E27FC236}">
                  <a16:creationId xmlns:a16="http://schemas.microsoft.com/office/drawing/2014/main" id="{E015F2F8-3B87-09DE-3EB1-13B4526CAB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6815" y="3087819"/>
              <a:ext cx="476473" cy="605633"/>
            </a:xfrm>
            <a:prstGeom prst="rect">
              <a:avLst/>
            </a:prstGeom>
          </p:spPr>
        </p:pic>
        <p:sp>
          <p:nvSpPr>
            <p:cNvPr id="39" name="TextBox 38">
              <a:extLst>
                <a:ext uri="{FF2B5EF4-FFF2-40B4-BE49-F238E27FC236}">
                  <a16:creationId xmlns:a16="http://schemas.microsoft.com/office/drawing/2014/main" id="{D4DDCAE6-F2E5-E8B9-EBCC-EF160A0E8241}"/>
                </a:ext>
              </a:extLst>
            </p:cNvPr>
            <p:cNvSpPr txBox="1"/>
            <p:nvPr/>
          </p:nvSpPr>
          <p:spPr>
            <a:xfrm>
              <a:off x="9143796" y="3151863"/>
              <a:ext cx="1849012" cy="343492"/>
            </a:xfrm>
            <a:prstGeom prst="rect">
              <a:avLst/>
            </a:prstGeom>
            <a:noFill/>
          </p:spPr>
          <p:txBody>
            <a:bodyPr wrap="square">
              <a:spAutoFit/>
            </a:bodyPr>
            <a:lstStyle/>
            <a:p>
              <a:r>
                <a:rPr lang="en-US" sz="1632" dirty="0" err="1">
                  <a:cs typeface="Segoe UI" panose="020B0502040204020203" pitchFamily="34" charset="0"/>
                </a:rPr>
                <a:t>ManufacturingVM</a:t>
              </a:r>
              <a:endParaRPr lang="en-US" sz="1632" dirty="0"/>
            </a:p>
          </p:txBody>
        </p:sp>
        <p:cxnSp>
          <p:nvCxnSpPr>
            <p:cNvPr id="25" name="Straight Arrow Connector 24">
              <a:extLst>
                <a:ext uri="{FF2B5EF4-FFF2-40B4-BE49-F238E27FC236}">
                  <a16:creationId xmlns:a16="http://schemas.microsoft.com/office/drawing/2014/main" id="{2A543E42-3852-1222-50AA-1A10A4A5B1D5}"/>
                </a:ext>
              </a:extLst>
            </p:cNvPr>
            <p:cNvCxnSpPr>
              <a:cxnSpLocks/>
            </p:cNvCxnSpPr>
            <p:nvPr/>
          </p:nvCxnSpPr>
          <p:spPr>
            <a:xfrm flipH="1">
              <a:off x="6298037" y="3550138"/>
              <a:ext cx="173414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D7E7E3E6-9C8F-DD4E-BBF0-EA121B54E9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43143" y="3312486"/>
              <a:ext cx="400139" cy="508607"/>
            </a:xfrm>
            <a:prstGeom prst="rect">
              <a:avLst/>
            </a:prstGeom>
          </p:spPr>
        </p:pic>
        <p:pic>
          <p:nvPicPr>
            <p:cNvPr id="42" name="Graphic 41">
              <a:extLst>
                <a:ext uri="{FF2B5EF4-FFF2-40B4-BE49-F238E27FC236}">
                  <a16:creationId xmlns:a16="http://schemas.microsoft.com/office/drawing/2014/main" id="{68FA84BD-AFEB-7A1A-A652-8F546DB84D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73303" y="3283448"/>
              <a:ext cx="400139" cy="508607"/>
            </a:xfrm>
            <a:prstGeom prst="rect">
              <a:avLst/>
            </a:prstGeom>
          </p:spPr>
        </p:pic>
        <p:sp>
          <p:nvSpPr>
            <p:cNvPr id="8" name="TextBox 7">
              <a:extLst>
                <a:ext uri="{FF2B5EF4-FFF2-40B4-BE49-F238E27FC236}">
                  <a16:creationId xmlns:a16="http://schemas.microsoft.com/office/drawing/2014/main" id="{2CC6ABA0-2C5E-AB3E-31A2-A34812F082C4}"/>
                </a:ext>
              </a:extLst>
            </p:cNvPr>
            <p:cNvSpPr txBox="1"/>
            <p:nvPr/>
          </p:nvSpPr>
          <p:spPr>
            <a:xfrm>
              <a:off x="6775572" y="3179570"/>
              <a:ext cx="797396" cy="343492"/>
            </a:xfrm>
            <a:prstGeom prst="rect">
              <a:avLst/>
            </a:prstGeom>
            <a:noFill/>
          </p:spPr>
          <p:txBody>
            <a:bodyPr wrap="square">
              <a:spAutoFit/>
            </a:bodyPr>
            <a:lstStyle/>
            <a:p>
              <a:pPr defTabSz="914191"/>
              <a:r>
                <a:rPr lang="en-US" sz="1632" b="1" dirty="0">
                  <a:solidFill>
                    <a:schemeClr val="tx2">
                      <a:lumMod val="50000"/>
                    </a:schemeClr>
                  </a:solidFill>
                </a:rPr>
                <a:t>Task 4</a:t>
              </a:r>
            </a:p>
          </p:txBody>
        </p:sp>
        <p:cxnSp>
          <p:nvCxnSpPr>
            <p:cNvPr id="46" name="Straight Arrow Connector 45">
              <a:extLst>
                <a:ext uri="{FF2B5EF4-FFF2-40B4-BE49-F238E27FC236}">
                  <a16:creationId xmlns:a16="http://schemas.microsoft.com/office/drawing/2014/main" id="{87470331-7FDC-89B8-F115-3019C3ADC972}"/>
                </a:ext>
              </a:extLst>
            </p:cNvPr>
            <p:cNvCxnSpPr>
              <a:cxnSpLocks/>
            </p:cNvCxnSpPr>
            <p:nvPr/>
          </p:nvCxnSpPr>
          <p:spPr>
            <a:xfrm flipH="1">
              <a:off x="6168653" y="2604786"/>
              <a:ext cx="198896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BF552A-D819-B6B0-1FAA-7B0D7FD1A7A8}"/>
                </a:ext>
              </a:extLst>
            </p:cNvPr>
            <p:cNvCxnSpPr>
              <a:cxnSpLocks/>
            </p:cNvCxnSpPr>
            <p:nvPr/>
          </p:nvCxnSpPr>
          <p:spPr>
            <a:xfrm flipH="1">
              <a:off x="6165416" y="4411503"/>
              <a:ext cx="199220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8D49C7C-9A7C-930F-90F4-C4C01572C0C9}"/>
                </a:ext>
              </a:extLst>
            </p:cNvPr>
            <p:cNvSpPr txBox="1"/>
            <p:nvPr/>
          </p:nvSpPr>
          <p:spPr>
            <a:xfrm>
              <a:off x="6774213" y="3967723"/>
              <a:ext cx="797395" cy="343492"/>
            </a:xfrm>
            <a:prstGeom prst="rect">
              <a:avLst/>
            </a:prstGeom>
            <a:noFill/>
          </p:spPr>
          <p:txBody>
            <a:bodyPr wrap="square">
              <a:spAutoFit/>
            </a:bodyPr>
            <a:lstStyle/>
            <a:p>
              <a:pPr defTabSz="914191"/>
              <a:r>
                <a:rPr lang="en-US" sz="1632" b="1" dirty="0">
                  <a:solidFill>
                    <a:schemeClr val="tx2">
                      <a:lumMod val="50000"/>
                    </a:schemeClr>
                  </a:solidFill>
                </a:rPr>
                <a:t>Task 5</a:t>
              </a:r>
            </a:p>
          </p:txBody>
        </p:sp>
        <p:sp>
          <p:nvSpPr>
            <p:cNvPr id="47" name="TextBox 46">
              <a:extLst>
                <a:ext uri="{FF2B5EF4-FFF2-40B4-BE49-F238E27FC236}">
                  <a16:creationId xmlns:a16="http://schemas.microsoft.com/office/drawing/2014/main" id="{AB3C9C3B-75B6-F72B-8D59-C2AADC655126}"/>
                </a:ext>
              </a:extLst>
            </p:cNvPr>
            <p:cNvSpPr txBox="1"/>
            <p:nvPr/>
          </p:nvSpPr>
          <p:spPr>
            <a:xfrm>
              <a:off x="6769519" y="2162776"/>
              <a:ext cx="797395" cy="343492"/>
            </a:xfrm>
            <a:prstGeom prst="rect">
              <a:avLst/>
            </a:prstGeom>
            <a:noFill/>
          </p:spPr>
          <p:txBody>
            <a:bodyPr wrap="square">
              <a:spAutoFit/>
            </a:bodyPr>
            <a:lstStyle/>
            <a:p>
              <a:pPr defTabSz="914191"/>
              <a:r>
                <a:rPr lang="en-US" sz="1632" b="1" dirty="0">
                  <a:solidFill>
                    <a:schemeClr val="tx2">
                      <a:lumMod val="50000"/>
                    </a:schemeClr>
                  </a:solidFill>
                </a:rPr>
                <a:t>Task 3</a:t>
              </a:r>
            </a:p>
          </p:txBody>
        </p:sp>
        <p:pic>
          <p:nvPicPr>
            <p:cNvPr id="3" name="Graphic 2">
              <a:extLst>
                <a:ext uri="{FF2B5EF4-FFF2-40B4-BE49-F238E27FC236}">
                  <a16:creationId xmlns:a16="http://schemas.microsoft.com/office/drawing/2014/main" id="{CE47AE50-D2B4-D00A-22CC-216BDBB051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51978" y="2464602"/>
              <a:ext cx="579087" cy="612861"/>
            </a:xfrm>
            <a:prstGeom prst="rect">
              <a:avLst/>
            </a:prstGeom>
          </p:spPr>
        </p:pic>
        <p:pic>
          <p:nvPicPr>
            <p:cNvPr id="5" name="Graphic 4">
              <a:extLst>
                <a:ext uri="{FF2B5EF4-FFF2-40B4-BE49-F238E27FC236}">
                  <a16:creationId xmlns:a16="http://schemas.microsoft.com/office/drawing/2014/main" id="{CA7C71E5-A9DE-3FE6-5BC0-6807B41846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63525" y="4253140"/>
              <a:ext cx="481842" cy="578186"/>
            </a:xfrm>
            <a:prstGeom prst="rect">
              <a:avLst/>
            </a:prstGeom>
          </p:spPr>
        </p:pic>
        <p:pic>
          <p:nvPicPr>
            <p:cNvPr id="20" name="Graphic 19">
              <a:extLst>
                <a:ext uri="{FF2B5EF4-FFF2-40B4-BE49-F238E27FC236}">
                  <a16:creationId xmlns:a16="http://schemas.microsoft.com/office/drawing/2014/main" id="{0E159165-62D1-CD76-9629-E4A5BB9B17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58861" y="3097694"/>
              <a:ext cx="505501" cy="505501"/>
            </a:xfrm>
            <a:prstGeom prst="rect">
              <a:avLst/>
            </a:prstGeom>
          </p:spPr>
        </p:pic>
        <p:sp>
          <p:nvSpPr>
            <p:cNvPr id="23" name="TextBox 22">
              <a:extLst>
                <a:ext uri="{FF2B5EF4-FFF2-40B4-BE49-F238E27FC236}">
                  <a16:creationId xmlns:a16="http://schemas.microsoft.com/office/drawing/2014/main" id="{57E1210C-AAD5-CC79-58C6-F276D14996B8}"/>
                </a:ext>
              </a:extLst>
            </p:cNvPr>
            <p:cNvSpPr txBox="1"/>
            <p:nvPr/>
          </p:nvSpPr>
          <p:spPr>
            <a:xfrm>
              <a:off x="1708647" y="2701337"/>
              <a:ext cx="796894" cy="343492"/>
            </a:xfrm>
            <a:prstGeom prst="rect">
              <a:avLst/>
            </a:prstGeom>
            <a:noFill/>
          </p:spPr>
          <p:txBody>
            <a:bodyPr wrap="square">
              <a:spAutoFit/>
            </a:bodyPr>
            <a:lstStyle/>
            <a:p>
              <a:pPr defTabSz="914191"/>
              <a:r>
                <a:rPr lang="en-US" sz="1632" b="1" dirty="0">
                  <a:solidFill>
                    <a:schemeClr val="tx2">
                      <a:lumMod val="50000"/>
                    </a:schemeClr>
                  </a:solidFill>
                </a:rPr>
                <a:t>Task 6</a:t>
              </a:r>
            </a:p>
          </p:txBody>
        </p:sp>
        <p:cxnSp>
          <p:nvCxnSpPr>
            <p:cNvPr id="29" name="Straight Arrow Connector 28">
              <a:extLst>
                <a:ext uri="{FF2B5EF4-FFF2-40B4-BE49-F238E27FC236}">
                  <a16:creationId xmlns:a16="http://schemas.microsoft.com/office/drawing/2014/main" id="{F6ADB07E-3EEF-3575-68E8-AAEFFA3A4ED0}"/>
                </a:ext>
              </a:extLst>
            </p:cNvPr>
            <p:cNvCxnSpPr>
              <a:cxnSpLocks/>
            </p:cNvCxnSpPr>
            <p:nvPr/>
          </p:nvCxnSpPr>
          <p:spPr>
            <a:xfrm>
              <a:off x="2360483" y="3346867"/>
              <a:ext cx="106781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with solid fill">
              <a:extLst>
                <a:ext uri="{FF2B5EF4-FFF2-40B4-BE49-F238E27FC236}">
                  <a16:creationId xmlns:a16="http://schemas.microsoft.com/office/drawing/2014/main" id="{E7073457-D07C-5463-8E85-7566896E85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263" y="1965905"/>
              <a:ext cx="456503" cy="456503"/>
            </a:xfrm>
            <a:prstGeom prst="rect">
              <a:avLst/>
            </a:prstGeom>
          </p:spPr>
        </p:pic>
        <p:cxnSp>
          <p:nvCxnSpPr>
            <p:cNvPr id="40" name="Straight Arrow Connector 39">
              <a:extLst>
                <a:ext uri="{FF2B5EF4-FFF2-40B4-BE49-F238E27FC236}">
                  <a16:creationId xmlns:a16="http://schemas.microsoft.com/office/drawing/2014/main" id="{44E0F717-D10C-D324-3083-93828B13121E}"/>
                </a:ext>
              </a:extLst>
            </p:cNvPr>
            <p:cNvCxnSpPr>
              <a:cxnSpLocks/>
              <a:stCxn id="37" idx="2"/>
            </p:cNvCxnSpPr>
            <p:nvPr/>
          </p:nvCxnSpPr>
          <p:spPr>
            <a:xfrm flipH="1">
              <a:off x="1500514" y="2422408"/>
              <a:ext cx="1" cy="10669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746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 (interactive lab simulation)</a:t>
            </a: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3615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p:txBody>
          <a:bodyPr/>
          <a:lstStyle/>
          <a:p>
            <a:r>
              <a:rPr lang="en-US" dirty="0"/>
              <a:t>Learning Objectives – Configure VNet Peering</a:t>
            </a:r>
          </a:p>
        </p:txBody>
      </p:sp>
      <p:sp>
        <p:nvSpPr>
          <p:cNvPr id="70" name="Rectangle 69">
            <a:extLst>
              <a:ext uri="{FF2B5EF4-FFF2-40B4-BE49-F238E27FC236}">
                <a16:creationId xmlns:a16="http://schemas.microsoft.com/office/drawing/2014/main" id="{35ED181A-0DFF-44A9-AD06-E08FA76E7CFE}"/>
              </a:ext>
            </a:extLst>
          </p:cNvPr>
          <p:cNvSpPr/>
          <p:nvPr/>
        </p:nvSpPr>
        <p:spPr>
          <a:xfrm>
            <a:off x="597823" y="1266672"/>
            <a:ext cx="5245695" cy="39395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VNet Peering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Gateway Transit and Connectivity Needs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Create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Service Chaining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Demonstration –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218A951F-C2D0-15F0-6298-A10B828458D6}"/>
              </a:ext>
            </a:extLst>
          </p:cNvPr>
          <p:cNvSpPr txBox="1"/>
          <p:nvPr/>
        </p:nvSpPr>
        <p:spPr>
          <a:xfrm>
            <a:off x="6592957" y="1760008"/>
            <a:ext cx="4605129" cy="170816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configure virtual network peering</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a:t>
            </a:r>
            <a:r>
              <a:rPr lang="en-US" sz="2000">
                <a:solidFill>
                  <a:schemeClr val="tx1"/>
                </a:solidFill>
                <a:cs typeface="Segoe UI Semilight"/>
              </a:rPr>
              <a:t>peered spoke virtual </a:t>
            </a:r>
            <a:r>
              <a:rPr lang="en-US" sz="2000" dirty="0">
                <a:solidFill>
                  <a:schemeClr val="tx1"/>
                </a:solidFill>
                <a:cs typeface="Segoe UI Semilight"/>
              </a:rPr>
              <a:t>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458569" y="1796902"/>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Allow virtual network access settings</a:t>
            </a:r>
          </a:p>
        </p:txBody>
      </p:sp>
      <p:sp>
        <p:nvSpPr>
          <p:cNvPr id="15" name="Rectangle 14">
            <a:extLst>
              <a:ext uri="{FF2B5EF4-FFF2-40B4-BE49-F238E27FC236}">
                <a16:creationId xmlns:a16="http://schemas.microsoft.com/office/drawing/2014/main" id="{EDA40E1E-BF5F-4EEC-9E49-3981FAA450EF}"/>
              </a:ext>
            </a:extLst>
          </p:cNvPr>
          <p:cNvSpPr/>
          <p:nvPr/>
        </p:nvSpPr>
        <p:spPr>
          <a:xfrm>
            <a:off x="458569" y="2976293"/>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Configure forwarded traffic settings</a:t>
            </a:r>
          </a:p>
        </p:txBody>
      </p:sp>
      <p:sp>
        <p:nvSpPr>
          <p:cNvPr id="2" name="Rectangle 1">
            <a:extLst>
              <a:ext uri="{FF2B5EF4-FFF2-40B4-BE49-F238E27FC236}">
                <a16:creationId xmlns:a16="http://schemas.microsoft.com/office/drawing/2014/main" id="{8880173C-97CA-8FA8-A2C7-F24BFEE5B0FF}"/>
              </a:ext>
            </a:extLst>
          </p:cNvPr>
          <p:cNvSpPr/>
          <p:nvPr/>
        </p:nvSpPr>
        <p:spPr>
          <a:xfrm>
            <a:off x="458569" y="4155684"/>
            <a:ext cx="4914815"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ea typeface="+mn-lt"/>
                <a:cs typeface="Segoe UI Semilight"/>
              </a:rPr>
              <a:t>Status should show “connected”</a:t>
            </a:r>
            <a:endParaRPr lang="en-US" sz="2000" dirty="0">
              <a:solidFill>
                <a:schemeClr val="tx1"/>
              </a:solidFill>
              <a:cs typeface="Segoe UI Semilight"/>
            </a:endParaRPr>
          </a:p>
        </p:txBody>
      </p:sp>
      <p:pic>
        <p:nvPicPr>
          <p:cNvPr id="5" name="Picture 4" descr="Screenshot of the peering configuration showing the allow forward traffic, allow gateway transit, and configure remote gateway settings">
            <a:extLst>
              <a:ext uri="{FF2B5EF4-FFF2-40B4-BE49-F238E27FC236}">
                <a16:creationId xmlns:a16="http://schemas.microsoft.com/office/drawing/2014/main" id="{BAE4AF21-E1CA-2843-F1B0-9E5A22C129D4}"/>
              </a:ext>
            </a:extLst>
          </p:cNvPr>
          <p:cNvPicPr>
            <a:picLocks noChangeAspect="1"/>
          </p:cNvPicPr>
          <p:nvPr/>
        </p:nvPicPr>
        <p:blipFill>
          <a:blip r:embed="rId3"/>
          <a:stretch>
            <a:fillRect/>
          </a:stretch>
        </p:blipFill>
        <p:spPr>
          <a:xfrm>
            <a:off x="5756970" y="1397477"/>
            <a:ext cx="6049219" cy="4258269"/>
          </a:xfrm>
          <a:prstGeom prst="rect">
            <a:avLst/>
          </a:prstGeom>
          <a:ln>
            <a:solidFill>
              <a:schemeClr val="bg1">
                <a:lumMod val="50000"/>
              </a:schemeClr>
            </a:solidFill>
          </a:ln>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Virtual Network Peering</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82608" y="1712367"/>
            <a:ext cx="10198101" cy="1261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spcBef>
                <a:spcPts val="600"/>
              </a:spcBef>
              <a:buFont typeface="Arial" panose="020B0604020202020204" pitchFamily="34" charset="0"/>
              <a:buChar char="•"/>
            </a:pPr>
            <a:r>
              <a:rPr lang="en-US" sz="2400" dirty="0">
                <a:solidFill>
                  <a:schemeClr val="tx1"/>
                </a:solidFill>
              </a:rPr>
              <a:t>Configure VNet peering on the first virtual network</a:t>
            </a:r>
          </a:p>
          <a:p>
            <a:pPr marL="342900" indent="-342900">
              <a:spcBef>
                <a:spcPts val="600"/>
              </a:spcBef>
              <a:buFont typeface="Arial" panose="020B0604020202020204" pitchFamily="34" charset="0"/>
              <a:buChar char="•"/>
            </a:pPr>
            <a:r>
              <a:rPr lang="en-US" sz="2400" dirty="0">
                <a:solidFill>
                  <a:schemeClr val="tx1"/>
                </a:solidFill>
              </a:rPr>
              <a:t>Confirm VNet peering on the second virtual network</a:t>
            </a:r>
          </a:p>
          <a:p>
            <a:pPr marL="342900" indent="-342900">
              <a:spcBef>
                <a:spcPts val="600"/>
              </a:spcBef>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14314914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1723</Words>
  <Application>Microsoft Office PowerPoint</Application>
  <PresentationFormat>Custom</PresentationFormat>
  <Paragraphs>269</Paragraphs>
  <Slides>22</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Segoe UI</vt:lpstr>
      <vt:lpstr>Segoe UI Semibold</vt:lpstr>
      <vt:lpstr>Segoe UI Semilight</vt:lpstr>
      <vt:lpstr>Wingdings</vt:lpstr>
      <vt:lpstr>Azure 1</vt:lpstr>
      <vt:lpstr>AZ-104T00A Administer Intersite Connectivity</vt:lpstr>
      <vt:lpstr>Learning Objectives – Administer Intersite Connectivity</vt:lpstr>
      <vt:lpstr>Configure VNet Peering</vt:lpstr>
      <vt:lpstr>Learning Objectives – Configure VNet Peering</vt:lpstr>
      <vt:lpstr>Determine VNet Peering Uses</vt:lpstr>
      <vt:lpstr>Determine Gateway Transit and Connectivity Needs</vt:lpstr>
      <vt:lpstr>Create VNet Peering</vt:lpstr>
      <vt:lpstr>Determine Service Chaining Uses</vt:lpstr>
      <vt:lpstr>Demonstration – Virtual Network Peering</vt:lpstr>
      <vt:lpstr>Configure Network Routing and Endpoints</vt:lpstr>
      <vt:lpstr>Configure Network Routing and Endpoints Introduction</vt:lpstr>
      <vt:lpstr>Review System Routes</vt:lpstr>
      <vt:lpstr>Identify User-Defined Routes</vt:lpstr>
      <vt:lpstr>Demonstration – Custom Routing Tables</vt:lpstr>
      <vt:lpstr>Determine Service Endpoint Uses</vt:lpstr>
      <vt:lpstr>Identify Private Link Uses</vt:lpstr>
      <vt:lpstr>Lab - Implement Intersite Connectivity</vt:lpstr>
      <vt:lpstr>Module Review Activity </vt:lpstr>
      <vt:lpstr>Lab 05 – Implement intersite connectivity</vt:lpstr>
      <vt:lpstr>Lab 05 – Architecture diagram</vt:lpstr>
      <vt:lpstr>Lab 05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2023-11-13T15:43:37Z</dcterms:created>
  <dcterms:modified xsi:type="dcterms:W3CDTF">2024-09-03T10:37:13Z</dcterms:modified>
</cp:coreProperties>
</file>