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50"/>
  </p:notesMasterIdLst>
  <p:handoutMasterIdLst>
    <p:handoutMasterId r:id="rId51"/>
  </p:handoutMasterIdLst>
  <p:sldIdLst>
    <p:sldId id="1719" r:id="rId2"/>
    <p:sldId id="2253" r:id="rId3"/>
    <p:sldId id="1865" r:id="rId4"/>
    <p:sldId id="2235" r:id="rId5"/>
    <p:sldId id="2227" r:id="rId6"/>
    <p:sldId id="2257" r:id="rId7"/>
    <p:sldId id="1950" r:id="rId8"/>
    <p:sldId id="1951" r:id="rId9"/>
    <p:sldId id="1861" r:id="rId10"/>
    <p:sldId id="2310" r:id="rId11"/>
    <p:sldId id="2476" r:id="rId12"/>
    <p:sldId id="2471" r:id="rId13"/>
    <p:sldId id="1866" r:id="rId14"/>
    <p:sldId id="2236" r:id="rId15"/>
    <p:sldId id="2028" r:id="rId16"/>
    <p:sldId id="2029" r:id="rId17"/>
    <p:sldId id="2231" r:id="rId18"/>
    <p:sldId id="2477" r:id="rId19"/>
    <p:sldId id="2482" r:id="rId20"/>
    <p:sldId id="2232" r:id="rId21"/>
    <p:sldId id="2483" r:id="rId22"/>
    <p:sldId id="2222" r:id="rId23"/>
    <p:sldId id="2238" r:id="rId24"/>
    <p:sldId id="2255" r:id="rId25"/>
    <p:sldId id="2054" r:id="rId26"/>
    <p:sldId id="2056" r:id="rId27"/>
    <p:sldId id="2239" r:id="rId28"/>
    <p:sldId id="2240" r:id="rId29"/>
    <p:sldId id="2241" r:id="rId30"/>
    <p:sldId id="2059" r:id="rId31"/>
    <p:sldId id="2484" r:id="rId32"/>
    <p:sldId id="2004" r:id="rId33"/>
    <p:sldId id="2237" r:id="rId34"/>
    <p:sldId id="2035" r:id="rId35"/>
    <p:sldId id="2472" r:id="rId36"/>
    <p:sldId id="2076138215" r:id="rId37"/>
    <p:sldId id="2076138214" r:id="rId38"/>
    <p:sldId id="2226" r:id="rId39"/>
    <p:sldId id="2234" r:id="rId40"/>
    <p:sldId id="2485" r:id="rId41"/>
    <p:sldId id="2469" r:id="rId42"/>
    <p:sldId id="2076138212" r:id="rId43"/>
    <p:sldId id="2076138213" r:id="rId44"/>
    <p:sldId id="2481" r:id="rId45"/>
    <p:sldId id="2480" r:id="rId46"/>
    <p:sldId id="2479" r:id="rId47"/>
    <p:sldId id="2098" r:id="rId48"/>
    <p:sldId id="2072"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orage" id="{A164B018-52B9-4B3E-B057-9276C16BC7AD}">
          <p14:sldIdLst>
            <p14:sldId id="1719"/>
            <p14:sldId id="2253"/>
          </p14:sldIdLst>
        </p14:section>
        <p14:section name="Storage Accounts" id="{93A4E5BD-A5E8-4CFD-BDED-719946E8D41F}">
          <p14:sldIdLst>
            <p14:sldId id="1865"/>
            <p14:sldId id="2235"/>
            <p14:sldId id="2227"/>
            <p14:sldId id="2257"/>
            <p14:sldId id="1950"/>
            <p14:sldId id="1951"/>
            <p14:sldId id="1861"/>
            <p14:sldId id="2310"/>
            <p14:sldId id="2476"/>
            <p14:sldId id="2471"/>
          </p14:sldIdLst>
        </p14:section>
        <p14:section name="Blob Storage" id="{8C2A776A-598E-4BDA-96C3-9397031A586B}">
          <p14:sldIdLst>
            <p14:sldId id="1866"/>
            <p14:sldId id="2236"/>
            <p14:sldId id="2028"/>
            <p14:sldId id="2029"/>
            <p14:sldId id="2231"/>
            <p14:sldId id="2477"/>
            <p14:sldId id="2482"/>
            <p14:sldId id="2232"/>
            <p14:sldId id="2483"/>
          </p14:sldIdLst>
        </p14:section>
        <p14:section name="Storage Security" id="{D231EBFC-65EC-43F8-8533-F2B9C04DE757}">
          <p14:sldIdLst>
            <p14:sldId id="2222"/>
            <p14:sldId id="2238"/>
            <p14:sldId id="2255"/>
            <p14:sldId id="2054"/>
            <p14:sldId id="2056"/>
            <p14:sldId id="2239"/>
            <p14:sldId id="2240"/>
            <p14:sldId id="2241"/>
            <p14:sldId id="2059"/>
            <p14:sldId id="2484"/>
          </p14:sldIdLst>
        </p14:section>
        <p14:section name="Files and File Sync and Tools" id="{5DAAB2E4-9A68-43A6-86A6-89168C6B4058}">
          <p14:sldIdLst>
            <p14:sldId id="2004"/>
            <p14:sldId id="2237"/>
            <p14:sldId id="2035"/>
            <p14:sldId id="2472"/>
            <p14:sldId id="2076138215"/>
            <p14:sldId id="2076138214"/>
            <p14:sldId id="2226"/>
            <p14:sldId id="2234"/>
            <p14:sldId id="2485"/>
          </p14:sldIdLst>
        </p14:section>
        <p14:section name="Labs" id="{E0237DF8-CE11-41EF-ACAB-2BF9D2D1A3C0}">
          <p14:sldIdLst>
            <p14:sldId id="2469"/>
            <p14:sldId id="2076138212"/>
            <p14:sldId id="2076138213"/>
            <p14:sldId id="2481"/>
            <p14:sldId id="2480"/>
          </p14:sldIdLst>
        </p14:section>
        <p14:section name="Extra Slides" id="{2BFDF2D5-4482-44BD-99C8-892B34091C90}">
          <p14:sldIdLst>
            <p14:sldId id="2479"/>
            <p14:sldId id="2098"/>
          </p14:sldIdLst>
        </p14:section>
        <p14:section name="File Sync extras" id="{069847F0-642E-494B-8A60-8CE566AA4E4D}">
          <p14:sldIdLst>
            <p14:sldId id="207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59B4D9"/>
    <a:srgbClr val="FFF100"/>
    <a:srgbClr val="FFFFFF"/>
    <a:srgbClr val="D3D3D3"/>
    <a:srgbClr val="EBEBEB"/>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192B8-E3AA-4FC2-A977-3A860146F0F6}" v="10" dt="2024-04-09T17:52:56.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91636" autoAdjust="0"/>
  </p:normalViewPr>
  <p:slideViewPr>
    <p:cSldViewPr snapToGrid="0">
      <p:cViewPr varScale="1">
        <p:scale>
          <a:sx n="100" d="100"/>
          <a:sy n="100" d="100"/>
        </p:scale>
        <p:origin x="756"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9/8/2024 2:50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9/8/2024 2:50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Implement and manage storage in Azure (https://docs.microsoft.com/learn/paths/az-104-manage-storage/) 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9/8/2024 2:50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storage accounts - https://microsoftlearning.github.io/AZ-104-MicrosoftAzureAdministrator/Instructions/Demos/07%20-%20Administer%20Azure%20Storage.html#configure-storage-accounts</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242022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provided in Office Forms. https://forms.office.com/Pages/ShareFormPage.aspx?id=v4j5cvGGr0GRqy180BHbR5NEFZBpuAZBgxPOGXi_gX5UQ1cyUldFSVJUOUdZM1Q3MEFFRU0wUjI4WC4u&amp;sharetoken=dIqgHd2otBcqry6SBcJm</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storage account types are available?</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Standard general-purpose v2. Most scenarios including Blob, File, Queue, Table, and Data Lake Storage.</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Premium block blobs. Block blob scenarios with high transactions rates, or scenarios that use smaller objects or require consistently low storage latency.</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Premium file shares. Enterprise or high-performance file share applications.</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Premium page blobs. Premium high-performance page blob scenarios.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storage replication types can you select from?</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LRS. Three replicas, one region. Protects against disk, node, rack failures. Write is acknowledged when all replicas are committed. Superior to dual-parity RAID.</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ZRS. Three replicas, three zones, one region. Protects against disk, node, rack, and zone failures. Synchronous writes to all three zones.</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GRS. Six replicas, two regions (three per region). Protects against major regional disasters. Asynchronous copy to secondary.</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GZRS. Six replicas, 3+1 zones, two regions. Protects against disk, node, rack, zone, and region failures Synchronous writes to all three zones and asynchronous copy to secondary.</a:t>
            </a:r>
          </a:p>
          <a:p>
            <a:endParaRPr lang="en-US" dirty="0"/>
          </a:p>
          <a:p>
            <a:r>
              <a:rPr lang="en-US" dirty="0"/>
              <a:t>When should you use a premium storage account?</a:t>
            </a:r>
          </a:p>
          <a:p>
            <a:r>
              <a:rPr lang="en-US" b="1" dirty="0"/>
              <a:t>Answer: </a:t>
            </a:r>
            <a:r>
              <a:rPr lang="en-US" b="0" dirty="0"/>
              <a:t> In certain situations of blob blobs, page blobs, or file shares. </a:t>
            </a:r>
            <a:endParaRPr lang="en-US" b="1"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61616"/>
                </a:solidFill>
                <a:effectLst/>
                <a:latin typeface="Segoe UI" panose="020B0502040204020203" pitchFamily="34" charset="0"/>
              </a:rPr>
              <a:t>There are two topics in the Learn reference module that do not have a separate slide - </a:t>
            </a:r>
            <a:r>
              <a:rPr lang="en-US" b="0" dirty="0"/>
              <a:t>Upload Blobs and Determine Storage Pricing. </a:t>
            </a:r>
            <a:endParaRPr lang="en-US" sz="1050" b="0"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a:p>
        </p:txBody>
      </p:sp>
    </p:spTree>
    <p:extLst>
      <p:ext uri="{BB962C8B-B14F-4D97-AF65-F5344CB8AC3E}">
        <p14:creationId xmlns:p14="http://schemas.microsoft.com/office/powerpoint/2010/main" val="3360860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 https://azure.microsoft.com/services/storage/blobs/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167066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Manage blob containers using the Azure portal - https://learn.microsoft.com/azure/storage/blobs/blob-containers-portal</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Configure anonymous public read access for containers and blobs - https://learn.microsoft.com/azure/storage/blobs/anonymous-read-access-configure?tabs=portal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58597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61616"/>
                </a:solidFill>
                <a:effectLst/>
                <a:latin typeface="Segoe UI" panose="020B0502040204020203" pitchFamily="34" charset="0"/>
              </a:rPr>
              <a:t>Access tiers for blob data - </a:t>
            </a:r>
            <a:r>
              <a:rPr lang="en-US" dirty="0"/>
              <a:t>- https://docs.microsoft.com/azure/storage/blobs/storage-blob-storage-tiers</a:t>
            </a:r>
          </a:p>
          <a:p>
            <a:endParaRPr lang="en-US" dirty="0"/>
          </a:p>
          <a:p>
            <a:r>
              <a:rPr lang="en-US" dirty="0"/>
              <a:t>Optimize storage performance and costs using Blob storage tiers - https://docs.microsoft.com/learn/modules/optimize-archive-costs-blob-storage/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a:p>
        </p:txBody>
      </p:sp>
    </p:spTree>
    <p:extLst>
      <p:ext uri="{BB962C8B-B14F-4D97-AF65-F5344CB8AC3E}">
        <p14:creationId xmlns:p14="http://schemas.microsoft.com/office/powerpoint/2010/main" val="404664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Store application data with Azure Blob storage - https://docs.microsoft.com/learn/modules/store-app-data-with-azure-blob-storage/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a:p>
        </p:txBody>
      </p:sp>
    </p:spTree>
    <p:extLst>
      <p:ext uri="{BB962C8B-B14F-4D97-AF65-F5344CB8AC3E}">
        <p14:creationId xmlns:p14="http://schemas.microsoft.com/office/powerpoint/2010/main" val="1391196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replication for blobs - https://docs.microsoft.com/azure/storage/blobs/object-replication-overview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974617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Blob Storage - https://microsoftlearning.github.io/AZ-104-MicrosoftAzureAdministrator/Instructions/Demos/07%20-%20Administer%20Azure%20Storage.html#configure-blob-storage</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a:p>
        </p:txBody>
      </p:sp>
    </p:spTree>
    <p:extLst>
      <p:ext uri="{BB962C8B-B14F-4D97-AF65-F5344CB8AC3E}">
        <p14:creationId xmlns:p14="http://schemas.microsoft.com/office/powerpoint/2010/main" val="1941802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900" dirty="0">
                <a:solidFill>
                  <a:srgbClr val="505050"/>
                </a:solidFill>
                <a:effectLst/>
                <a:latin typeface="Calibri" panose="020F0502020204030204" pitchFamily="34" charset="0"/>
                <a:ea typeface="Segoe UI" panose="020B0502040204020203" pitchFamily="34" charset="0"/>
                <a:cs typeface="Segoe UI (Body)"/>
              </a:rPr>
              <a:t>Additional questions are provided in Office Forms. https://forms.office.com/Pages/ShareFormPage.aspx?id=v4j5cvGGr0GRqy180BHbR5NEFZBpuAZBgxPOGXi_gX5UQ1cyUldFSVJUOUdZM1Q3MEFFRU0wUjI4WC4u&amp;sharetoken=dIqgHd2otBcqry6SBcJm</a:t>
            </a:r>
          </a:p>
          <a:p>
            <a:endParaRPr lang="en-US" dirty="0"/>
          </a:p>
          <a:p>
            <a:endParaRPr lang="en-US" dirty="0"/>
          </a:p>
          <a:p>
            <a:r>
              <a:rPr lang="en-US" dirty="0"/>
              <a:t>What are blobs and when would you use them?</a:t>
            </a:r>
          </a:p>
          <a:p>
            <a:r>
              <a:rPr lang="en-US" b="1" dirty="0"/>
              <a:t>Answer</a:t>
            </a:r>
            <a:r>
              <a:rPr lang="en-US" dirty="0"/>
              <a:t>: Azure blobs is a massively scalable object store for text and binary data. Common uses:</a:t>
            </a:r>
          </a:p>
          <a:p>
            <a:r>
              <a:rPr lang="en-US" dirty="0"/>
              <a:t>Serving images or documents directly to a browser</a:t>
            </a:r>
          </a:p>
          <a:p>
            <a:r>
              <a:rPr lang="en-US" dirty="0"/>
              <a:t>Storing files for distributed access</a:t>
            </a:r>
          </a:p>
          <a:p>
            <a:r>
              <a:rPr lang="en-US" dirty="0"/>
              <a:t>Streaming video and audio</a:t>
            </a:r>
          </a:p>
          <a:p>
            <a:r>
              <a:rPr lang="en-US" dirty="0"/>
              <a:t>Storing data for backup and restore, disaster recovery, archiving</a:t>
            </a:r>
          </a:p>
          <a:p>
            <a:r>
              <a:rPr lang="en-US" dirty="0"/>
              <a:t>Storing data for analysis by an on-premises or Azure-hosted service</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blobs and what access tiers are provided?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blob storage stores unstructured data. Blob storage can store any type of text or binary data. For example, images and video. The hot tier is optimized for frequent access of objects in the storage account. The cool tier is optimized for storing large amounts of data that is infrequently accessed and stored for at least 30 days. The cold tier is optimized for storing large amounts of data that is infrequently accessed for at least 90 days. The archive tier is optimized for data that can tolerate several hours of retrieval latency and will remain in the Archive tier for at least 180 days.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r>
              <a:rPr lang="en-US" dirty="0"/>
              <a:t>Name at least two ways of managing blobs.</a:t>
            </a:r>
          </a:p>
          <a:p>
            <a:r>
              <a:rPr lang="en-US" b="1" dirty="0"/>
              <a:t>Answer</a:t>
            </a:r>
            <a:r>
              <a:rPr lang="en-US" dirty="0"/>
              <a:t>: Blob lifecycle management includes filtering rules, deleting blobs when no longer needed, and moving blobs between storage tiers. Blob replication copies blobs to another region minimizing cost and read latency. Blob storage versioning provides access to earlier versions so you can recover your data if it is modified or deleted. Blob soft delete protects an individual blob, snapshot, or version from accidental deletes or overwrites by maintaining the deleted data in the system for a specified period.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1309168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Delegate access with a shared access signature - https://docs.microsoft.com/rest/api/storageservices/delegate-access-with-shared-access-signature</a:t>
            </a:r>
          </a:p>
          <a:p>
            <a:endParaRPr lang="en-US" dirty="0"/>
          </a:p>
          <a:p>
            <a:r>
              <a:rPr lang="en-US" dirty="0"/>
              <a:t>Grant limited access to Azure Storage resources using shared access signatures (SAS) - https://docs.microsoft.com/azure/storage/common/storage-sas-overview</a:t>
            </a:r>
          </a:p>
          <a:p>
            <a:endParaRPr lang="en-US" dirty="0"/>
          </a:p>
          <a:p>
            <a:r>
              <a:rPr lang="en-US" dirty="0"/>
              <a:t>Control access to Azure Storage with shared access signatures - https://docs.microsoft.com/learn/modules/control-access-to-azure-storage-with-sas/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615341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048086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storage security - https://microsoftlearning.github.io/AZ-104-MicrosoftAzureAdministrator/Instructions/Demos/07%20-%20Administer%20Azure%20Storage.html#configure-storage-security</a:t>
            </a:r>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1109150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i="0" u="none" strike="noStrike" kern="1200" dirty="0">
                <a:solidFill>
                  <a:schemeClr val="tx1"/>
                </a:solidFill>
                <a:effectLst/>
                <a:latin typeface="+mn-lt"/>
                <a:ea typeface="+mn-ea"/>
                <a:cs typeface="+mn-cs"/>
              </a:rPr>
              <a:t>Azure Storage encryption for data at rest - https://docs.microsoft.com/azure/storage/common/storage-service-encryption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2976947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a:p>
        </p:txBody>
      </p:sp>
    </p:spTree>
    <p:extLst>
      <p:ext uri="{BB962C8B-B14F-4D97-AF65-F5344CB8AC3E}">
        <p14:creationId xmlns:p14="http://schemas.microsoft.com/office/powerpoint/2010/main" val="50570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809110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900" dirty="0">
                <a:solidFill>
                  <a:srgbClr val="505050"/>
                </a:solidFill>
                <a:effectLst/>
                <a:latin typeface="Calibri" panose="020F0502020204030204" pitchFamily="34" charset="0"/>
                <a:ea typeface="Segoe UI" panose="020B0502040204020203" pitchFamily="34" charset="0"/>
                <a:cs typeface="Segoe UI (Body)"/>
              </a:rPr>
              <a:t>Additional questions are provided in Office Forms. https://forms.office.com/Pages/ShareFormPage.aspx?id=v4j5cvGGr0GRqy180BHbR5NEFZBpuAZBgxPOGXi_gX5UQ1cyUldFSVJUOUdZM1Q3MEFFRU0wUjI4WC4u&amp;sharetoken=dIqgHd2otBcqry6SBcJm</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SAS and what are the two types? </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A Shared Access Signature (SAS) provides delegated access to resources and grants access without sharing the storage account keys. The account SAS delegates access to resources in one or more of the storage services. The service SAS delegates access to a resource in just one of the storage services.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types of information can a SAS include?</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A SAS can include parameters for resource URI, storage services version, services, resource types, start time, expiry time, resource, permissions, IP range, and protocol.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is a SAS different from the storage account key?</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storage account key provides complete access. The SAS provides restricted access.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two ways to secure your storage.</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 Server-side encryption (SSE) to automatically encrypt your data when it is persisted to the cloud. Use RBAC and Azure AD to restrict access. Use Shared Access Signatures (SAS) for delegated access. Use a shared key for storage account access. Use Azure disk encryption. Use client-side encryption, HTTPS, and SMB 3.0 for data in transit. Firewalls and virtual networks can also restrict access.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File Sync is not covered in this module. There is an extra slide at the end of the presentation if you want to cover it. </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a:p>
        </p:txBody>
      </p:sp>
    </p:spTree>
    <p:extLst>
      <p:ext uri="{BB962C8B-B14F-4D97-AF65-F5344CB8AC3E}">
        <p14:creationId xmlns:p14="http://schemas.microsoft.com/office/powerpoint/2010/main" val="4126457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Files? - https://docs.microsoft.com/azure/storage/files/storage-files-introduction	</a:t>
            </a:r>
          </a:p>
          <a:p>
            <a:endParaRPr lang="en-US" dirty="0"/>
          </a:p>
          <a:p>
            <a:r>
              <a:rPr lang="en-US" dirty="0"/>
              <a:t>✔️ When selecting which storage feature to use, you should also consider pricing. </a:t>
            </a:r>
          </a:p>
          <a:p>
            <a:r>
              <a:rPr lang="en-US" dirty="0"/>
              <a:t>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05882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501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Files with Linux - https://docs.microsoft.com/azure/storage/files/storage-how-to-use-files-linux </a:t>
            </a:r>
          </a:p>
          <a:p>
            <a:endParaRPr lang="en-US" dirty="0"/>
          </a:p>
          <a:p>
            <a:r>
              <a:rPr lang="en-US" dirty="0"/>
              <a:t>Create a persistent mount point for the Azure file share with /</a:t>
            </a:r>
            <a:r>
              <a:rPr lang="en-US" dirty="0" err="1"/>
              <a:t>etc</a:t>
            </a:r>
            <a:r>
              <a:rPr lang="en-US" dirty="0"/>
              <a:t>/</a:t>
            </a:r>
            <a:r>
              <a:rPr lang="en-US" dirty="0" err="1"/>
              <a:t>fstab</a:t>
            </a:r>
            <a:r>
              <a:rPr lang="en-US" dirty="0"/>
              <a:t> - https://docs.microsoft.com/azure/storage/files/storage-how-to-use-files-linux#create-a-persistent-mount-point-for-the-azure-file-share-with-etcfstab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Require secure transfer in Azure Storage - https://docs.microsoft.com/azure/storage/common/storage-require-secure-transfer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a:p>
        </p:txBody>
      </p:sp>
    </p:spTree>
    <p:extLst>
      <p:ext uri="{BB962C8B-B14F-4D97-AF65-F5344CB8AC3E}">
        <p14:creationId xmlns:p14="http://schemas.microsoft.com/office/powerpoint/2010/main" val="1488552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share snapshots for Azure Files - https://docs.microsoft.com/azure/storage/files/storage-snapshots-files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89086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Storage Explorer - https://docs.microsoft.com/azure/vs-azure-tools-storage-manage-with-storage-explorer</a:t>
            </a:r>
          </a:p>
          <a:p>
            <a:endParaRPr lang="en-US" dirty="0"/>
          </a:p>
          <a:p>
            <a:r>
              <a:rPr lang="en-US" dirty="0"/>
              <a:t>Upload, download, and manage data with Azure Storage Explorer - https://docs.microsoft.com/learn/modules/upload-download-and-manage-data-with-azure-storage-explorer/</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742026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File Shares - https://microsoftlearning.github.io/AZ-104-MicrosoftAzureAdministrator/Instructions/Demos/07%20-%20Administer%20Azure%20Storage.html#configure-azure-files</a:t>
            </a:r>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a:p>
        </p:txBody>
      </p:sp>
    </p:spTree>
    <p:extLst>
      <p:ext uri="{BB962C8B-B14F-4D97-AF65-F5344CB8AC3E}">
        <p14:creationId xmlns:p14="http://schemas.microsoft.com/office/powerpoint/2010/main" val="2835578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900" dirty="0">
                <a:solidFill>
                  <a:srgbClr val="505050"/>
                </a:solidFill>
                <a:effectLst/>
                <a:latin typeface="Calibri" panose="020F0502020204030204" pitchFamily="34" charset="0"/>
                <a:ea typeface="Segoe UI" panose="020B0502040204020203" pitchFamily="34" charset="0"/>
                <a:cs typeface="Segoe UI (Body)"/>
              </a:rPr>
              <a:t>Additional questions are provided in Office Forms. https://forms.office.com/Pages/ShareFormPage.aspx?id=v4j5cvGGr0GRqy180BHbR5NEFZBpuAZBgxPOGXi_gX5UQ1cyUldFSVJUOUdZM1Q3MEFFRU0wUjI4WC4u&amp;sharetoken=dIqgHd2otBcqry6SBcJm</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is Azure Files different from Blob storage?</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Azure Files has a SMB interface, client libraries, and a REST interface that allows access from anywhere to stored files. Azure Blobs has client libraries and a REST interface that allows unstructured data (flat namespace) to be stored and accessed at a massive scale.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Azure administrator tools can you use to manage your storage?</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Azure Storage Explorer is an application that helps you to easily access the Azure storage account through any device on any platform. The Import/Export service lets you move large amounts of data to and from Azure storage. </a:t>
            </a:r>
            <a:r>
              <a:rPr lang="en-US" sz="1800" dirty="0" err="1">
                <a:solidFill>
                  <a:srgbClr val="505050"/>
                </a:solidFill>
                <a:effectLst/>
                <a:latin typeface="Calibri" panose="020F0502020204030204" pitchFamily="34" charset="0"/>
                <a:ea typeface="Segoe UI" panose="020B0502040204020203" pitchFamily="34" charset="0"/>
                <a:cs typeface="Segoe UI (Body)"/>
              </a:rPr>
              <a:t>AzCopy</a:t>
            </a:r>
            <a:r>
              <a:rPr lang="en-US" sz="1800" dirty="0">
                <a:solidFill>
                  <a:srgbClr val="505050"/>
                </a:solidFill>
                <a:effectLst/>
                <a:latin typeface="Calibri" panose="020F0502020204030204" pitchFamily="34" charset="0"/>
                <a:ea typeface="Segoe UI" panose="020B0502040204020203" pitchFamily="34" charset="0"/>
                <a:cs typeface="Segoe UI (Body)"/>
              </a:rPr>
              <a:t> is a command-line utility that you can use to copy blobs or files to or from a storage account. Students may also know of Data Box is a suite of offline and online storage device products. For simple management tasks, you could also use the Azure portal.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Azure File Sync and when would you consider using that product?</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Azure File Sync is a service that allows you to cache several Azure file shares on an on-premises Windows Server or cloud VM. You can use Azure File Sync to lift and shift files from on-premises to the cloud. Azure File Sync can also be used to backup or archive files to the cloud. You can mount and access the files, so you don’t need a NAS device or traditional file server.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Mention the new Secure storage for Azure Files and Azure Blob Storage credential,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https://learn.microsoft.com/credentials/applied-skills/secure-storage-azure-files-azure-blob-storage.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07 - https://microsoftlearning.github.io/AZ-104-MicrosoftAzureAdministrator/Instructions/Labs/LAB_07-Manage_Azure_Storage.html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9/8/2024 2:50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869129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diagram for the interactive lab simulation (previous lab), if you want to review that.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869129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Azure Import/Export service to export data from Azure Blob storage - https://docs.microsoft.com/azure/storage/common/storage-import-export-data-from-blobs</a:t>
            </a:r>
          </a:p>
          <a:p>
            <a:endParaRPr lang="en-US" dirty="0"/>
          </a:p>
          <a:p>
            <a:r>
              <a:rPr lang="en-US" dirty="0"/>
              <a:t>Export large amounts of data from Azure by using Azure Import/Export - https://docs.microsoft.com/learn/modules/export-data-with-azure-import-export/</a:t>
            </a:r>
          </a:p>
          <a:p>
            <a:endParaRPr lang="en-US" dirty="0"/>
          </a:p>
          <a:p>
            <a:r>
              <a:rPr lang="en-US" dirty="0"/>
              <a:t>Use the Azure Import/Export service to import data to Azure Blob Storage - https://docs.microsoft.com/azure/storage/common/storage-import-export-data-to-blobs</a:t>
            </a:r>
          </a:p>
          <a:p>
            <a:endParaRPr lang="en-US" dirty="0"/>
          </a:p>
          <a:p>
            <a:r>
              <a:rPr lang="en-US" dirty="0"/>
              <a:t>Move large amounts of data to the cloud by using Azure Data Box family - https://docs.microsoft.com/learn/modules/move-data-with-azure-data-box/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74520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t>
            </a:r>
            <a:r>
              <a:rPr lang="en-US" dirty="0" err="1"/>
              <a:t>AzCopy</a:t>
            </a:r>
            <a:r>
              <a:rPr lang="en-US" dirty="0"/>
              <a:t> - https://docs.microsoft.com/azure/storage/common/storage-use-azcopy-v10?toc=/azure/storage/files/toc.json</a:t>
            </a:r>
          </a:p>
          <a:p>
            <a:r>
              <a:rPr lang="en-US" dirty="0"/>
              <a:t>Copy and move blobs from one container or storage account to another from the command line and in code - https://docs.microsoft.com/learn/modules/copy-blobs-from-command-line-and-code/</a:t>
            </a:r>
          </a:p>
          <a:p>
            <a:endParaRPr lang="en-US" dirty="0"/>
          </a:p>
          <a:p>
            <a:pPr>
              <a:spcBef>
                <a:spcPts val="1800"/>
              </a:spcBef>
            </a:pPr>
            <a:r>
              <a:rPr lang="en-US" sz="900" dirty="0"/>
              <a:t>Example 1: Copy a Blob storage account to another account</a:t>
            </a:r>
          </a:p>
          <a:p>
            <a:pPr>
              <a:spcBef>
                <a:spcPts val="1800"/>
              </a:spcBef>
            </a:pPr>
            <a:r>
              <a:rPr lang="en-US" sz="900" dirty="0"/>
              <a:t>Example 2: List/Remove files and blobs (wildcard support)</a:t>
            </a:r>
          </a:p>
          <a:p>
            <a:pPr>
              <a:spcBef>
                <a:spcPts val="1800"/>
              </a:spcBef>
            </a:pPr>
            <a:r>
              <a:rPr lang="en-US" sz="1800" dirty="0">
                <a:effectLst/>
                <a:latin typeface="Calibri" panose="020F0502020204030204" pitchFamily="34" charset="0"/>
              </a:rPr>
              <a:t>Example 3: Copy/Sync data between on-premise storage and blob storage</a:t>
            </a:r>
            <a:endParaRPr lang="en-US" sz="900" dirty="0"/>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378556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only time, Tables and Queues are discussed.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Introduction to the core Azure Storage services - https://docs.microsoft.com/azure/storage/common/storage-introduction?toc=%2fazure%2fstorage%2fblobs%2ftoc.json</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a:p>
        </p:txBody>
      </p:sp>
    </p:spTree>
    <p:extLst>
      <p:ext uri="{BB962C8B-B14F-4D97-AF65-F5344CB8AC3E}">
        <p14:creationId xmlns:p14="http://schemas.microsoft.com/office/powerpoint/2010/main" val="2650320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Segoe UI Light" pitchFamily="34" charset="0"/>
                <a:ea typeface="+mn-ea"/>
                <a:cs typeface="+mn-cs"/>
              </a:rPr>
              <a:t>Planning for an Azure File Sync deployment - https://docs.microsoft.com/azure/storage/files/storage-sync-files-planning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75582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Segoe UI VSS (Regular)"/>
              </a:rPr>
              <a:t>Premium block blobs, File share and page blob supports LRS &amp; ZRS and Standard general-purpose v2 supports all replications.</a:t>
            </a:r>
          </a:p>
          <a:p>
            <a:endParaRPr lang="en-US" dirty="0"/>
          </a:p>
          <a:p>
            <a:r>
              <a:rPr lang="en-US" dirty="0"/>
              <a:t>Storage account overview - https://docs.microsoft.com/azure/storage/common/storage-account-overview</a:t>
            </a:r>
          </a:p>
          <a:p>
            <a:endParaRPr lang="en-US" dirty="0"/>
          </a:p>
          <a:p>
            <a:r>
              <a:rPr lang="en-US" dirty="0"/>
              <a:t>Create an Azure Storage account - https://docs.microsoft.com/azure/storage/common/storage-account-create</a:t>
            </a:r>
          </a:p>
          <a:p>
            <a:endParaRPr lang="en-US" dirty="0"/>
          </a:p>
          <a:p>
            <a:r>
              <a:rPr lang="en-US" dirty="0"/>
              <a:t>Upgrade to a general-purpose v2 storage account - https://docs.microsoft.com/azure/storage/common/storage-account-upgrade</a:t>
            </a:r>
          </a:p>
          <a:p>
            <a:endParaRPr lang="en-US" dirty="0"/>
          </a:p>
          <a:p>
            <a:r>
              <a:rPr lang="en-US" dirty="0"/>
              <a:t>Create an Azure Storage account  - https://docs.microsoft.com/learn/modules/create-azure-storage-account/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836680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46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8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Secure access to your storage account - https://docs.microsoft.com/learn/modules/secure-azure-storage-account/</a:t>
            </a:r>
          </a:p>
          <a:p>
            <a:endParaRPr lang="en-US" dirty="0"/>
          </a:p>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9026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Configure Azure Storage firewalls and virtual networks - https://docs.microsoft.com/azure/storage/common/storage-network-security</a:t>
            </a:r>
          </a:p>
          <a:p>
            <a:endParaRPr lang="en-US" dirty="0"/>
          </a:p>
          <a:p>
            <a:r>
              <a:rPr lang="en-US" dirty="0"/>
              <a:t>✔️It is important to test and ensure the service endpoint is limiting access as expected.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2:50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29058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248851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0" y="1587"/>
            <a:ext cx="124364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39316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7337808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9059863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629413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294984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3712842546"/>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9955575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460508164"/>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3" name="TextBox 2">
            <a:extLst>
              <a:ext uri="{FF2B5EF4-FFF2-40B4-BE49-F238E27FC236}">
                <a16:creationId xmlns:a16="http://schemas.microsoft.com/office/drawing/2014/main" id="{E4D31EFE-15E7-6425-56B6-8256E826244B}"/>
              </a:ext>
            </a:extLst>
          </p:cNvPr>
          <p:cNvSpPr txBox="1"/>
          <p:nvPr userDrawn="1"/>
        </p:nvSpPr>
        <p:spPr>
          <a:xfrm>
            <a:off x="316871" y="6314693"/>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92" r:id="rId1"/>
    <p:sldLayoutId id="2147484693" r:id="rId2"/>
    <p:sldLayoutId id="2147484694" r:id="rId3"/>
    <p:sldLayoutId id="2147484695" r:id="rId4"/>
    <p:sldLayoutId id="2147484696" r:id="rId5"/>
    <p:sldLayoutId id="2147484697" r:id="rId6"/>
    <p:sldLayoutId id="2147484698" r:id="rId7"/>
    <p:sldLayoutId id="2147484699" r:id="rId8"/>
    <p:sldLayoutId id="2147484700"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learn/modules/create-azure-storage-account/"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docs.microsoft.com/learn/modules/provide-disaster-recovery-replicate-storage-dat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storage-accounts/" TargetMode="External"/><Relationship Id="rId7" Type="http://schemas.openxmlformats.org/officeDocument/2006/relationships/hyperlink" Target="https://microsoftlearning.github.io/AZ-104-MicrosoftAzureAdministrator/Instructions/Labs/LAB_07-Manage_Azure_Storage.ht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docs.microsoft.com/learn/modules/configure-azure-files-file-sync/" TargetMode="External"/><Relationship Id="rId5" Type="http://schemas.openxmlformats.org/officeDocument/2006/relationships/hyperlink" Target="https://docs.microsoft.com/learn/modules/configure-storage-security/" TargetMode="External"/><Relationship Id="rId4" Type="http://schemas.openxmlformats.org/officeDocument/2006/relationships/hyperlink" Target="https://docs.microsoft.com/learn/modules/configure-blob-storag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learn/modules/optimize-archive-costs-blob-storage/"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s://docs.microsoft.com/learn/modules/gather-metrics-blob-storag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slideLayout" Target="../slideLayouts/slideLayout3.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5.emf"/><Relationship Id="rId11" Type="http://schemas.openxmlformats.org/officeDocument/2006/relationships/image" Target="../media/image40.emf"/><Relationship Id="rId5" Type="http://schemas.openxmlformats.org/officeDocument/2006/relationships/image" Target="../media/image34.emf"/><Relationship Id="rId10" Type="http://schemas.openxmlformats.org/officeDocument/2006/relationships/image" Target="../media/image39.emf"/><Relationship Id="rId4" Type="http://schemas.openxmlformats.org/officeDocument/2006/relationships/image" Target="../media/image33.emf"/><Relationship Id="rId9" Type="http://schemas.openxmlformats.org/officeDocument/2006/relationships/image" Target="../media/image38.emf"/></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learn/modules/secure-azure-storage-account/"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s://docs.microsoft.com/learn/modules/control-access-to-azure-storage-with-sa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learn.microsoft.com/training/modules/configure-azure-files-file-sync/"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hyperlink" Target="https://learn.microsoft.com/training/modules/copy-blobs-using-azcopy/" TargetMode="External"/><Relationship Id="rId5" Type="http://schemas.openxmlformats.org/officeDocument/2006/relationships/hyperlink" Target="https://docs.microsoft.com/learn/modules/upload-download-and-manage-data-with-azure-storage-explorer/" TargetMode="External"/><Relationship Id="rId4" Type="http://schemas.openxmlformats.org/officeDocument/2006/relationships/hyperlink" Target="https://docs.microsoft.com/learn/modules/implement-hybrid-file-server-infrastructur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slides/_rels/slide44.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49.png"/><Relationship Id="rId3" Type="http://schemas.openxmlformats.org/officeDocument/2006/relationships/image" Target="../media/image53.png"/><Relationship Id="rId7" Type="http://schemas.openxmlformats.org/officeDocument/2006/relationships/image" Target="../media/image51.png"/><Relationship Id="rId12" Type="http://schemas.openxmlformats.org/officeDocument/2006/relationships/image" Target="../media/image48.svg"/><Relationship Id="rId17" Type="http://schemas.openxmlformats.org/officeDocument/2006/relationships/image" Target="../media/image50.png"/><Relationship Id="rId2" Type="http://schemas.openxmlformats.org/officeDocument/2006/relationships/notesSlide" Target="../notesSlides/notesSlide37.xml"/><Relationship Id="rId16" Type="http://schemas.openxmlformats.org/officeDocument/2006/relationships/image" Target="../media/image59.svg"/><Relationship Id="rId1" Type="http://schemas.openxmlformats.org/officeDocument/2006/relationships/slideLayout" Target="../slideLayouts/slideLayout3.xml"/><Relationship Id="rId6" Type="http://schemas.openxmlformats.org/officeDocument/2006/relationships/image" Target="../media/image56.svg"/><Relationship Id="rId11" Type="http://schemas.openxmlformats.org/officeDocument/2006/relationships/image" Target="../media/image47.png"/><Relationship Id="rId5" Type="http://schemas.openxmlformats.org/officeDocument/2006/relationships/image" Target="../media/image55.png"/><Relationship Id="rId15" Type="http://schemas.openxmlformats.org/officeDocument/2006/relationships/image" Target="../media/image58.png"/><Relationship Id="rId10" Type="http://schemas.openxmlformats.org/officeDocument/2006/relationships/image" Target="../media/image46.svg"/><Relationship Id="rId4" Type="http://schemas.openxmlformats.org/officeDocument/2006/relationships/image" Target="../media/image54.svg"/><Relationship Id="rId9" Type="http://schemas.openxmlformats.org/officeDocument/2006/relationships/image" Target="../media/image45.png"/><Relationship Id="rId14" Type="http://schemas.openxmlformats.org/officeDocument/2006/relationships/image" Target="../media/image5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hyperlink" Target="https://docs.microsoft.com/azure/storage/common/storage-redundancy"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0" y="3232160"/>
            <a:ext cx="6472474" cy="1130181"/>
          </a:xfrm>
        </p:spPr>
        <p:txBody>
          <a:bodyPr/>
          <a:lstStyle/>
          <a:p>
            <a:r>
              <a:rPr lang="en-US"/>
              <a:t>AZ-104T00A</a:t>
            </a:r>
            <a:br>
              <a:rPr lang="en-US" dirty="0"/>
            </a:br>
            <a:r>
              <a:rPr lang="en-US" dirty="0"/>
              <a:t>Administer Azure Storage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Storage Endpoints</a:t>
            </a:r>
          </a:p>
        </p:txBody>
      </p:sp>
      <p:sp>
        <p:nvSpPr>
          <p:cNvPr id="12" name="Rectangle 11">
            <a:extLst>
              <a:ext uri="{FF2B5EF4-FFF2-40B4-BE49-F238E27FC236}">
                <a16:creationId xmlns:a16="http://schemas.microsoft.com/office/drawing/2014/main" id="{46E71CD1-F3CC-4D20-85C1-05857C0AC18B}"/>
              </a:ext>
            </a:extLst>
          </p:cNvPr>
          <p:cNvSpPr/>
          <p:nvPr/>
        </p:nvSpPr>
        <p:spPr>
          <a:xfrm>
            <a:off x="477331" y="1582264"/>
            <a:ext cx="4971594" cy="140209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Firewalls and Virtual Networks restrict access to the Storage Account from specific Subnets on Virtual Networks or public IP’s</a:t>
            </a:r>
          </a:p>
        </p:txBody>
      </p:sp>
      <p:sp>
        <p:nvSpPr>
          <p:cNvPr id="13" name="Rectangle 12">
            <a:extLst>
              <a:ext uri="{FF2B5EF4-FFF2-40B4-BE49-F238E27FC236}">
                <a16:creationId xmlns:a16="http://schemas.microsoft.com/office/drawing/2014/main" id="{E7984C8D-AEC1-4762-BB1F-2474A407137D}"/>
              </a:ext>
            </a:extLst>
          </p:cNvPr>
          <p:cNvSpPr/>
          <p:nvPr/>
        </p:nvSpPr>
        <p:spPr>
          <a:xfrm>
            <a:off x="477331" y="3236005"/>
            <a:ext cx="4971594" cy="140209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Subnets and Virtual Networks must exist</a:t>
            </a:r>
            <a:br>
              <a:rPr lang="en-US" sz="2000" dirty="0">
                <a:solidFill>
                  <a:schemeClr val="tx1"/>
                </a:solidFill>
              </a:rPr>
            </a:br>
            <a:r>
              <a:rPr lang="en-US" sz="2000" dirty="0">
                <a:solidFill>
                  <a:schemeClr val="tx1"/>
                </a:solidFill>
              </a:rPr>
              <a:t>in the same Azure Region or Region Pair</a:t>
            </a:r>
            <a:br>
              <a:rPr lang="en-US" sz="2000" dirty="0">
                <a:solidFill>
                  <a:schemeClr val="tx1"/>
                </a:solidFill>
              </a:rPr>
            </a:br>
            <a:r>
              <a:rPr lang="en-US" sz="2000" dirty="0">
                <a:solidFill>
                  <a:schemeClr val="tx1"/>
                </a:solidFill>
              </a:rPr>
              <a:t>as the Storage Account </a:t>
            </a:r>
          </a:p>
        </p:txBody>
      </p:sp>
      <p:pic>
        <p:nvPicPr>
          <p:cNvPr id="14" name="Picture 13" descr="Screenshot of the secure storage endpoints page. ">
            <a:extLst>
              <a:ext uri="{FF2B5EF4-FFF2-40B4-BE49-F238E27FC236}">
                <a16:creationId xmlns:a16="http://schemas.microsoft.com/office/drawing/2014/main" id="{5324DDD1-47A6-C4CC-9775-5FF8C4F1A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430" y="1240361"/>
            <a:ext cx="5505450" cy="4314825"/>
          </a:xfrm>
          <a:prstGeom prst="rect">
            <a:avLst/>
          </a:prstGeom>
        </p:spPr>
      </p:pic>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Configure a storage account</a:t>
            </a:r>
          </a:p>
        </p:txBody>
      </p:sp>
      <p:sp>
        <p:nvSpPr>
          <p:cNvPr id="5" name="TextBox 4">
            <a:extLst>
              <a:ext uri="{FF2B5EF4-FFF2-40B4-BE49-F238E27FC236}">
                <a16:creationId xmlns:a16="http://schemas.microsoft.com/office/drawing/2014/main" id="{76CC0DBD-E4D3-4EA4-AF2E-1DB198220BC9}"/>
              </a:ext>
            </a:extLst>
          </p:cNvPr>
          <p:cNvSpPr txBox="1"/>
          <p:nvPr/>
        </p:nvSpPr>
        <p:spPr>
          <a:xfrm>
            <a:off x="969168" y="1833298"/>
            <a:ext cx="7175372" cy="892552"/>
          </a:xfrm>
          <a:prstGeom prst="rect">
            <a:avLst/>
          </a:prstGeom>
          <a:noFill/>
        </p:spPr>
        <p:txBody>
          <a:bodyPr wrap="square" lIns="0" tIns="0" rIns="0" bIns="0" rtlCol="0" anchor="ctr">
            <a:spAutoFit/>
          </a:bodyPr>
          <a:lstStyle/>
          <a:p>
            <a:pPr marL="342900" indent="-342900">
              <a:spcBef>
                <a:spcPts val="600"/>
              </a:spcBef>
              <a:spcAft>
                <a:spcPts val="600"/>
              </a:spcAft>
              <a:buFont typeface="Arial" panose="020B0604020202020204" pitchFamily="34" charset="0"/>
              <a:buChar char="•"/>
            </a:pPr>
            <a:r>
              <a:rPr lang="en-US" sz="2400" dirty="0"/>
              <a:t>Create a storage account</a:t>
            </a:r>
          </a:p>
          <a:p>
            <a:pPr marL="342900" indent="-342900">
              <a:spcBef>
                <a:spcPts val="600"/>
              </a:spcBef>
              <a:spcAft>
                <a:spcPts val="600"/>
              </a:spcAft>
              <a:buFont typeface="Arial" panose="020B0604020202020204" pitchFamily="34" charset="0"/>
              <a:buChar char="•"/>
            </a:pPr>
            <a:r>
              <a:rPr lang="en-US" sz="2400" dirty="0"/>
              <a:t>Configure storage account settings </a:t>
            </a:r>
          </a:p>
        </p:txBody>
      </p:sp>
    </p:spTree>
    <p:extLst>
      <p:ext uri="{BB962C8B-B14F-4D97-AF65-F5344CB8AC3E}">
        <p14:creationId xmlns:p14="http://schemas.microsoft.com/office/powerpoint/2010/main" val="963013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Storage Accounts</a:t>
            </a:r>
          </a:p>
        </p:txBody>
      </p:sp>
      <p:sp>
        <p:nvSpPr>
          <p:cNvPr id="20" name="Rectangle 19">
            <a:extLst>
              <a:ext uri="{FF2B5EF4-FFF2-40B4-BE49-F238E27FC236}">
                <a16:creationId xmlns:a16="http://schemas.microsoft.com/office/drawing/2014/main" id="{E97F4EA7-296C-4D6C-822A-7BCC364625B3}"/>
              </a:ext>
            </a:extLst>
          </p:cNvPr>
          <p:cNvSpPr/>
          <p:nvPr/>
        </p:nvSpPr>
        <p:spPr>
          <a:xfrm>
            <a:off x="3877339" y="1786269"/>
            <a:ext cx="7137400" cy="154693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342900" indent="-342900" defTabSz="800100">
              <a:spcBef>
                <a:spcPct val="0"/>
              </a:spcBef>
              <a:spcAft>
                <a:spcPts val="600"/>
              </a:spcAft>
              <a:buClr>
                <a:schemeClr val="tx1"/>
              </a:buClr>
              <a:buFont typeface="Arial" panose="020B0604020202020204" pitchFamily="34" charset="0"/>
              <a:buChar char="•"/>
            </a:pPr>
            <a:r>
              <a:rPr lang="en-US" sz="2000" dirty="0">
                <a:hlinkClick r:id="rId3"/>
              </a:rPr>
              <a:t>Create an Azure Storage account (</a:t>
            </a:r>
            <a:r>
              <a:rPr lang="en-US" sz="2000" dirty="0">
                <a:highlight>
                  <a:srgbClr val="FFFF00"/>
                </a:highlight>
                <a:hlinkClick r:id="rId3"/>
              </a:rPr>
              <a:t>sandbox</a:t>
            </a:r>
            <a:r>
              <a:rPr lang="en-US" sz="2000" dirty="0">
                <a:hlinkClick r:id="rId3"/>
              </a:rPr>
              <a:t>)</a:t>
            </a:r>
            <a:endParaRPr lang="en-US" sz="2000" dirty="0"/>
          </a:p>
          <a:p>
            <a:pPr marL="342900" indent="-342900" defTabSz="800100">
              <a:spcBef>
                <a:spcPct val="0"/>
              </a:spcBef>
              <a:spcAft>
                <a:spcPts val="600"/>
              </a:spcAft>
              <a:buClr>
                <a:schemeClr val="tx1"/>
              </a:buClr>
              <a:buFont typeface="Arial" panose="020B0604020202020204" pitchFamily="34" charset="0"/>
              <a:buChar char="•"/>
            </a:pPr>
            <a:r>
              <a:rPr lang="en-US" sz="2000" dirty="0">
                <a:hlinkClick r:id="rId4"/>
              </a:rPr>
              <a:t>Provide disaster recovery by replicating storage data across regions and failing over to a secondary location</a:t>
            </a:r>
            <a:endParaRPr lang="en-IN" sz="2000" dirty="0">
              <a:solidFill>
                <a:schemeClr val="tx1"/>
              </a:solidFill>
            </a:endParaRPr>
          </a:p>
          <a:p>
            <a:pPr marL="342900" indent="-342900" defTabSz="800100">
              <a:spcBef>
                <a:spcPct val="0"/>
              </a:spcBef>
              <a:spcAft>
                <a:spcPts val="600"/>
              </a:spcAft>
              <a:buClr>
                <a:schemeClr val="tx1"/>
              </a:buClr>
              <a:buFont typeface="Arial" panose="020B0604020202020204" pitchFamily="34" charset="0"/>
              <a:buChar char="•"/>
            </a:pPr>
            <a:endParaRPr lang="en-IN" sz="2000" dirty="0">
              <a:solidFill>
                <a:schemeClr val="tx1"/>
              </a:solidFill>
            </a:endParaRPr>
          </a:p>
        </p:txBody>
      </p:sp>
      <p:sp>
        <p:nvSpPr>
          <p:cNvPr id="6" name="TextBox 5">
            <a:extLst>
              <a:ext uri="{FF2B5EF4-FFF2-40B4-BE49-F238E27FC236}">
                <a16:creationId xmlns:a16="http://schemas.microsoft.com/office/drawing/2014/main" id="{A92E7794-5BC9-40E5-83D3-E96F0D00E47D}"/>
              </a:ext>
            </a:extLst>
          </p:cNvPr>
          <p:cNvSpPr txBox="1"/>
          <p:nvPr/>
        </p:nvSpPr>
        <p:spPr>
          <a:xfrm>
            <a:off x="6297880" y="6000497"/>
            <a:ext cx="5532733"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practice exercise.</a:t>
            </a:r>
          </a:p>
        </p:txBody>
      </p:sp>
    </p:spTree>
    <p:extLst>
      <p:ext uri="{BB962C8B-B14F-4D97-AF65-F5344CB8AC3E}">
        <p14:creationId xmlns:p14="http://schemas.microsoft.com/office/powerpoint/2010/main" val="6089082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Blob Storage</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p:txBody>
          <a:bodyPr/>
          <a:lstStyle/>
          <a:p>
            <a:r>
              <a:rPr lang="en-US" dirty="0"/>
              <a:t>Learning Objectives - Blob </a:t>
            </a:r>
            <a:r>
              <a:rPr lang="en-US"/>
              <a:t>Storage </a:t>
            </a:r>
            <a:endParaRPr lang="en-US" dirty="0"/>
          </a:p>
        </p:txBody>
      </p:sp>
      <p:sp>
        <p:nvSpPr>
          <p:cNvPr id="6" name="TextBox 5">
            <a:extLst>
              <a:ext uri="{FF2B5EF4-FFF2-40B4-BE49-F238E27FC236}">
                <a16:creationId xmlns:a16="http://schemas.microsoft.com/office/drawing/2014/main" id="{8D4688DA-0901-4029-82F8-A71FFA958C05}"/>
              </a:ext>
            </a:extLst>
          </p:cNvPr>
          <p:cNvSpPr txBox="1"/>
          <p:nvPr/>
        </p:nvSpPr>
        <p:spPr>
          <a:xfrm>
            <a:off x="465138" y="1514435"/>
            <a:ext cx="5312976" cy="4533677"/>
          </a:xfrm>
          <a:prstGeom prst="rect">
            <a:avLst/>
          </a:prstGeom>
          <a:noFill/>
        </p:spPr>
        <p:txBody>
          <a:bodyPr wrap="square" lIns="0" tIns="0" rIns="0" bIns="0" rtlCol="0">
            <a:spAutoFit/>
          </a:bodyPr>
          <a:lstStyle/>
          <a:p>
            <a:pPr marL="342900" indent="-342900">
              <a:lnSpc>
                <a:spcPct val="150000"/>
              </a:lnSpc>
              <a:spcAft>
                <a:spcPts val="1000"/>
              </a:spcAft>
              <a:buFont typeface="Arial" panose="020B0604020202020204" pitchFamily="34" charset="0"/>
              <a:buChar char="•"/>
            </a:pPr>
            <a:r>
              <a:rPr lang="en-US" sz="2000" dirty="0"/>
              <a:t>Implement Blob Storage</a:t>
            </a:r>
          </a:p>
          <a:p>
            <a:pPr marL="342900" indent="-342900">
              <a:lnSpc>
                <a:spcPct val="150000"/>
              </a:lnSpc>
              <a:spcAft>
                <a:spcPts val="1000"/>
              </a:spcAft>
              <a:buFont typeface="Arial" panose="020B0604020202020204" pitchFamily="34" charset="0"/>
              <a:buChar char="•"/>
            </a:pPr>
            <a:r>
              <a:rPr lang="en-US" sz="2000" dirty="0"/>
              <a:t>Create Blob Containers</a:t>
            </a:r>
          </a:p>
          <a:p>
            <a:pPr marL="342900" indent="-342900">
              <a:lnSpc>
                <a:spcPct val="150000"/>
              </a:lnSpc>
              <a:spcAft>
                <a:spcPts val="1000"/>
              </a:spcAft>
              <a:buFont typeface="Arial" panose="020B0604020202020204" pitchFamily="34" charset="0"/>
              <a:buChar char="•"/>
            </a:pPr>
            <a:r>
              <a:rPr lang="en-US" sz="2000" dirty="0"/>
              <a:t>Create Blob Access Tiers</a:t>
            </a:r>
          </a:p>
          <a:p>
            <a:pPr marL="342900" indent="-342900">
              <a:lnSpc>
                <a:spcPct val="150000"/>
              </a:lnSpc>
              <a:spcAft>
                <a:spcPts val="1000"/>
              </a:spcAft>
              <a:buFont typeface="Arial" panose="020B0604020202020204" pitchFamily="34" charset="0"/>
              <a:buChar char="•"/>
            </a:pPr>
            <a:r>
              <a:rPr lang="en-US" sz="2000" dirty="0"/>
              <a:t>Add Blob Lifecycle Management Rules</a:t>
            </a:r>
          </a:p>
          <a:p>
            <a:pPr marL="342900" indent="-342900">
              <a:lnSpc>
                <a:spcPct val="150000"/>
              </a:lnSpc>
              <a:spcAft>
                <a:spcPts val="1000"/>
              </a:spcAft>
              <a:buFont typeface="Arial" panose="020B0604020202020204" pitchFamily="34" charset="0"/>
              <a:buChar char="•"/>
            </a:pPr>
            <a:r>
              <a:rPr lang="en-US" sz="2000" dirty="0"/>
              <a:t>Determine Blob Object Replication</a:t>
            </a:r>
          </a:p>
          <a:p>
            <a:pPr marL="342900" indent="-342900">
              <a:lnSpc>
                <a:spcPct val="150000"/>
              </a:lnSpc>
              <a:spcAft>
                <a:spcPts val="1000"/>
              </a:spcAft>
              <a:buFont typeface="Arial" panose="020B0604020202020204" pitchFamily="34" charset="0"/>
              <a:buChar char="•"/>
            </a:pPr>
            <a:r>
              <a:rPr lang="en-US" sz="2000" dirty="0"/>
              <a:t>Demonstration – Configure Blob Storage</a:t>
            </a:r>
          </a:p>
          <a:p>
            <a:pPr marL="342900" indent="-342900">
              <a:lnSpc>
                <a:spcPct val="150000"/>
              </a:lnSpc>
              <a:spcAft>
                <a:spcPts val="1000"/>
              </a:spcAft>
              <a:buFont typeface="Arial" panose="020B0604020202020204" pitchFamily="34" charset="0"/>
              <a:buChar char="•"/>
            </a:pPr>
            <a:r>
              <a:rPr lang="en-US" sz="2000" dirty="0"/>
              <a:t>Learning Recap</a:t>
            </a:r>
          </a:p>
          <a:p>
            <a:pPr marL="342900" indent="-342900">
              <a:lnSpc>
                <a:spcPct val="150000"/>
              </a:lnSpc>
              <a:spcAft>
                <a:spcPts val="1000"/>
              </a:spcAft>
              <a:buFont typeface="Arial" panose="020B0604020202020204" pitchFamily="34" charset="0"/>
              <a:buChar char="•"/>
            </a:pPr>
            <a:endParaRPr lang="en-US" sz="2000" dirty="0"/>
          </a:p>
        </p:txBody>
      </p:sp>
      <p:sp>
        <p:nvSpPr>
          <p:cNvPr id="7" name="TextBox 6">
            <a:extLst>
              <a:ext uri="{FF2B5EF4-FFF2-40B4-BE49-F238E27FC236}">
                <a16:creationId xmlns:a16="http://schemas.microsoft.com/office/drawing/2014/main" id="{439D1B7A-C06C-4518-691B-6AA8F2EA9BCC}"/>
              </a:ext>
            </a:extLst>
          </p:cNvPr>
          <p:cNvSpPr txBox="1"/>
          <p:nvPr/>
        </p:nvSpPr>
        <p:spPr>
          <a:xfrm>
            <a:off x="6472355" y="1716224"/>
            <a:ext cx="4605129" cy="2862322"/>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storage (15–20%): Configure Azure Files and Azure Blob Storage</a:t>
            </a:r>
          </a:p>
          <a:p>
            <a:pPr marL="173038" marR="0" lvl="0" indent="-173038"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Create and configure a container in Blob Storage</a:t>
            </a:r>
          </a:p>
          <a:p>
            <a:pPr marL="173038" marR="0" lvl="0" indent="-173038"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storage tiers</a:t>
            </a:r>
          </a:p>
          <a:p>
            <a:pPr marL="173038" marR="0" lvl="0" indent="-173038"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blob lifecycle management</a:t>
            </a:r>
          </a:p>
          <a:p>
            <a:pPr marL="173038" marR="0" lvl="0" indent="-173038"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blob versioning</a:t>
            </a:r>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Blob Storage</a:t>
            </a:r>
          </a:p>
        </p:txBody>
      </p:sp>
      <p:sp>
        <p:nvSpPr>
          <p:cNvPr id="4" name="Rectangle 3">
            <a:extLst>
              <a:ext uri="{FF2B5EF4-FFF2-40B4-BE49-F238E27FC236}">
                <a16:creationId xmlns:a16="http://schemas.microsoft.com/office/drawing/2014/main" id="{FD4CDC27-1599-48FD-B322-F3D1EC2E8CF4}"/>
              </a:ext>
            </a:extLst>
          </p:cNvPr>
          <p:cNvSpPr/>
          <p:nvPr/>
        </p:nvSpPr>
        <p:spPr>
          <a:xfrm>
            <a:off x="427034" y="1192214"/>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Stores unstructured data in the cloud </a:t>
            </a:r>
          </a:p>
        </p:txBody>
      </p:sp>
      <p:sp>
        <p:nvSpPr>
          <p:cNvPr id="5" name="Rectangle 4">
            <a:extLst>
              <a:ext uri="{FF2B5EF4-FFF2-40B4-BE49-F238E27FC236}">
                <a16:creationId xmlns:a16="http://schemas.microsoft.com/office/drawing/2014/main" id="{B29A874E-29FA-4EE1-829F-8A4F76500092}"/>
              </a:ext>
            </a:extLst>
          </p:cNvPr>
          <p:cNvSpPr/>
          <p:nvPr/>
        </p:nvSpPr>
        <p:spPr>
          <a:xfrm>
            <a:off x="427034" y="1813497"/>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Can store any type of text or binary data</a:t>
            </a:r>
          </a:p>
        </p:txBody>
      </p:sp>
      <p:sp>
        <p:nvSpPr>
          <p:cNvPr id="6" name="Rectangle 5">
            <a:extLst>
              <a:ext uri="{FF2B5EF4-FFF2-40B4-BE49-F238E27FC236}">
                <a16:creationId xmlns:a16="http://schemas.microsoft.com/office/drawing/2014/main" id="{54D0C5A4-BB1C-4455-9A79-CE9A59A26465}"/>
              </a:ext>
            </a:extLst>
          </p:cNvPr>
          <p:cNvSpPr/>
          <p:nvPr/>
        </p:nvSpPr>
        <p:spPr>
          <a:xfrm>
            <a:off x="427033" y="2434780"/>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Also referred to as </a:t>
            </a:r>
            <a:r>
              <a:rPr lang="en-US" i="1" dirty="0">
                <a:solidFill>
                  <a:schemeClr val="tx1"/>
                </a:solidFill>
              </a:rPr>
              <a:t>object storage</a:t>
            </a:r>
          </a:p>
        </p:txBody>
      </p:sp>
      <p:sp>
        <p:nvSpPr>
          <p:cNvPr id="7" name="Rectangle 6">
            <a:extLst>
              <a:ext uri="{FF2B5EF4-FFF2-40B4-BE49-F238E27FC236}">
                <a16:creationId xmlns:a16="http://schemas.microsoft.com/office/drawing/2014/main" id="{97F78B0A-F64E-45EF-A193-73E0C73512E8}"/>
              </a:ext>
            </a:extLst>
          </p:cNvPr>
          <p:cNvSpPr/>
          <p:nvPr/>
        </p:nvSpPr>
        <p:spPr>
          <a:xfrm>
            <a:off x="427032" y="3056062"/>
            <a:ext cx="4854771" cy="33056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Common uses:</a:t>
            </a:r>
          </a:p>
          <a:p>
            <a:pPr marL="347663" lvl="1" indent="-225425">
              <a:spcBef>
                <a:spcPts val="300"/>
              </a:spcBef>
              <a:spcAft>
                <a:spcPts val="600"/>
              </a:spcAft>
              <a:buFont typeface="Arial" panose="020B0604020202020204" pitchFamily="34" charset="0"/>
              <a:buChar char="•"/>
            </a:pPr>
            <a:r>
              <a:rPr lang="en-US" dirty="0">
                <a:solidFill>
                  <a:schemeClr val="tx1"/>
                </a:solidFill>
              </a:rPr>
              <a:t>Serving images or documents directly to a browser</a:t>
            </a:r>
          </a:p>
          <a:p>
            <a:pPr marL="347663" lvl="1" indent="-225425">
              <a:spcBef>
                <a:spcPts val="300"/>
              </a:spcBef>
              <a:spcAft>
                <a:spcPts val="600"/>
              </a:spcAft>
              <a:buFont typeface="Arial" panose="020B0604020202020204" pitchFamily="34" charset="0"/>
              <a:buChar char="•"/>
            </a:pPr>
            <a:r>
              <a:rPr lang="en-US" dirty="0">
                <a:solidFill>
                  <a:schemeClr val="tx1"/>
                </a:solidFill>
              </a:rPr>
              <a:t>Storing files for distributed access</a:t>
            </a:r>
          </a:p>
          <a:p>
            <a:pPr marL="347663" lvl="1" indent="-225425">
              <a:spcBef>
                <a:spcPts val="300"/>
              </a:spcBef>
              <a:spcAft>
                <a:spcPts val="600"/>
              </a:spcAft>
              <a:buFont typeface="Arial" panose="020B0604020202020204" pitchFamily="34" charset="0"/>
              <a:buChar char="•"/>
            </a:pPr>
            <a:r>
              <a:rPr lang="en-US" dirty="0">
                <a:solidFill>
                  <a:schemeClr val="tx1"/>
                </a:solidFill>
              </a:rPr>
              <a:t>Streaming video and audio</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backup and restore, disaster recovery, archiving</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analysis by an on-premises or Azure-hosted service</a:t>
            </a:r>
          </a:p>
        </p:txBody>
      </p:sp>
      <p:grpSp>
        <p:nvGrpSpPr>
          <p:cNvPr id="56324" name="Group 56323" descr="A storage account has a container and the container has blobs. ">
            <a:extLst>
              <a:ext uri="{FF2B5EF4-FFF2-40B4-BE49-F238E27FC236}">
                <a16:creationId xmlns:a16="http://schemas.microsoft.com/office/drawing/2014/main" id="{F5636A0F-A8E3-4628-8C25-C51FE5F714EE}"/>
              </a:ext>
            </a:extLst>
          </p:cNvPr>
          <p:cNvGrpSpPr/>
          <p:nvPr/>
        </p:nvGrpSpPr>
        <p:grpSpPr>
          <a:xfrm>
            <a:off x="5602869" y="2286507"/>
            <a:ext cx="6280926" cy="2856186"/>
            <a:chOff x="5602869" y="2286507"/>
            <a:chExt cx="6280926" cy="2856186"/>
          </a:xfrm>
        </p:grpSpPr>
        <p:sp>
          <p:nvSpPr>
            <p:cNvPr id="2" name="Rectangle 1">
              <a:extLst>
                <a:ext uri="{FF2B5EF4-FFF2-40B4-BE49-F238E27FC236}">
                  <a16:creationId xmlns:a16="http://schemas.microsoft.com/office/drawing/2014/main" id="{D1731419-2BED-4413-9E3F-57BD7EF4D971}"/>
                </a:ext>
              </a:extLst>
            </p:cNvPr>
            <p:cNvSpPr/>
            <p:nvPr/>
          </p:nvSpPr>
          <p:spPr>
            <a:xfrm>
              <a:off x="5602869" y="2286509"/>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Storage Account</a:t>
              </a:r>
            </a:p>
          </p:txBody>
        </p:sp>
        <p:sp>
          <p:nvSpPr>
            <p:cNvPr id="8" name="Rectangle 7">
              <a:extLst>
                <a:ext uri="{FF2B5EF4-FFF2-40B4-BE49-F238E27FC236}">
                  <a16:creationId xmlns:a16="http://schemas.microsoft.com/office/drawing/2014/main" id="{D4E4592D-5AC8-4C03-82B8-AF81BFBB93F7}"/>
                </a:ext>
              </a:extLst>
            </p:cNvPr>
            <p:cNvSpPr/>
            <p:nvPr/>
          </p:nvSpPr>
          <p:spPr>
            <a:xfrm>
              <a:off x="7747776" y="2297659"/>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Container</a:t>
              </a:r>
            </a:p>
          </p:txBody>
        </p:sp>
        <p:sp>
          <p:nvSpPr>
            <p:cNvPr id="10" name="Rectangle 9">
              <a:extLst>
                <a:ext uri="{FF2B5EF4-FFF2-40B4-BE49-F238E27FC236}">
                  <a16:creationId xmlns:a16="http://schemas.microsoft.com/office/drawing/2014/main" id="{20C8FF9D-4F7A-49DD-975F-2551757B4BD9}"/>
                </a:ext>
              </a:extLst>
            </p:cNvPr>
            <p:cNvSpPr/>
            <p:nvPr/>
          </p:nvSpPr>
          <p:spPr>
            <a:xfrm>
              <a:off x="9892683" y="2286507"/>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Blob</a:t>
              </a:r>
            </a:p>
          </p:txBody>
        </p:sp>
        <p:sp>
          <p:nvSpPr>
            <p:cNvPr id="12" name="Rectangle 11">
              <a:extLst>
                <a:ext uri="{FF2B5EF4-FFF2-40B4-BE49-F238E27FC236}">
                  <a16:creationId xmlns:a16="http://schemas.microsoft.com/office/drawing/2014/main" id="{162E438C-64DC-4B3C-8165-9089EDA134F0}"/>
                </a:ext>
              </a:extLst>
            </p:cNvPr>
            <p:cNvSpPr/>
            <p:nvPr/>
          </p:nvSpPr>
          <p:spPr>
            <a:xfrm>
              <a:off x="5757263" y="3762370"/>
              <a:ext cx="1581636" cy="416094"/>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Production</a:t>
              </a:r>
            </a:p>
          </p:txBody>
        </p:sp>
        <p:sp>
          <p:nvSpPr>
            <p:cNvPr id="14" name="Rectangle 13">
              <a:extLst>
                <a:ext uri="{FF2B5EF4-FFF2-40B4-BE49-F238E27FC236}">
                  <a16:creationId xmlns:a16="http://schemas.microsoft.com/office/drawing/2014/main" id="{F3A43577-CD0F-4EBD-BC55-D4F8DCD019B8}"/>
                </a:ext>
              </a:extLst>
            </p:cNvPr>
            <p:cNvSpPr/>
            <p:nvPr/>
          </p:nvSpPr>
          <p:spPr>
            <a:xfrm>
              <a:off x="7939550" y="3182045"/>
              <a:ext cx="1550138" cy="580325"/>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Pictures</a:t>
              </a:r>
            </a:p>
          </p:txBody>
        </p:sp>
        <p:sp>
          <p:nvSpPr>
            <p:cNvPr id="16" name="Rectangle 15">
              <a:extLst>
                <a:ext uri="{FF2B5EF4-FFF2-40B4-BE49-F238E27FC236}">
                  <a16:creationId xmlns:a16="http://schemas.microsoft.com/office/drawing/2014/main" id="{97FDD4B6-765B-4FE2-B0C8-1E0045F07831}"/>
                </a:ext>
              </a:extLst>
            </p:cNvPr>
            <p:cNvSpPr/>
            <p:nvPr/>
          </p:nvSpPr>
          <p:spPr>
            <a:xfrm>
              <a:off x="7939550" y="4211499"/>
              <a:ext cx="1550138" cy="580325"/>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Movies</a:t>
              </a:r>
            </a:p>
          </p:txBody>
        </p:sp>
        <p:sp>
          <p:nvSpPr>
            <p:cNvPr id="20" name="Rectangle 19">
              <a:extLst>
                <a:ext uri="{FF2B5EF4-FFF2-40B4-BE49-F238E27FC236}">
                  <a16:creationId xmlns:a16="http://schemas.microsoft.com/office/drawing/2014/main" id="{8756F95E-2BD7-4631-AAD1-39D934C2CFCD}"/>
                </a:ext>
              </a:extLst>
            </p:cNvPr>
            <p:cNvSpPr/>
            <p:nvPr/>
          </p:nvSpPr>
          <p:spPr>
            <a:xfrm>
              <a:off x="9926671" y="3011030"/>
              <a:ext cx="1821105" cy="472537"/>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img001.jpg</a:t>
              </a:r>
            </a:p>
          </p:txBody>
        </p:sp>
        <p:sp>
          <p:nvSpPr>
            <p:cNvPr id="22" name="Rectangle 21">
              <a:extLst>
                <a:ext uri="{FF2B5EF4-FFF2-40B4-BE49-F238E27FC236}">
                  <a16:creationId xmlns:a16="http://schemas.microsoft.com/office/drawing/2014/main" id="{2175F31D-BF84-4DEF-B409-7617D5823C38}"/>
                </a:ext>
              </a:extLst>
            </p:cNvPr>
            <p:cNvSpPr/>
            <p:nvPr/>
          </p:nvSpPr>
          <p:spPr>
            <a:xfrm>
              <a:off x="9926670" y="3554143"/>
              <a:ext cx="1821105" cy="472537"/>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img002.jpg</a:t>
              </a:r>
            </a:p>
          </p:txBody>
        </p:sp>
        <p:sp>
          <p:nvSpPr>
            <p:cNvPr id="24" name="Rectangle 23">
              <a:extLst>
                <a:ext uri="{FF2B5EF4-FFF2-40B4-BE49-F238E27FC236}">
                  <a16:creationId xmlns:a16="http://schemas.microsoft.com/office/drawing/2014/main" id="{152E8EC9-9490-47E8-A000-D7F8B9BDBE82}"/>
                </a:ext>
              </a:extLst>
            </p:cNvPr>
            <p:cNvSpPr/>
            <p:nvPr/>
          </p:nvSpPr>
          <p:spPr>
            <a:xfrm>
              <a:off x="10017548" y="4318313"/>
              <a:ext cx="1719075" cy="378766"/>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  mov1.avi</a:t>
              </a:r>
            </a:p>
          </p:txBody>
        </p:sp>
        <p:pic>
          <p:nvPicPr>
            <p:cNvPr id="27" name="Graphic 26" descr="Image with solid fill">
              <a:extLst>
                <a:ext uri="{FF2B5EF4-FFF2-40B4-BE49-F238E27FC236}">
                  <a16:creationId xmlns:a16="http://schemas.microsoft.com/office/drawing/2014/main" id="{27873E16-2CDD-4B7E-9054-F5481F2CF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6454" y="3228103"/>
              <a:ext cx="457200" cy="457200"/>
            </a:xfrm>
            <a:prstGeom prst="rect">
              <a:avLst/>
            </a:prstGeom>
          </p:spPr>
        </p:pic>
        <p:pic>
          <p:nvPicPr>
            <p:cNvPr id="28" name="Graphic 27" descr="Image with solid fill">
              <a:extLst>
                <a:ext uri="{FF2B5EF4-FFF2-40B4-BE49-F238E27FC236}">
                  <a16:creationId xmlns:a16="http://schemas.microsoft.com/office/drawing/2014/main" id="{3C6E9FC1-0A34-4761-B3A3-5B47BD10C6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1754" y="2979229"/>
              <a:ext cx="457200" cy="457200"/>
            </a:xfrm>
            <a:prstGeom prst="rect">
              <a:avLst/>
            </a:prstGeom>
          </p:spPr>
        </p:pic>
        <p:pic>
          <p:nvPicPr>
            <p:cNvPr id="30" name="Graphic 29" descr="Image with solid fill">
              <a:extLst>
                <a:ext uri="{FF2B5EF4-FFF2-40B4-BE49-F238E27FC236}">
                  <a16:creationId xmlns:a16="http://schemas.microsoft.com/office/drawing/2014/main" id="{CCAC0AF3-D369-4BBC-A43F-93D6DBA05C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8251" y="3569481"/>
              <a:ext cx="457200" cy="457200"/>
            </a:xfrm>
            <a:prstGeom prst="rect">
              <a:avLst/>
            </a:prstGeom>
          </p:spPr>
        </p:pic>
        <p:pic>
          <p:nvPicPr>
            <p:cNvPr id="33" name="Graphic 32" descr="Video camera with solid fill">
              <a:extLst>
                <a:ext uri="{FF2B5EF4-FFF2-40B4-BE49-F238E27FC236}">
                  <a16:creationId xmlns:a16="http://schemas.microsoft.com/office/drawing/2014/main" id="{3F6625B0-5614-48C3-B471-4D2A2CB3B3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6454" y="4234791"/>
              <a:ext cx="457200" cy="457200"/>
            </a:xfrm>
            <a:prstGeom prst="rect">
              <a:avLst/>
            </a:prstGeom>
          </p:spPr>
        </p:pic>
        <p:pic>
          <p:nvPicPr>
            <p:cNvPr id="34" name="Graphic 33" descr="Video camera with solid fill">
              <a:extLst>
                <a:ext uri="{FF2B5EF4-FFF2-40B4-BE49-F238E27FC236}">
                  <a16:creationId xmlns:a16="http://schemas.microsoft.com/office/drawing/2014/main" id="{F02529E1-F3F6-4E99-B6EB-A917982252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17548" y="4273492"/>
              <a:ext cx="457200" cy="457200"/>
            </a:xfrm>
            <a:prstGeom prst="rect">
              <a:avLst/>
            </a:prstGeom>
          </p:spPr>
        </p:pic>
        <p:sp>
          <p:nvSpPr>
            <p:cNvPr id="36" name="Rectangle 35">
              <a:extLst>
                <a:ext uri="{FF2B5EF4-FFF2-40B4-BE49-F238E27FC236}">
                  <a16:creationId xmlns:a16="http://schemas.microsoft.com/office/drawing/2014/main" id="{50042DE3-3D68-4B25-B450-DEB74F270345}"/>
                </a:ext>
                <a:ext uri="{C183D7F6-B498-43B3-948B-1728B52AA6E4}">
                  <adec:decorative xmlns:adec="http://schemas.microsoft.com/office/drawing/2017/decorative" val="1"/>
                </a:ext>
              </a:extLst>
            </p:cNvPr>
            <p:cNvSpPr/>
            <p:nvPr/>
          </p:nvSpPr>
          <p:spPr bwMode="auto">
            <a:xfrm>
              <a:off x="5609837" y="2866834"/>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E26C475C-34CB-4D90-BFD5-CE25D83E5F15}"/>
                </a:ext>
                <a:ext uri="{C183D7F6-B498-43B3-948B-1728B52AA6E4}">
                  <adec:decorative xmlns:adec="http://schemas.microsoft.com/office/drawing/2017/decorative" val="1"/>
                </a:ext>
              </a:extLst>
            </p:cNvPr>
            <p:cNvSpPr/>
            <p:nvPr/>
          </p:nvSpPr>
          <p:spPr bwMode="auto">
            <a:xfrm>
              <a:off x="7768820" y="2913077"/>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897A1DC2-8A8F-4DBD-A163-FBD01AD28FA2}"/>
                </a:ext>
                <a:ext uri="{C183D7F6-B498-43B3-948B-1728B52AA6E4}">
                  <adec:decorative xmlns:adec="http://schemas.microsoft.com/office/drawing/2017/decorative" val="1"/>
                </a:ext>
              </a:extLst>
            </p:cNvPr>
            <p:cNvSpPr/>
            <p:nvPr/>
          </p:nvSpPr>
          <p:spPr bwMode="auto">
            <a:xfrm>
              <a:off x="9892684" y="2911872"/>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Connector: Elbow 42">
              <a:extLst>
                <a:ext uri="{FF2B5EF4-FFF2-40B4-BE49-F238E27FC236}">
                  <a16:creationId xmlns:a16="http://schemas.microsoft.com/office/drawing/2014/main" id="{72EA0FA8-6695-4E95-918D-A06A0D57A198}"/>
                </a:ext>
              </a:extLst>
            </p:cNvPr>
            <p:cNvCxnSpPr>
              <a:cxnSpLocks/>
              <a:stCxn id="12" idx="3"/>
              <a:endCxn id="14" idx="1"/>
            </p:cNvCxnSpPr>
            <p:nvPr/>
          </p:nvCxnSpPr>
          <p:spPr>
            <a:xfrm flipV="1">
              <a:off x="7338899" y="3472208"/>
              <a:ext cx="600651" cy="498209"/>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0258804-6703-47BD-82CA-0BE8CA52EA70}"/>
                </a:ext>
              </a:extLst>
            </p:cNvPr>
            <p:cNvCxnSpPr>
              <a:cxnSpLocks/>
              <a:stCxn id="12" idx="3"/>
              <a:endCxn id="16" idx="1"/>
            </p:cNvCxnSpPr>
            <p:nvPr/>
          </p:nvCxnSpPr>
          <p:spPr>
            <a:xfrm>
              <a:off x="7338899" y="3970417"/>
              <a:ext cx="600651" cy="531245"/>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12CC36C-0B7C-4272-ACE5-162DFE9D1C8D}"/>
                </a:ext>
              </a:extLst>
            </p:cNvPr>
            <p:cNvCxnSpPr>
              <a:cxnSpLocks/>
              <a:stCxn id="14" idx="3"/>
              <a:endCxn id="20" idx="1"/>
            </p:cNvCxnSpPr>
            <p:nvPr/>
          </p:nvCxnSpPr>
          <p:spPr>
            <a:xfrm flipV="1">
              <a:off x="9489688" y="3247299"/>
              <a:ext cx="436983" cy="224909"/>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E311DB2-F95C-4AF3-AB2E-5F1CC327C445}"/>
                </a:ext>
              </a:extLst>
            </p:cNvPr>
            <p:cNvCxnSpPr>
              <a:cxnSpLocks/>
              <a:stCxn id="14" idx="3"/>
              <a:endCxn id="22" idx="1"/>
            </p:cNvCxnSpPr>
            <p:nvPr/>
          </p:nvCxnSpPr>
          <p:spPr>
            <a:xfrm>
              <a:off x="9489688" y="3472208"/>
              <a:ext cx="436982" cy="318204"/>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63B9C06-48C8-4BF4-87BC-D062C1BB1D7E}"/>
                </a:ext>
              </a:extLst>
            </p:cNvPr>
            <p:cNvCxnSpPr>
              <a:cxnSpLocks/>
              <a:stCxn id="16" idx="3"/>
              <a:endCxn id="34" idx="1"/>
            </p:cNvCxnSpPr>
            <p:nvPr/>
          </p:nvCxnSpPr>
          <p:spPr>
            <a:xfrm>
              <a:off x="9489688" y="4501662"/>
              <a:ext cx="527860" cy="430"/>
            </a:xfrm>
            <a:prstGeom prst="bentConnector3">
              <a:avLst>
                <a:gd name="adj1" fmla="val 50000"/>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Blob Containers</a:t>
            </a:r>
          </a:p>
        </p:txBody>
      </p:sp>
      <p:sp>
        <p:nvSpPr>
          <p:cNvPr id="4" name="Rectangle 3">
            <a:extLst>
              <a:ext uri="{FF2B5EF4-FFF2-40B4-BE49-F238E27FC236}">
                <a16:creationId xmlns:a16="http://schemas.microsoft.com/office/drawing/2014/main" id="{55CE7CD1-7290-42FD-86F2-9062AF1939A4}"/>
              </a:ext>
            </a:extLst>
          </p:cNvPr>
          <p:cNvSpPr/>
          <p:nvPr/>
        </p:nvSpPr>
        <p:spPr>
          <a:xfrm>
            <a:off x="465138" y="2069883"/>
            <a:ext cx="5753099" cy="51787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All blobs must be in a container</a:t>
            </a:r>
          </a:p>
        </p:txBody>
      </p:sp>
      <p:sp>
        <p:nvSpPr>
          <p:cNvPr id="9" name="Rectangle 8">
            <a:extLst>
              <a:ext uri="{FF2B5EF4-FFF2-40B4-BE49-F238E27FC236}">
                <a16:creationId xmlns:a16="http://schemas.microsoft.com/office/drawing/2014/main" id="{68AE329A-ED5A-4D8E-8779-EF30634BB045}"/>
              </a:ext>
            </a:extLst>
          </p:cNvPr>
          <p:cNvSpPr/>
          <p:nvPr/>
        </p:nvSpPr>
        <p:spPr>
          <a:xfrm>
            <a:off x="465138" y="2825768"/>
            <a:ext cx="5753099" cy="51787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Accounts have unlimited containers</a:t>
            </a:r>
          </a:p>
        </p:txBody>
      </p:sp>
      <p:sp>
        <p:nvSpPr>
          <p:cNvPr id="10" name="Rectangle 9">
            <a:extLst>
              <a:ext uri="{FF2B5EF4-FFF2-40B4-BE49-F238E27FC236}">
                <a16:creationId xmlns:a16="http://schemas.microsoft.com/office/drawing/2014/main" id="{0268521A-A65C-4840-9271-15BFC812F343}"/>
              </a:ext>
            </a:extLst>
          </p:cNvPr>
          <p:cNvSpPr/>
          <p:nvPr/>
        </p:nvSpPr>
        <p:spPr>
          <a:xfrm>
            <a:off x="465138" y="3581653"/>
            <a:ext cx="5753099" cy="51787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Containers can have unlimited blobs</a:t>
            </a:r>
          </a:p>
        </p:txBody>
      </p:sp>
      <p:sp>
        <p:nvSpPr>
          <p:cNvPr id="11" name="Rectangle 10">
            <a:extLst>
              <a:ext uri="{FF2B5EF4-FFF2-40B4-BE49-F238E27FC236}">
                <a16:creationId xmlns:a16="http://schemas.microsoft.com/office/drawing/2014/main" id="{9D37B2E8-4A8B-4A80-A39F-4B634FEC74A9}"/>
              </a:ext>
            </a:extLst>
          </p:cNvPr>
          <p:cNvSpPr/>
          <p:nvPr/>
        </p:nvSpPr>
        <p:spPr>
          <a:xfrm>
            <a:off x="465138" y="4337538"/>
            <a:ext cx="5753099" cy="51787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Restrict access using the public access level </a:t>
            </a:r>
          </a:p>
        </p:txBody>
      </p:sp>
      <p:pic>
        <p:nvPicPr>
          <p:cNvPr id="8" name="Picture 7" descr="Screenshot of the Create Container portal page. ">
            <a:extLst>
              <a:ext uri="{FF2B5EF4-FFF2-40B4-BE49-F238E27FC236}">
                <a16:creationId xmlns:a16="http://schemas.microsoft.com/office/drawing/2014/main" id="{4E611F59-B1FD-5D85-D66A-4F36D982EF57}"/>
              </a:ext>
            </a:extLst>
          </p:cNvPr>
          <p:cNvPicPr>
            <a:picLocks noChangeAspect="1"/>
          </p:cNvPicPr>
          <p:nvPr/>
        </p:nvPicPr>
        <p:blipFill>
          <a:blip r:embed="rId3"/>
          <a:stretch>
            <a:fillRect/>
          </a:stretch>
        </p:blipFill>
        <p:spPr>
          <a:xfrm>
            <a:off x="6927296" y="1733803"/>
            <a:ext cx="4514850" cy="3695700"/>
          </a:xfrm>
          <a:prstGeom prst="rect">
            <a:avLst/>
          </a:prstGeom>
        </p:spPr>
      </p:pic>
    </p:spTree>
    <p:extLst>
      <p:ext uri="{BB962C8B-B14F-4D97-AF65-F5344CB8AC3E}">
        <p14:creationId xmlns:p14="http://schemas.microsoft.com/office/powerpoint/2010/main" val="499052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Create Blob Access Tiers</a:t>
            </a:r>
          </a:p>
        </p:txBody>
      </p:sp>
      <p:sp>
        <p:nvSpPr>
          <p:cNvPr id="4" name="Rectangle 3">
            <a:extLst>
              <a:ext uri="{FF2B5EF4-FFF2-40B4-BE49-F238E27FC236}">
                <a16:creationId xmlns:a16="http://schemas.microsoft.com/office/drawing/2014/main" id="{19773AE3-8604-4505-B660-E2880C552C12}"/>
              </a:ext>
            </a:extLst>
          </p:cNvPr>
          <p:cNvSpPr/>
          <p:nvPr/>
        </p:nvSpPr>
        <p:spPr>
          <a:xfrm>
            <a:off x="478855" y="1397477"/>
            <a:ext cx="5777483" cy="9075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Hot tier – </a:t>
            </a:r>
            <a:r>
              <a:rPr lang="en-US" sz="2000" dirty="0">
                <a:solidFill>
                  <a:schemeClr val="tx1"/>
                </a:solidFill>
              </a:rPr>
              <a:t>Data that is accessed or modified frequently</a:t>
            </a:r>
          </a:p>
        </p:txBody>
      </p:sp>
      <p:sp>
        <p:nvSpPr>
          <p:cNvPr id="7" name="Rectangle 6">
            <a:extLst>
              <a:ext uri="{FF2B5EF4-FFF2-40B4-BE49-F238E27FC236}">
                <a16:creationId xmlns:a16="http://schemas.microsoft.com/office/drawing/2014/main" id="{919B5628-28EB-4EC4-BE73-812644CE452A}"/>
              </a:ext>
            </a:extLst>
          </p:cNvPr>
          <p:cNvSpPr/>
          <p:nvPr/>
        </p:nvSpPr>
        <p:spPr>
          <a:xfrm>
            <a:off x="478855" y="2432998"/>
            <a:ext cx="5777483" cy="10879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Cool tier –</a:t>
            </a:r>
            <a:r>
              <a:rPr lang="en-US" sz="2000" dirty="0">
                <a:solidFill>
                  <a:schemeClr val="tx1"/>
                </a:solidFill>
                <a:latin typeface="+mj-lt"/>
              </a:rPr>
              <a:t> </a:t>
            </a:r>
            <a:r>
              <a:rPr lang="en-US" sz="2000" dirty="0">
                <a:solidFill>
                  <a:schemeClr val="tx1"/>
                </a:solidFill>
              </a:rPr>
              <a:t>Data that is infrequently accessed or modified and stored for at least 30 days</a:t>
            </a:r>
          </a:p>
        </p:txBody>
      </p:sp>
      <p:sp>
        <p:nvSpPr>
          <p:cNvPr id="15" name="Rectangle 14">
            <a:extLst>
              <a:ext uri="{FF2B5EF4-FFF2-40B4-BE49-F238E27FC236}">
                <a16:creationId xmlns:a16="http://schemas.microsoft.com/office/drawing/2014/main" id="{965CBD9F-A177-247C-56A2-5EDA0C14F086}"/>
              </a:ext>
            </a:extLst>
          </p:cNvPr>
          <p:cNvSpPr/>
          <p:nvPr/>
        </p:nvSpPr>
        <p:spPr>
          <a:xfrm>
            <a:off x="465138" y="3574178"/>
            <a:ext cx="5777483" cy="10879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Cold tier – </a:t>
            </a:r>
            <a:r>
              <a:rPr lang="en-US" sz="2000" dirty="0">
                <a:solidFill>
                  <a:schemeClr val="tx1"/>
                </a:solidFill>
              </a:rPr>
              <a:t>Data that is infrequently accessed or modified and stored for at least 90 days</a:t>
            </a:r>
          </a:p>
        </p:txBody>
      </p:sp>
      <p:sp>
        <p:nvSpPr>
          <p:cNvPr id="8" name="Rectangle 7">
            <a:extLst>
              <a:ext uri="{FF2B5EF4-FFF2-40B4-BE49-F238E27FC236}">
                <a16:creationId xmlns:a16="http://schemas.microsoft.com/office/drawing/2014/main" id="{2213AE58-CF44-4B8C-9E16-3F988706AE82}"/>
              </a:ext>
            </a:extLst>
          </p:cNvPr>
          <p:cNvSpPr/>
          <p:nvPr/>
        </p:nvSpPr>
        <p:spPr>
          <a:xfrm>
            <a:off x="465139" y="4790060"/>
            <a:ext cx="5777483" cy="10848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Archive</a:t>
            </a:r>
            <a:r>
              <a:rPr lang="en-US" sz="2000" dirty="0">
                <a:solidFill>
                  <a:schemeClr val="tx1"/>
                </a:solidFill>
                <a:latin typeface="+mj-lt"/>
              </a:rPr>
              <a:t> – </a:t>
            </a:r>
            <a:r>
              <a:rPr lang="en-US" sz="2000" dirty="0">
                <a:solidFill>
                  <a:schemeClr val="tx1"/>
                </a:solidFill>
              </a:rPr>
              <a:t>Data that can tolerate several hours of retrieval latency and will remain in the Archive tier for at least 180 days</a:t>
            </a:r>
          </a:p>
        </p:txBody>
      </p:sp>
      <p:pic>
        <p:nvPicPr>
          <p:cNvPr id="14" name="Picture 13" descr="Screenshot access tiers">
            <a:extLst>
              <a:ext uri="{FF2B5EF4-FFF2-40B4-BE49-F238E27FC236}">
                <a16:creationId xmlns:a16="http://schemas.microsoft.com/office/drawing/2014/main" id="{A47426A8-0C5B-5380-0BBA-9C216B3A3C09}"/>
              </a:ext>
            </a:extLst>
          </p:cNvPr>
          <p:cNvPicPr>
            <a:picLocks noChangeAspect="1"/>
          </p:cNvPicPr>
          <p:nvPr/>
        </p:nvPicPr>
        <p:blipFill>
          <a:blip r:embed="rId3"/>
          <a:stretch>
            <a:fillRect/>
          </a:stretch>
        </p:blipFill>
        <p:spPr>
          <a:xfrm>
            <a:off x="6827302" y="1683655"/>
            <a:ext cx="4295775" cy="3371850"/>
          </a:xfrm>
          <a:prstGeom prst="rect">
            <a:avLst/>
          </a:prstGeom>
        </p:spPr>
      </p:pic>
    </p:spTree>
    <p:extLst>
      <p:ext uri="{BB962C8B-B14F-4D97-AF65-F5344CB8AC3E}">
        <p14:creationId xmlns:p14="http://schemas.microsoft.com/office/powerpoint/2010/main" val="21428868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a:xfrm>
            <a:off x="465138" y="567457"/>
            <a:ext cx="11530584" cy="830020"/>
          </a:xfrm>
        </p:spPr>
        <p:txBody>
          <a:bodyPr/>
          <a:lstStyle/>
          <a:p>
            <a:r>
              <a:rPr lang="en-US" dirty="0"/>
              <a:t>Add Blob Lifecycle Management Rules</a:t>
            </a:r>
          </a:p>
        </p:txBody>
      </p:sp>
      <p:sp>
        <p:nvSpPr>
          <p:cNvPr id="7" name="Rectangle 6">
            <a:extLst>
              <a:ext uri="{FF2B5EF4-FFF2-40B4-BE49-F238E27FC236}">
                <a16:creationId xmlns:a16="http://schemas.microsoft.com/office/drawing/2014/main" id="{C587FE07-6C4C-4065-9F45-6786FC1AC3F8}"/>
              </a:ext>
            </a:extLst>
          </p:cNvPr>
          <p:cNvSpPr/>
          <p:nvPr/>
        </p:nvSpPr>
        <p:spPr>
          <a:xfrm>
            <a:off x="465138" y="1659326"/>
            <a:ext cx="5187210" cy="1293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Transitioning of blobs to a cooler storage tier to optimize for performance and cost</a:t>
            </a:r>
            <a:endParaRPr lang="en-US" sz="2000" dirty="0">
              <a:solidFill>
                <a:schemeClr val="tx1"/>
              </a:solidFill>
            </a:endParaRPr>
          </a:p>
        </p:txBody>
      </p:sp>
      <p:sp>
        <p:nvSpPr>
          <p:cNvPr id="4" name="Rectangle 3">
            <a:extLst>
              <a:ext uri="{FF2B5EF4-FFF2-40B4-BE49-F238E27FC236}">
                <a16:creationId xmlns:a16="http://schemas.microsoft.com/office/drawing/2014/main" id="{739DD699-70F4-448D-B4B6-B2237FC65F27}"/>
              </a:ext>
            </a:extLst>
          </p:cNvPr>
          <p:cNvSpPr/>
          <p:nvPr/>
        </p:nvSpPr>
        <p:spPr>
          <a:xfrm>
            <a:off x="465138" y="3106564"/>
            <a:ext cx="5187210" cy="1293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Delete blobs at the end of their lifecycle</a:t>
            </a:r>
            <a:endParaRPr lang="en-US" sz="2000" dirty="0">
              <a:solidFill>
                <a:schemeClr val="tx1"/>
              </a:solidFill>
            </a:endParaRPr>
          </a:p>
        </p:txBody>
      </p:sp>
      <p:sp>
        <p:nvSpPr>
          <p:cNvPr id="9" name="Rectangle 8">
            <a:extLst>
              <a:ext uri="{FF2B5EF4-FFF2-40B4-BE49-F238E27FC236}">
                <a16:creationId xmlns:a16="http://schemas.microsoft.com/office/drawing/2014/main" id="{AC86CEC4-05EB-4FF1-8CB5-5456A83B01D3}"/>
              </a:ext>
            </a:extLst>
          </p:cNvPr>
          <p:cNvSpPr/>
          <p:nvPr/>
        </p:nvSpPr>
        <p:spPr>
          <a:xfrm>
            <a:off x="465138" y="4624461"/>
            <a:ext cx="5187210" cy="126464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Apply rules to filtered paths in the Storage Account</a:t>
            </a:r>
            <a:endParaRPr lang="en-US" sz="2000" dirty="0">
              <a:solidFill>
                <a:schemeClr val="tx1"/>
              </a:solidFill>
            </a:endParaRPr>
          </a:p>
        </p:txBody>
      </p:sp>
      <p:pic>
        <p:nvPicPr>
          <p:cNvPr id="5" name="Picture 4" descr="Screenshot of the Add a rule page with If and Then conditions. ">
            <a:extLst>
              <a:ext uri="{FF2B5EF4-FFF2-40B4-BE49-F238E27FC236}">
                <a16:creationId xmlns:a16="http://schemas.microsoft.com/office/drawing/2014/main" id="{BA85CF44-8240-2F6C-AC9A-8304BA1DE336}"/>
              </a:ext>
            </a:extLst>
          </p:cNvPr>
          <p:cNvPicPr>
            <a:picLocks noChangeAspect="1"/>
          </p:cNvPicPr>
          <p:nvPr/>
        </p:nvPicPr>
        <p:blipFill>
          <a:blip r:embed="rId3"/>
          <a:stretch>
            <a:fillRect/>
          </a:stretch>
        </p:blipFill>
        <p:spPr>
          <a:xfrm>
            <a:off x="5946155" y="1196931"/>
            <a:ext cx="6025182" cy="5230137"/>
          </a:xfrm>
          <a:prstGeom prst="rect">
            <a:avLst/>
          </a:prstGeom>
        </p:spPr>
      </p:pic>
    </p:spTree>
    <p:extLst>
      <p:ext uri="{BB962C8B-B14F-4D97-AF65-F5344CB8AC3E}">
        <p14:creationId xmlns:p14="http://schemas.microsoft.com/office/powerpoint/2010/main" val="2609151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C634-6DE4-41E6-A110-B0B8D1A263D3}"/>
              </a:ext>
            </a:extLst>
          </p:cNvPr>
          <p:cNvSpPr>
            <a:spLocks noGrp="1"/>
          </p:cNvSpPr>
          <p:nvPr>
            <p:ph type="title"/>
          </p:nvPr>
        </p:nvSpPr>
        <p:spPr/>
        <p:txBody>
          <a:bodyPr/>
          <a:lstStyle/>
          <a:p>
            <a:r>
              <a:rPr lang="en-US" dirty="0"/>
              <a:t>Determine Blob Object Replication</a:t>
            </a:r>
          </a:p>
        </p:txBody>
      </p:sp>
      <p:sp>
        <p:nvSpPr>
          <p:cNvPr id="11" name="Rectangle 10">
            <a:extLst>
              <a:ext uri="{FF2B5EF4-FFF2-40B4-BE49-F238E27FC236}">
                <a16:creationId xmlns:a16="http://schemas.microsoft.com/office/drawing/2014/main" id="{A2E6447B-BC7C-4BD8-BE5A-DCD7436E6ED5}"/>
              </a:ext>
            </a:extLst>
          </p:cNvPr>
          <p:cNvSpPr/>
          <p:nvPr/>
        </p:nvSpPr>
        <p:spPr>
          <a:xfrm>
            <a:off x="502208" y="1601788"/>
            <a:ext cx="5716029"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Asynchronous to any other Region</a:t>
            </a:r>
          </a:p>
        </p:txBody>
      </p:sp>
      <p:sp>
        <p:nvSpPr>
          <p:cNvPr id="13" name="Rectangle 12">
            <a:extLst>
              <a:ext uri="{FF2B5EF4-FFF2-40B4-BE49-F238E27FC236}">
                <a16:creationId xmlns:a16="http://schemas.microsoft.com/office/drawing/2014/main" id="{5111BEFA-B2B5-413C-88A0-19B718E0CD84}"/>
              </a:ext>
            </a:extLst>
          </p:cNvPr>
          <p:cNvSpPr/>
          <p:nvPr/>
        </p:nvSpPr>
        <p:spPr>
          <a:xfrm>
            <a:off x="502208" y="2427892"/>
            <a:ext cx="5716029"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Minimizes latency for read requests</a:t>
            </a:r>
          </a:p>
        </p:txBody>
      </p:sp>
      <p:sp>
        <p:nvSpPr>
          <p:cNvPr id="15" name="Rectangle 14">
            <a:extLst>
              <a:ext uri="{FF2B5EF4-FFF2-40B4-BE49-F238E27FC236}">
                <a16:creationId xmlns:a16="http://schemas.microsoft.com/office/drawing/2014/main" id="{D18DD1E0-FF9B-47F2-BEC8-57443B263572}"/>
              </a:ext>
            </a:extLst>
          </p:cNvPr>
          <p:cNvSpPr/>
          <p:nvPr/>
        </p:nvSpPr>
        <p:spPr>
          <a:xfrm>
            <a:off x="502208" y="3253996"/>
            <a:ext cx="5716029"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Increases efficiency for compute workloads</a:t>
            </a:r>
          </a:p>
        </p:txBody>
      </p:sp>
      <p:sp>
        <p:nvSpPr>
          <p:cNvPr id="17" name="Rectangle 16">
            <a:extLst>
              <a:ext uri="{FF2B5EF4-FFF2-40B4-BE49-F238E27FC236}">
                <a16:creationId xmlns:a16="http://schemas.microsoft.com/office/drawing/2014/main" id="{BCE77B71-16AE-490E-81EB-8CFCF3185209}"/>
              </a:ext>
            </a:extLst>
          </p:cNvPr>
          <p:cNvSpPr/>
          <p:nvPr/>
        </p:nvSpPr>
        <p:spPr>
          <a:xfrm>
            <a:off x="502207" y="4080100"/>
            <a:ext cx="5716029"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Optimizes data distribution</a:t>
            </a:r>
          </a:p>
        </p:txBody>
      </p:sp>
      <p:sp>
        <p:nvSpPr>
          <p:cNvPr id="19" name="Rectangle 18">
            <a:extLst>
              <a:ext uri="{FF2B5EF4-FFF2-40B4-BE49-F238E27FC236}">
                <a16:creationId xmlns:a16="http://schemas.microsoft.com/office/drawing/2014/main" id="{A4139FDE-B6ED-4ACB-8E55-8FC5F9209E5C}"/>
              </a:ext>
            </a:extLst>
          </p:cNvPr>
          <p:cNvSpPr/>
          <p:nvPr/>
        </p:nvSpPr>
        <p:spPr>
          <a:xfrm>
            <a:off x="502208" y="4906205"/>
            <a:ext cx="5716029"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Optimizes costs</a:t>
            </a:r>
          </a:p>
        </p:txBody>
      </p:sp>
      <p:pic>
        <p:nvPicPr>
          <p:cNvPr id="7" name="Picture 6" descr="Asynchronous replication of blob containers from one region to another. ">
            <a:extLst>
              <a:ext uri="{FF2B5EF4-FFF2-40B4-BE49-F238E27FC236}">
                <a16:creationId xmlns:a16="http://schemas.microsoft.com/office/drawing/2014/main" id="{40D18A55-0556-4B91-AB63-37C28A9D00CD}"/>
              </a:ext>
            </a:extLst>
          </p:cNvPr>
          <p:cNvPicPr>
            <a:picLocks noChangeAspect="1"/>
          </p:cNvPicPr>
          <p:nvPr/>
        </p:nvPicPr>
        <p:blipFill>
          <a:blip r:embed="rId3"/>
          <a:stretch>
            <a:fillRect/>
          </a:stretch>
        </p:blipFill>
        <p:spPr>
          <a:xfrm>
            <a:off x="6437817" y="1803807"/>
            <a:ext cx="5729351" cy="3571346"/>
          </a:xfrm>
          <a:prstGeom prst="rect">
            <a:avLst/>
          </a:prstGeom>
        </p:spPr>
      </p:pic>
    </p:spTree>
    <p:extLst>
      <p:ext uri="{BB962C8B-B14F-4D97-AF65-F5344CB8AC3E}">
        <p14:creationId xmlns:p14="http://schemas.microsoft.com/office/powerpoint/2010/main" val="794547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Learning Objectives - Administer Azure Storage</a:t>
            </a:r>
          </a:p>
        </p:txBody>
      </p:sp>
      <p:sp>
        <p:nvSpPr>
          <p:cNvPr id="8" name="Rectangle 7">
            <a:extLst>
              <a:ext uri="{FF2B5EF4-FFF2-40B4-BE49-F238E27FC236}">
                <a16:creationId xmlns:a16="http://schemas.microsoft.com/office/drawing/2014/main" id="{EEC2D257-58DA-4807-86D1-A59C84D0C444}"/>
              </a:ext>
            </a:extLst>
          </p:cNvPr>
          <p:cNvSpPr/>
          <p:nvPr/>
        </p:nvSpPr>
        <p:spPr>
          <a:xfrm>
            <a:off x="465138" y="1491419"/>
            <a:ext cx="5361504" cy="416777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marL="342900" indent="-342900" defTabSz="1022350">
              <a:spcBef>
                <a:spcPct val="0"/>
              </a:spcBef>
              <a:spcAft>
                <a:spcPct val="35000"/>
              </a:spcAft>
              <a:buFont typeface="Arial" panose="020B0604020202020204" pitchFamily="34" charset="0"/>
              <a:buChar char="•"/>
            </a:pPr>
            <a:r>
              <a:rPr lang="en-US" sz="2300" dirty="0">
                <a:solidFill>
                  <a:schemeClr val="tx1"/>
                </a:solidFill>
                <a:hlinkClick r:id="rId3"/>
              </a:rPr>
              <a:t>Configure Storage Accounts</a:t>
            </a:r>
            <a:endParaRPr lang="en-US" sz="2300" dirty="0">
              <a:solidFill>
                <a:schemeClr val="tx1"/>
              </a:solidFill>
            </a:endParaRPr>
          </a:p>
          <a:p>
            <a:pPr marL="342900" indent="-342900" defTabSz="1022350">
              <a:spcBef>
                <a:spcPct val="0"/>
              </a:spcBef>
              <a:spcAft>
                <a:spcPct val="35000"/>
              </a:spcAft>
              <a:buFont typeface="Arial" panose="020B0604020202020204" pitchFamily="34" charset="0"/>
              <a:buChar char="•"/>
            </a:pPr>
            <a:r>
              <a:rPr lang="en-US" sz="2300" dirty="0">
                <a:solidFill>
                  <a:schemeClr val="tx1"/>
                </a:solidFill>
                <a:hlinkClick r:id="rId4"/>
              </a:rPr>
              <a:t>Configure Blob Storage</a:t>
            </a:r>
            <a:endParaRPr lang="en-US" sz="2300" dirty="0">
              <a:solidFill>
                <a:schemeClr val="tx1"/>
              </a:solidFill>
            </a:endParaRPr>
          </a:p>
          <a:p>
            <a:pPr marL="342900" indent="-342900" defTabSz="1022350">
              <a:spcBef>
                <a:spcPct val="0"/>
              </a:spcBef>
              <a:spcAft>
                <a:spcPct val="35000"/>
              </a:spcAft>
              <a:buFont typeface="Arial" panose="020B0604020202020204" pitchFamily="34" charset="0"/>
              <a:buChar char="•"/>
            </a:pPr>
            <a:r>
              <a:rPr lang="en-US" sz="2300" dirty="0">
                <a:solidFill>
                  <a:schemeClr val="tx1"/>
                </a:solidFill>
                <a:hlinkClick r:id="rId5"/>
              </a:rPr>
              <a:t>Configure Storage Security</a:t>
            </a:r>
            <a:endParaRPr lang="en-US" sz="2300" dirty="0">
              <a:solidFill>
                <a:schemeClr val="tx1"/>
              </a:solidFill>
            </a:endParaRPr>
          </a:p>
          <a:p>
            <a:pPr marL="342900" indent="-342900" defTabSz="1022350">
              <a:spcBef>
                <a:spcPct val="0"/>
              </a:spcBef>
              <a:spcAft>
                <a:spcPct val="35000"/>
              </a:spcAft>
              <a:buFont typeface="Arial" panose="020B0604020202020204" pitchFamily="34" charset="0"/>
              <a:buChar char="•"/>
            </a:pPr>
            <a:r>
              <a:rPr lang="en-US" sz="2300" dirty="0">
                <a:solidFill>
                  <a:schemeClr val="tx1"/>
                </a:solidFill>
                <a:hlinkClick r:id="rId6"/>
              </a:rPr>
              <a:t>Configure Azure Files and File Sync</a:t>
            </a:r>
            <a:endParaRPr lang="en-US" sz="2300" dirty="0">
              <a:solidFill>
                <a:schemeClr val="tx1"/>
              </a:solidFill>
            </a:endParaRPr>
          </a:p>
          <a:p>
            <a:pPr marL="342900" indent="-342900" defTabSz="1022350">
              <a:spcBef>
                <a:spcPct val="0"/>
              </a:spcBef>
              <a:spcAft>
                <a:spcPct val="35000"/>
              </a:spcAft>
              <a:buFont typeface="Arial" panose="020B0604020202020204" pitchFamily="34" charset="0"/>
              <a:buChar char="•"/>
            </a:pPr>
            <a:r>
              <a:rPr lang="en-US" sz="2300" dirty="0">
                <a:solidFill>
                  <a:schemeClr val="tx1"/>
                </a:solidFill>
                <a:hlinkClick r:id="rId7"/>
              </a:rPr>
              <a:t>Lab 07 – Manage Azure Storage </a:t>
            </a:r>
            <a:endParaRPr lang="en-US" sz="2300" dirty="0">
              <a:solidFill>
                <a:schemeClr val="tx1"/>
              </a:solidFill>
            </a:endParaRPr>
          </a:p>
          <a:p>
            <a:pPr marL="342900" indent="-342900" defTabSz="1022350">
              <a:spcBef>
                <a:spcPct val="0"/>
              </a:spcBef>
              <a:spcAft>
                <a:spcPct val="35000"/>
              </a:spcAft>
              <a:buFont typeface="Arial" panose="020B0604020202020204" pitchFamily="34" charset="0"/>
              <a:buChar char="•"/>
            </a:pPr>
            <a:endParaRPr lang="en-US" sz="2300" dirty="0">
              <a:solidFill>
                <a:schemeClr val="tx1"/>
              </a:solidFill>
            </a:endParaRPr>
          </a:p>
          <a:p>
            <a:pPr marL="342900" indent="-342900" defTabSz="1022350">
              <a:spcBef>
                <a:spcPct val="0"/>
              </a:spcBef>
              <a:spcAft>
                <a:spcPct val="35000"/>
              </a:spcAft>
              <a:buFont typeface="Arial" panose="020B0604020202020204" pitchFamily="34" charset="0"/>
              <a:buChar char="•"/>
            </a:pPr>
            <a:endParaRPr lang="en-US" sz="2300" dirty="0">
              <a:solidFill>
                <a:schemeClr val="tx1"/>
              </a:solidFill>
            </a:endParaRPr>
          </a:p>
          <a:p>
            <a:pPr marL="342900" indent="-342900" defTabSz="1022350">
              <a:spcBef>
                <a:spcPct val="0"/>
              </a:spcBef>
              <a:spcAft>
                <a:spcPct val="35000"/>
              </a:spcAft>
              <a:buFont typeface="Arial" panose="020B0604020202020204" pitchFamily="34" charset="0"/>
              <a:buChar char="•"/>
            </a:pPr>
            <a:endParaRPr lang="en-US" sz="2300" dirty="0">
              <a:solidFill>
                <a:schemeClr val="tx1"/>
              </a:solidFill>
            </a:endParaRPr>
          </a:p>
          <a:p>
            <a:pPr marL="342900" indent="-342900" defTabSz="1022350">
              <a:spcBef>
                <a:spcPct val="0"/>
              </a:spcBef>
              <a:spcAft>
                <a:spcPct val="35000"/>
              </a:spcAft>
              <a:buFont typeface="Arial" panose="020B0604020202020204" pitchFamily="34" charset="0"/>
              <a:buChar char="•"/>
            </a:pPr>
            <a:endParaRPr lang="en-US" sz="2300" dirty="0">
              <a:solidFill>
                <a:schemeClr val="tx1"/>
              </a:solidFill>
            </a:endParaRP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Configure Blob Storage</a:t>
            </a:r>
          </a:p>
        </p:txBody>
      </p:sp>
      <p:sp>
        <p:nvSpPr>
          <p:cNvPr id="7" name="TextBox 6">
            <a:extLst>
              <a:ext uri="{FF2B5EF4-FFF2-40B4-BE49-F238E27FC236}">
                <a16:creationId xmlns:a16="http://schemas.microsoft.com/office/drawing/2014/main" id="{D3BB4CA4-2EFB-2759-FA19-BBFF752A7C37}"/>
              </a:ext>
            </a:extLst>
          </p:cNvPr>
          <p:cNvSpPr txBox="1"/>
          <p:nvPr/>
        </p:nvSpPr>
        <p:spPr>
          <a:xfrm>
            <a:off x="893134" y="1752501"/>
            <a:ext cx="5465136" cy="1044901"/>
          </a:xfrm>
          <a:prstGeom prst="rect">
            <a:avLst/>
          </a:prstGeom>
          <a:noFill/>
        </p:spPr>
        <p:txBody>
          <a:bodyPr wrap="square">
            <a:spAutoFit/>
          </a:bodyPr>
          <a:lstStyle/>
          <a:p>
            <a:pPr marL="285750" indent="-285750" defTabSz="932472" fontAlgn="base">
              <a:lnSpc>
                <a:spcPct val="150000"/>
              </a:lnSpc>
              <a:spcBef>
                <a:spcPct val="0"/>
              </a:spcBef>
              <a:spcAft>
                <a:spcPct val="0"/>
              </a:spcAft>
              <a:buFont typeface="Arial" panose="020B0604020202020204" pitchFamily="34" charset="0"/>
              <a:buChar char="•"/>
            </a:pPr>
            <a:r>
              <a:rPr lang="en-US" sz="2200" dirty="0">
                <a:solidFill>
                  <a:schemeClr val="tx1"/>
                </a:solidFill>
              </a:rPr>
              <a:t>Create and configure a container</a:t>
            </a:r>
          </a:p>
          <a:p>
            <a:pPr marL="285750" indent="-285750" defTabSz="932472" fontAlgn="base">
              <a:lnSpc>
                <a:spcPct val="150000"/>
              </a:lnSpc>
              <a:spcBef>
                <a:spcPct val="0"/>
              </a:spcBef>
              <a:spcAft>
                <a:spcPct val="0"/>
              </a:spcAft>
              <a:buFont typeface="Arial" panose="020B0604020202020204" pitchFamily="34" charset="0"/>
              <a:buChar char="•"/>
            </a:pPr>
            <a:r>
              <a:rPr lang="en-US" sz="2200" dirty="0">
                <a:solidFill>
                  <a:schemeClr val="tx1"/>
                </a:solidFill>
              </a:rPr>
              <a:t>Manage </a:t>
            </a:r>
            <a:r>
              <a:rPr lang="en-US" sz="2200" dirty="0"/>
              <a:t>blobs in the container</a:t>
            </a:r>
            <a:endParaRPr lang="en-US" sz="2200" dirty="0">
              <a:solidFill>
                <a:schemeClr val="tx1"/>
              </a:solidFill>
            </a:endParaRP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Blob Storage</a:t>
            </a:r>
          </a:p>
        </p:txBody>
      </p:sp>
      <p:sp>
        <p:nvSpPr>
          <p:cNvPr id="33" name="Rectangle 32">
            <a:extLst>
              <a:ext uri="{FF2B5EF4-FFF2-40B4-BE49-F238E27FC236}">
                <a16:creationId xmlns:a16="http://schemas.microsoft.com/office/drawing/2014/main" id="{17C3AFC9-2701-49D4-AE5D-9C4661590F98}"/>
              </a:ext>
            </a:extLst>
          </p:cNvPr>
          <p:cNvSpPr/>
          <p:nvPr/>
        </p:nvSpPr>
        <p:spPr>
          <a:xfrm>
            <a:off x="3979788" y="1816633"/>
            <a:ext cx="7137400" cy="210742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indent="-342900" defTabSz="800100">
              <a:spcBef>
                <a:spcPct val="0"/>
              </a:spcBef>
              <a:spcAft>
                <a:spcPts val="600"/>
              </a:spcAft>
              <a:buClr>
                <a:schemeClr val="tx1"/>
              </a:buClr>
              <a:buFont typeface="Arial" panose="020B0604020202020204" pitchFamily="34" charset="0"/>
              <a:buChar char="•"/>
            </a:pPr>
            <a:r>
              <a:rPr lang="en-US" sz="2000" dirty="0">
                <a:hlinkClick r:id="rId3"/>
              </a:rPr>
              <a:t>Optimize storage performance and costs using Azure Blob storage tiers (</a:t>
            </a:r>
            <a:r>
              <a:rPr lang="en-US" sz="2000" dirty="0">
                <a:highlight>
                  <a:srgbClr val="FFFF00"/>
                </a:highlight>
                <a:hlinkClick r:id="rId3"/>
              </a:rPr>
              <a:t>sandbox</a:t>
            </a:r>
            <a:r>
              <a:rPr lang="en-US" sz="2000" dirty="0">
                <a:hlinkClick r:id="rId3"/>
              </a:rPr>
              <a:t>)</a:t>
            </a:r>
            <a:endParaRPr lang="en-US" sz="2000" dirty="0"/>
          </a:p>
          <a:p>
            <a:pPr marL="342900" indent="-342900" defTabSz="800100">
              <a:spcBef>
                <a:spcPct val="0"/>
              </a:spcBef>
              <a:spcAft>
                <a:spcPts val="600"/>
              </a:spcAft>
              <a:buClr>
                <a:schemeClr val="tx1"/>
              </a:buClr>
              <a:buFont typeface="Arial" panose="020B0604020202020204" pitchFamily="34" charset="0"/>
              <a:buChar char="•"/>
            </a:pPr>
            <a:r>
              <a:rPr lang="en-US" sz="2000" dirty="0">
                <a:hlinkClick r:id="rId4"/>
              </a:rPr>
              <a:t>Gather metrics from your Azure Blob Storage containers (</a:t>
            </a:r>
            <a:r>
              <a:rPr lang="en-US" sz="2000" dirty="0">
                <a:highlight>
                  <a:srgbClr val="FFFF00"/>
                </a:highlight>
                <a:hlinkClick r:id="rId4"/>
              </a:rPr>
              <a:t>sandbox</a:t>
            </a:r>
            <a:r>
              <a:rPr lang="en-US" sz="2000" dirty="0">
                <a:hlinkClick r:id="rId4"/>
              </a:rPr>
              <a:t>)</a:t>
            </a:r>
            <a:endParaRPr lang="en-IN" sz="2000" dirty="0">
              <a:solidFill>
                <a:schemeClr val="tx1"/>
              </a:solidFill>
            </a:endParaRPr>
          </a:p>
          <a:p>
            <a:pPr marL="342900" indent="-342900" defTabSz="800100">
              <a:spcBef>
                <a:spcPct val="0"/>
              </a:spcBef>
              <a:spcAft>
                <a:spcPts val="600"/>
              </a:spcAft>
              <a:buFont typeface="Arial" panose="020B0604020202020204" pitchFamily="34" charset="0"/>
              <a:buChar char="•"/>
            </a:pPr>
            <a:endParaRPr lang="en-IN" sz="2000" dirty="0">
              <a:solidFill>
                <a:schemeClr val="tx1"/>
              </a:solidFill>
            </a:endParaRPr>
          </a:p>
        </p:txBody>
      </p:sp>
      <p:sp>
        <p:nvSpPr>
          <p:cNvPr id="7" name="TextBox 6">
            <a:extLst>
              <a:ext uri="{FF2B5EF4-FFF2-40B4-BE49-F238E27FC236}">
                <a16:creationId xmlns:a16="http://schemas.microsoft.com/office/drawing/2014/main" id="{DC1A4008-336F-40FA-9118-81AF76327B1C}"/>
              </a:ext>
            </a:extLst>
          </p:cNvPr>
          <p:cNvSpPr txBox="1"/>
          <p:nvPr/>
        </p:nvSpPr>
        <p:spPr>
          <a:xfrm>
            <a:off x="6211380" y="5866933"/>
            <a:ext cx="5532733"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practice exercise.</a:t>
            </a:r>
          </a:p>
        </p:txBody>
      </p:sp>
    </p:spTree>
    <p:extLst>
      <p:ext uri="{BB962C8B-B14F-4D97-AF65-F5344CB8AC3E}">
        <p14:creationId xmlns:p14="http://schemas.microsoft.com/office/powerpoint/2010/main" val="9263805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Storage Security</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p:txBody>
          <a:bodyPr/>
          <a:lstStyle/>
          <a:p>
            <a:r>
              <a:rPr lang="en-US" dirty="0"/>
              <a:t>Learning Objectives - Configure Storage Security </a:t>
            </a:r>
          </a:p>
        </p:txBody>
      </p:sp>
      <p:sp>
        <p:nvSpPr>
          <p:cNvPr id="54" name="Rectangle 53">
            <a:extLst>
              <a:ext uri="{FF2B5EF4-FFF2-40B4-BE49-F238E27FC236}">
                <a16:creationId xmlns:a16="http://schemas.microsoft.com/office/drawing/2014/main" id="{97CA2088-602E-4B1D-88FE-7D2C0ED42888}"/>
              </a:ext>
            </a:extLst>
          </p:cNvPr>
          <p:cNvSpPr/>
          <p:nvPr/>
        </p:nvSpPr>
        <p:spPr bwMode="auto">
          <a:xfrm>
            <a:off x="465138" y="1397476"/>
            <a:ext cx="5493227" cy="4439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Review Storage Security Strategies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Create Shared Access Signatures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Identify URI and SAS Parameters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Demonstration – Configure Storage Security</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Determine Storage Service Encryption</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Create Customer Managed Keys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Appy Storage Security Best Practices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Learning Recap</a:t>
            </a:r>
          </a:p>
        </p:txBody>
      </p:sp>
      <p:sp>
        <p:nvSpPr>
          <p:cNvPr id="3" name="TextBox 2">
            <a:extLst>
              <a:ext uri="{FF2B5EF4-FFF2-40B4-BE49-F238E27FC236}">
                <a16:creationId xmlns:a16="http://schemas.microsoft.com/office/drawing/2014/main" id="{DC4C6CAE-2B44-89D8-7178-6AB8E6CA6816}"/>
              </a:ext>
            </a:extLst>
          </p:cNvPr>
          <p:cNvSpPr txBox="1"/>
          <p:nvPr/>
        </p:nvSpPr>
        <p:spPr>
          <a:xfrm>
            <a:off x="6472355" y="1716224"/>
            <a:ext cx="4753833" cy="3631763"/>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storage (15 –20%): Configure access to storage</a:t>
            </a:r>
          </a:p>
          <a:p>
            <a:pPr marL="231775" marR="0" lvl="0" indent="-231775"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Create and use shared access signature (SAS) tokens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 Configure stored access policies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 Manage access keys</a:t>
            </a:r>
          </a:p>
          <a:p>
            <a:pPr defTabSz="914400">
              <a:spcBef>
                <a:spcPts val="600"/>
              </a:spcBef>
              <a:defRPr/>
            </a:pPr>
            <a:r>
              <a:rPr kumimoji="0" lang="en-US" sz="2000" b="0" i="0" u="none" strike="noStrike" kern="0" cap="none" spc="0" normalizeH="0" baseline="0" noProof="0" dirty="0">
                <a:ln>
                  <a:noFill/>
                </a:ln>
                <a:solidFill>
                  <a:srgbClr val="243A5E"/>
                </a:solidFill>
                <a:effectLst/>
                <a:uLnTx/>
                <a:uFillTx/>
              </a:rPr>
              <a:t>Implement and manage storage (15 –20%): Configure and manage storage accounts</a:t>
            </a:r>
          </a:p>
          <a:p>
            <a:pPr marL="231775" indent="-231775" defTabSz="914400">
              <a:buFont typeface="Arial" panose="020B0604020202020204" pitchFamily="34" charset="0"/>
              <a:buChar char="•"/>
              <a:defRPr/>
            </a:pPr>
            <a:r>
              <a:rPr lang="en-US" sz="2000" kern="0" dirty="0">
                <a:solidFill>
                  <a:srgbClr val="000000"/>
                </a:solidFill>
              </a:rPr>
              <a:t>Configure storage account encryption</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990745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Review Storage Security Strategies</a:t>
            </a:r>
          </a:p>
        </p:txBody>
      </p:sp>
      <p:pic>
        <p:nvPicPr>
          <p:cNvPr id="75" name="Picture 74" descr="Icon of three squares and a cloud">
            <a:extLst>
              <a:ext uri="{FF2B5EF4-FFF2-40B4-BE49-F238E27FC236}">
                <a16:creationId xmlns:a16="http://schemas.microsoft.com/office/drawing/2014/main" id="{BD09B1E5-9E71-4BAC-B421-AB878F2A0DA3}"/>
              </a:ext>
            </a:extLst>
          </p:cNvPr>
          <p:cNvPicPr>
            <a:picLocks noChangeAspect="1"/>
          </p:cNvPicPr>
          <p:nvPr/>
        </p:nvPicPr>
        <p:blipFill>
          <a:blip r:embed="rId2"/>
          <a:stretch>
            <a:fillRect/>
          </a:stretch>
        </p:blipFill>
        <p:spPr>
          <a:xfrm>
            <a:off x="420688" y="1435979"/>
            <a:ext cx="859536" cy="859536"/>
          </a:xfrm>
          <a:prstGeom prst="rect">
            <a:avLst/>
          </a:prstGeom>
        </p:spPr>
      </p:pic>
      <p:sp>
        <p:nvSpPr>
          <p:cNvPr id="5" name="Rectangle 4">
            <a:extLst>
              <a:ext uri="{FF2B5EF4-FFF2-40B4-BE49-F238E27FC236}">
                <a16:creationId xmlns:a16="http://schemas.microsoft.com/office/drawing/2014/main" id="{F867F038-7F9A-4FBC-A71E-BE7618D9FB88}"/>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Storage Service Encryption</a:t>
            </a:r>
          </a:p>
        </p:txBody>
      </p:sp>
      <p:cxnSp>
        <p:nvCxnSpPr>
          <p:cNvPr id="24" name="Straight Connector 23">
            <a:extLst>
              <a:ext uri="{FF2B5EF4-FFF2-40B4-BE49-F238E27FC236}">
                <a16:creationId xmlns:a16="http://schemas.microsoft.com/office/drawing/2014/main" id="{F802C021-9677-4A24-8E23-C5C6014E06BA}"/>
              </a:ext>
              <a:ext uri="{C183D7F6-B498-43B3-948B-1728B52AA6E4}">
                <adec:decorative xmlns:adec="http://schemas.microsoft.com/office/drawing/2017/decorative" val="1"/>
              </a:ext>
            </a:extLst>
          </p:cNvPr>
          <p:cNvCxnSpPr>
            <a:cxnSpLocks/>
          </p:cNvCxnSpPr>
          <p:nvPr/>
        </p:nvCxnSpPr>
        <p:spPr>
          <a:xfrm>
            <a:off x="1552575"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webpage showing six squares">
            <a:extLst>
              <a:ext uri="{FF2B5EF4-FFF2-40B4-BE49-F238E27FC236}">
                <a16:creationId xmlns:a16="http://schemas.microsoft.com/office/drawing/2014/main" id="{F1054FBC-4522-448C-9F32-BE490B9F5DAF}"/>
              </a:ext>
            </a:extLst>
          </p:cNvPr>
          <p:cNvPicPr>
            <a:picLocks noChangeAspect="1"/>
          </p:cNvPicPr>
          <p:nvPr/>
        </p:nvPicPr>
        <p:blipFill>
          <a:blip r:embed="rId3"/>
          <a:stretch>
            <a:fillRect/>
          </a:stretch>
        </p:blipFill>
        <p:spPr>
          <a:xfrm>
            <a:off x="420688" y="2773948"/>
            <a:ext cx="859536" cy="859536"/>
          </a:xfrm>
          <a:prstGeom prst="rect">
            <a:avLst/>
          </a:prstGeom>
        </p:spPr>
      </p:pic>
      <p:sp>
        <p:nvSpPr>
          <p:cNvPr id="9" name="Rectangle 8">
            <a:extLst>
              <a:ext uri="{FF2B5EF4-FFF2-40B4-BE49-F238E27FC236}">
                <a16:creationId xmlns:a16="http://schemas.microsoft.com/office/drawing/2014/main" id="{1B5F96A3-CD83-42C3-99AD-7A37BC4090F9}"/>
              </a:ext>
            </a:extLst>
          </p:cNvPr>
          <p:cNvSpPr/>
          <p:nvPr/>
        </p:nvSpPr>
        <p:spPr bwMode="auto">
          <a:xfrm>
            <a:off x="1547335" y="2694168"/>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Authentication with Entra ID and RBAC</a:t>
            </a:r>
          </a:p>
        </p:txBody>
      </p:sp>
      <p:cxnSp>
        <p:nvCxnSpPr>
          <p:cNvPr id="26" name="Straight Connector 25">
            <a:extLst>
              <a:ext uri="{FF2B5EF4-FFF2-40B4-BE49-F238E27FC236}">
                <a16:creationId xmlns:a16="http://schemas.microsoft.com/office/drawing/2014/main" id="{C6D63593-9B1E-436B-AB77-4F037A6BE647}"/>
              </a:ext>
              <a:ext uri="{C183D7F6-B498-43B3-948B-1728B52AA6E4}">
                <adec:decorative xmlns:adec="http://schemas.microsoft.com/office/drawing/2017/decorative" val="1"/>
              </a:ext>
            </a:extLst>
          </p:cNvPr>
          <p:cNvCxnSpPr>
            <a:cxnSpLocks/>
          </p:cNvCxnSpPr>
          <p:nvPr/>
        </p:nvCxnSpPr>
        <p:spPr>
          <a:xfrm>
            <a:off x="1552575"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three squares and a cloud">
            <a:extLst>
              <a:ext uri="{FF2B5EF4-FFF2-40B4-BE49-F238E27FC236}">
                <a16:creationId xmlns:a16="http://schemas.microsoft.com/office/drawing/2014/main" id="{67AE4003-F2A5-455D-B9EE-4161A7FFEAA2}"/>
              </a:ext>
            </a:extLst>
          </p:cNvPr>
          <p:cNvPicPr>
            <a:picLocks noChangeAspect="1"/>
          </p:cNvPicPr>
          <p:nvPr/>
        </p:nvPicPr>
        <p:blipFill>
          <a:blip r:embed="rId4"/>
          <a:stretch>
            <a:fillRect/>
          </a:stretch>
        </p:blipFill>
        <p:spPr>
          <a:xfrm>
            <a:off x="420688" y="4111917"/>
            <a:ext cx="859536" cy="859536"/>
          </a:xfrm>
          <a:prstGeom prst="rect">
            <a:avLst/>
          </a:prstGeom>
        </p:spPr>
      </p:pic>
      <p:sp>
        <p:nvSpPr>
          <p:cNvPr id="13" name="Rectangle 12">
            <a:extLst>
              <a:ext uri="{FF2B5EF4-FFF2-40B4-BE49-F238E27FC236}">
                <a16:creationId xmlns:a16="http://schemas.microsoft.com/office/drawing/2014/main" id="{A24C3C7C-F8B8-4269-A9A0-0F19526072E6}"/>
              </a:ext>
            </a:extLst>
          </p:cNvPr>
          <p:cNvSpPr/>
          <p:nvPr/>
        </p:nvSpPr>
        <p:spPr bwMode="auto">
          <a:xfrm>
            <a:off x="1547335" y="4038962"/>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Client-side encryption, HTTPS, and SMB 3.0 for data in transit</a:t>
            </a:r>
          </a:p>
        </p:txBody>
      </p:sp>
      <p:cxnSp>
        <p:nvCxnSpPr>
          <p:cNvPr id="28" name="Straight Connector 27">
            <a:extLst>
              <a:ext uri="{FF2B5EF4-FFF2-40B4-BE49-F238E27FC236}">
                <a16:creationId xmlns:a16="http://schemas.microsoft.com/office/drawing/2014/main" id="{88682E27-138F-4B0B-95F1-AF371E30305D}"/>
              </a:ext>
              <a:ext uri="{C183D7F6-B498-43B3-948B-1728B52AA6E4}">
                <adec:decorative xmlns:adec="http://schemas.microsoft.com/office/drawing/2017/decorative" val="1"/>
              </a:ext>
            </a:extLst>
          </p:cNvPr>
          <p:cNvCxnSpPr>
            <a:cxnSpLocks/>
          </p:cNvCxnSpPr>
          <p:nvPr/>
        </p:nvCxnSpPr>
        <p:spPr>
          <a:xfrm>
            <a:off x="1552575" y="5209881"/>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three squares and a cloud">
            <a:extLst>
              <a:ext uri="{FF2B5EF4-FFF2-40B4-BE49-F238E27FC236}">
                <a16:creationId xmlns:a16="http://schemas.microsoft.com/office/drawing/2014/main" id="{57F42D86-85CF-4283-A33E-172753B1E4FC}"/>
              </a:ext>
            </a:extLst>
          </p:cNvPr>
          <p:cNvPicPr>
            <a:picLocks noChangeAspect="1"/>
          </p:cNvPicPr>
          <p:nvPr/>
        </p:nvPicPr>
        <p:blipFill>
          <a:blip r:embed="rId5"/>
          <a:stretch>
            <a:fillRect/>
          </a:stretch>
        </p:blipFill>
        <p:spPr>
          <a:xfrm>
            <a:off x="420688" y="5449887"/>
            <a:ext cx="859536" cy="859536"/>
          </a:xfrm>
          <a:prstGeom prst="rect">
            <a:avLst/>
          </a:prstGeom>
        </p:spPr>
      </p:pic>
      <p:sp>
        <p:nvSpPr>
          <p:cNvPr id="17" name="Rectangle 16">
            <a:extLst>
              <a:ext uri="{FF2B5EF4-FFF2-40B4-BE49-F238E27FC236}">
                <a16:creationId xmlns:a16="http://schemas.microsoft.com/office/drawing/2014/main" id="{788E45D8-A6FC-4D75-8457-9C47C23CDE66}"/>
              </a:ext>
            </a:extLst>
          </p:cNvPr>
          <p:cNvSpPr/>
          <p:nvPr/>
        </p:nvSpPr>
        <p:spPr bwMode="auto">
          <a:xfrm>
            <a:off x="1547335" y="538375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Azure disk encryption</a:t>
            </a:r>
          </a:p>
        </p:txBody>
      </p:sp>
      <p:pic>
        <p:nvPicPr>
          <p:cNvPr id="93" name="Picture 92" descr="Icon of a magnifying glass">
            <a:extLst>
              <a:ext uri="{FF2B5EF4-FFF2-40B4-BE49-F238E27FC236}">
                <a16:creationId xmlns:a16="http://schemas.microsoft.com/office/drawing/2014/main" id="{626E9B21-D3AB-4459-B1B4-B6FF077DAE0F}"/>
              </a:ext>
            </a:extLst>
          </p:cNvPr>
          <p:cNvPicPr>
            <a:picLocks noChangeAspect="1"/>
          </p:cNvPicPr>
          <p:nvPr/>
        </p:nvPicPr>
        <p:blipFill>
          <a:blip r:embed="rId6"/>
          <a:stretch>
            <a:fillRect/>
          </a:stretch>
        </p:blipFill>
        <p:spPr>
          <a:xfrm>
            <a:off x="6275387" y="1435979"/>
            <a:ext cx="859536" cy="859536"/>
          </a:xfrm>
          <a:prstGeom prst="rect">
            <a:avLst/>
          </a:prstGeom>
        </p:spPr>
      </p:pic>
      <p:sp>
        <p:nvSpPr>
          <p:cNvPr id="7" name="Rectangle 6">
            <a:extLst>
              <a:ext uri="{FF2B5EF4-FFF2-40B4-BE49-F238E27FC236}">
                <a16:creationId xmlns:a16="http://schemas.microsoft.com/office/drawing/2014/main" id="{EC4FF88A-4B6E-4808-B1CE-DA5E78D31219}"/>
              </a:ext>
            </a:extLst>
          </p:cNvPr>
          <p:cNvSpPr/>
          <p:nvPr/>
        </p:nvSpPr>
        <p:spPr bwMode="auto">
          <a:xfrm>
            <a:off x="7411713" y="1349374"/>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Access Signatures – delegated access</a:t>
            </a:r>
          </a:p>
        </p:txBody>
      </p:sp>
      <p:cxnSp>
        <p:nvCxnSpPr>
          <p:cNvPr id="44" name="Straight Connector 43">
            <a:extLst>
              <a:ext uri="{FF2B5EF4-FFF2-40B4-BE49-F238E27FC236}">
                <a16:creationId xmlns:a16="http://schemas.microsoft.com/office/drawing/2014/main" id="{1F5D36FE-AEFD-4F0F-8964-F34A8D624A57}"/>
              </a:ext>
              <a:ext uri="{C183D7F6-B498-43B3-948B-1728B52AA6E4}">
                <adec:decorative xmlns:adec="http://schemas.microsoft.com/office/drawing/2017/decorative" val="1"/>
              </a:ext>
            </a:extLst>
          </p:cNvPr>
          <p:cNvCxnSpPr>
            <a:cxnSpLocks/>
          </p:cNvCxnSpPr>
          <p:nvPr/>
        </p:nvCxnSpPr>
        <p:spPr>
          <a:xfrm>
            <a:off x="7407274"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four circles connected by lines and arranged in a diamond pattern">
            <a:extLst>
              <a:ext uri="{FF2B5EF4-FFF2-40B4-BE49-F238E27FC236}">
                <a16:creationId xmlns:a16="http://schemas.microsoft.com/office/drawing/2014/main" id="{F8E67CD4-A3B3-48BD-A0A8-5BEADA8542E4}"/>
              </a:ext>
            </a:extLst>
          </p:cNvPr>
          <p:cNvPicPr>
            <a:picLocks noChangeAspect="1"/>
          </p:cNvPicPr>
          <p:nvPr/>
        </p:nvPicPr>
        <p:blipFill>
          <a:blip r:embed="rId7"/>
          <a:stretch>
            <a:fillRect/>
          </a:stretch>
        </p:blipFill>
        <p:spPr>
          <a:xfrm>
            <a:off x="6275387" y="2773948"/>
            <a:ext cx="859536" cy="859536"/>
          </a:xfrm>
          <a:prstGeom prst="rect">
            <a:avLst/>
          </a:prstGeom>
        </p:spPr>
      </p:pic>
      <p:sp>
        <p:nvSpPr>
          <p:cNvPr id="11" name="Rectangle 10">
            <a:extLst>
              <a:ext uri="{FF2B5EF4-FFF2-40B4-BE49-F238E27FC236}">
                <a16:creationId xmlns:a16="http://schemas.microsoft.com/office/drawing/2014/main" id="{B68B0A2C-F302-4E7F-8353-C9FD84AFB11D}"/>
              </a:ext>
            </a:extLst>
          </p:cNvPr>
          <p:cNvSpPr/>
          <p:nvPr/>
        </p:nvSpPr>
        <p:spPr bwMode="auto">
          <a:xfrm>
            <a:off x="7411713" y="2694168"/>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Key – encrypted</a:t>
            </a:r>
            <a:br>
              <a:rPr lang="en-US" sz="2200">
                <a:solidFill>
                  <a:schemeClr val="tx1"/>
                </a:solidFill>
              </a:rPr>
            </a:br>
            <a:r>
              <a:rPr lang="en-US" sz="2200">
                <a:solidFill>
                  <a:schemeClr val="tx1"/>
                </a:solidFill>
              </a:rPr>
              <a:t>signature string</a:t>
            </a:r>
          </a:p>
        </p:txBody>
      </p:sp>
      <p:cxnSp>
        <p:nvCxnSpPr>
          <p:cNvPr id="45" name="Straight Connector 44">
            <a:extLst>
              <a:ext uri="{FF2B5EF4-FFF2-40B4-BE49-F238E27FC236}">
                <a16:creationId xmlns:a16="http://schemas.microsoft.com/office/drawing/2014/main" id="{A70B2096-3890-43F2-96CE-EAF31D6FED02}"/>
              </a:ext>
              <a:ext uri="{C183D7F6-B498-43B3-948B-1728B52AA6E4}">
                <adec:decorative xmlns:adec="http://schemas.microsoft.com/office/drawing/2017/decorative" val="1"/>
              </a:ext>
            </a:extLst>
          </p:cNvPr>
          <p:cNvCxnSpPr>
            <a:cxnSpLocks/>
          </p:cNvCxnSpPr>
          <p:nvPr/>
        </p:nvCxnSpPr>
        <p:spPr>
          <a:xfrm>
            <a:off x="7407274"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person">
            <a:extLst>
              <a:ext uri="{FF2B5EF4-FFF2-40B4-BE49-F238E27FC236}">
                <a16:creationId xmlns:a16="http://schemas.microsoft.com/office/drawing/2014/main" id="{90FBDF48-2D76-49C3-8B11-4210D3433F9A}"/>
              </a:ext>
            </a:extLst>
          </p:cNvPr>
          <p:cNvPicPr>
            <a:picLocks noChangeAspect="1"/>
          </p:cNvPicPr>
          <p:nvPr/>
        </p:nvPicPr>
        <p:blipFill>
          <a:blip r:embed="rId8"/>
          <a:stretch>
            <a:fillRect/>
          </a:stretch>
        </p:blipFill>
        <p:spPr>
          <a:xfrm>
            <a:off x="6275387" y="4111917"/>
            <a:ext cx="859536" cy="859536"/>
          </a:xfrm>
          <a:prstGeom prst="rect">
            <a:avLst/>
          </a:prstGeom>
        </p:spPr>
      </p:pic>
      <p:sp>
        <p:nvSpPr>
          <p:cNvPr id="15" name="Rectangle 14">
            <a:extLst>
              <a:ext uri="{FF2B5EF4-FFF2-40B4-BE49-F238E27FC236}">
                <a16:creationId xmlns:a16="http://schemas.microsoft.com/office/drawing/2014/main" id="{5C775A3F-182B-418E-9C76-A1284ACBA548}"/>
              </a:ext>
            </a:extLst>
          </p:cNvPr>
          <p:cNvSpPr/>
          <p:nvPr/>
        </p:nvSpPr>
        <p:spPr bwMode="auto">
          <a:xfrm>
            <a:off x="7411713" y="4038962"/>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Shared Access Signatures</a:t>
            </a:r>
          </a:p>
        </p:txBody>
      </p:sp>
      <p:sp>
        <p:nvSpPr>
          <p:cNvPr id="4" name="Rectangle 3">
            <a:extLst>
              <a:ext uri="{FF2B5EF4-FFF2-40B4-BE49-F238E27FC236}">
                <a16:creationId xmlns:a16="http://schemas.microsoft.com/office/drawing/2014/main" id="{D21C2D20-EA91-4F53-B85E-B75510065DAB}"/>
              </a:ext>
            </a:extLst>
          </p:cNvPr>
          <p:cNvSpPr/>
          <p:nvPr/>
        </p:nvSpPr>
        <p:spPr>
          <a:xfrm>
            <a:off x="427038" y="1192214"/>
            <a:ext cx="6326187" cy="8020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Provides delegated access to resources</a:t>
            </a:r>
          </a:p>
        </p:txBody>
      </p:sp>
      <p:sp>
        <p:nvSpPr>
          <p:cNvPr id="5" name="Rectangle 4">
            <a:extLst>
              <a:ext uri="{FF2B5EF4-FFF2-40B4-BE49-F238E27FC236}">
                <a16:creationId xmlns:a16="http://schemas.microsoft.com/office/drawing/2014/main" id="{1FEFBB92-C2EE-4284-A760-2136EACCEF4A}"/>
              </a:ext>
            </a:extLst>
          </p:cNvPr>
          <p:cNvSpPr/>
          <p:nvPr/>
        </p:nvSpPr>
        <p:spPr>
          <a:xfrm>
            <a:off x="427038" y="2240308"/>
            <a:ext cx="6326187" cy="8020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Grants access to clients without sharing your storage account keys</a:t>
            </a:r>
          </a:p>
        </p:txBody>
      </p:sp>
      <p:sp>
        <p:nvSpPr>
          <p:cNvPr id="6" name="Rectangle 5">
            <a:extLst>
              <a:ext uri="{FF2B5EF4-FFF2-40B4-BE49-F238E27FC236}">
                <a16:creationId xmlns:a16="http://schemas.microsoft.com/office/drawing/2014/main" id="{6D561000-F35F-4894-9337-37332DB6A435}"/>
              </a:ext>
            </a:extLst>
          </p:cNvPr>
          <p:cNvSpPr/>
          <p:nvPr/>
        </p:nvSpPr>
        <p:spPr>
          <a:xfrm>
            <a:off x="427038" y="3288403"/>
            <a:ext cx="6326187" cy="10208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The account SAS delegates access</a:t>
            </a:r>
            <a:br>
              <a:rPr lang="en-US" sz="2000">
                <a:solidFill>
                  <a:schemeClr val="tx1"/>
                </a:solidFill>
                <a:cs typeface="Segoe UI Semilight"/>
              </a:rPr>
            </a:br>
            <a:r>
              <a:rPr lang="en-US" sz="2000">
                <a:solidFill>
                  <a:schemeClr val="tx1"/>
                </a:solidFill>
                <a:cs typeface="Segoe UI Semilight"/>
              </a:rPr>
              <a:t>to resources in one or more of the storage services</a:t>
            </a:r>
          </a:p>
        </p:txBody>
      </p:sp>
      <p:sp>
        <p:nvSpPr>
          <p:cNvPr id="7" name="Rectangle 6">
            <a:extLst>
              <a:ext uri="{FF2B5EF4-FFF2-40B4-BE49-F238E27FC236}">
                <a16:creationId xmlns:a16="http://schemas.microsoft.com/office/drawing/2014/main" id="{DA09981A-B29B-4AA0-ACAA-CCA21A89588E}"/>
              </a:ext>
            </a:extLst>
          </p:cNvPr>
          <p:cNvSpPr/>
          <p:nvPr/>
        </p:nvSpPr>
        <p:spPr>
          <a:xfrm>
            <a:off x="427038" y="4588852"/>
            <a:ext cx="6326187" cy="10208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The service SAS delegates access</a:t>
            </a:r>
            <a:br>
              <a:rPr lang="en-US" sz="2000">
                <a:solidFill>
                  <a:schemeClr val="tx1"/>
                </a:solidFill>
              </a:rPr>
            </a:br>
            <a:r>
              <a:rPr lang="en-US" sz="2000">
                <a:solidFill>
                  <a:schemeClr val="tx1"/>
                </a:solidFill>
              </a:rPr>
              <a:t>to a resource in just one of the storage services</a:t>
            </a:r>
          </a:p>
        </p:txBody>
      </p:sp>
      <p:pic>
        <p:nvPicPr>
          <p:cNvPr id="8" name="Picture 7" descr="Screenshot of the Generate SAS token and URL page. ">
            <a:extLst>
              <a:ext uri="{FF2B5EF4-FFF2-40B4-BE49-F238E27FC236}">
                <a16:creationId xmlns:a16="http://schemas.microsoft.com/office/drawing/2014/main" id="{5F7BCDBB-994C-4044-A9BD-BE5B370A307A}"/>
              </a:ext>
            </a:extLst>
          </p:cNvPr>
          <p:cNvPicPr>
            <a:picLocks noChangeAspect="1"/>
          </p:cNvPicPr>
          <p:nvPr/>
        </p:nvPicPr>
        <p:blipFill>
          <a:blip r:embed="rId3"/>
          <a:stretch>
            <a:fillRect/>
          </a:stretch>
        </p:blipFill>
        <p:spPr>
          <a:xfrm>
            <a:off x="7664736" y="982467"/>
            <a:ext cx="3419474" cy="4793732"/>
          </a:xfrm>
          <a:prstGeom prst="rect">
            <a:avLst/>
          </a:prstGeom>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URI and SAS Parameters</a:t>
            </a:r>
          </a:p>
        </p:txBody>
      </p:sp>
      <p:sp>
        <p:nvSpPr>
          <p:cNvPr id="10" name="Rectangle 9">
            <a:extLst>
              <a:ext uri="{FF2B5EF4-FFF2-40B4-BE49-F238E27FC236}">
                <a16:creationId xmlns:a16="http://schemas.microsoft.com/office/drawing/2014/main" id="{D277871D-5719-422C-8758-FCFC4444AD1F}"/>
              </a:ext>
            </a:extLst>
          </p:cNvPr>
          <p:cNvSpPr/>
          <p:nvPr/>
        </p:nvSpPr>
        <p:spPr>
          <a:xfrm>
            <a:off x="427033" y="1192212"/>
            <a:ext cx="11582399" cy="12207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290513" indent="-290513">
              <a:spcAft>
                <a:spcPts val="1200"/>
              </a:spcAft>
              <a:buFont typeface="Arial" panose="020B0604020202020204" pitchFamily="34" charset="0"/>
              <a:buChar char="•"/>
            </a:pPr>
            <a:r>
              <a:rPr lang="en-US" sz="2400">
                <a:solidFill>
                  <a:schemeClr val="tx1"/>
                </a:solidFill>
              </a:rPr>
              <a:t>A SAS is a signed URI that points to one or more storage resources </a:t>
            </a:r>
          </a:p>
          <a:p>
            <a:pPr marL="290513" indent="-290513">
              <a:spcAft>
                <a:spcPts val="1200"/>
              </a:spcAft>
              <a:buFont typeface="Arial" panose="020B0604020202020204" pitchFamily="34" charset="0"/>
              <a:buChar char="•"/>
            </a:pPr>
            <a:r>
              <a:rPr lang="en-US" sz="2400">
                <a:solidFill>
                  <a:schemeClr val="tx1"/>
                </a:solidFill>
              </a:rPr>
              <a:t>Consists of a storage resource URI and the SAS token</a:t>
            </a:r>
          </a:p>
        </p:txBody>
      </p:sp>
      <p:sp>
        <p:nvSpPr>
          <p:cNvPr id="8" name="Rectangle 7">
            <a:extLst>
              <a:ext uri="{FF2B5EF4-FFF2-40B4-BE49-F238E27FC236}">
                <a16:creationId xmlns:a16="http://schemas.microsoft.com/office/drawing/2014/main" id="{1AF8CDA7-ECC6-4841-9C08-13F5D4830D71}"/>
              </a:ext>
              <a:ext uri="{C183D7F6-B498-43B3-948B-1728B52AA6E4}">
                <adec:decorative xmlns:adec="http://schemas.microsoft.com/office/drawing/2017/decorative" val="1"/>
              </a:ext>
            </a:extLst>
          </p:cNvPr>
          <p:cNvSpPr/>
          <p:nvPr/>
        </p:nvSpPr>
        <p:spPr bwMode="auto">
          <a:xfrm>
            <a:off x="427039" y="2525856"/>
            <a:ext cx="11582400" cy="23340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diagram showing that the Storage Resource and the SAS token combine to form the URI">
            <a:extLst>
              <a:ext uri="{FF2B5EF4-FFF2-40B4-BE49-F238E27FC236}">
                <a16:creationId xmlns:a16="http://schemas.microsoft.com/office/drawing/2014/main" id="{BD235AD3-F791-4F89-9528-1114B01C78C1}"/>
              </a:ext>
            </a:extLst>
          </p:cNvPr>
          <p:cNvPicPr>
            <a:picLocks noChangeAspect="1"/>
          </p:cNvPicPr>
          <p:nvPr/>
        </p:nvPicPr>
        <p:blipFill>
          <a:blip r:embed="rId3"/>
          <a:stretch>
            <a:fillRect/>
          </a:stretch>
        </p:blipFill>
        <p:spPr>
          <a:xfrm>
            <a:off x="3285290" y="2561271"/>
            <a:ext cx="5854775" cy="1094850"/>
          </a:xfrm>
          <a:prstGeom prst="rect">
            <a:avLst/>
          </a:prstGeom>
        </p:spPr>
      </p:pic>
      <p:sp>
        <p:nvSpPr>
          <p:cNvPr id="6" name="Rectangle 5">
            <a:extLst>
              <a:ext uri="{FF2B5EF4-FFF2-40B4-BE49-F238E27FC236}">
                <a16:creationId xmlns:a16="http://schemas.microsoft.com/office/drawing/2014/main" id="{AB9DEA76-A2F5-431D-B039-3BA131E91FED}"/>
              </a:ext>
            </a:extLst>
          </p:cNvPr>
          <p:cNvSpPr/>
          <p:nvPr/>
        </p:nvSpPr>
        <p:spPr>
          <a:xfrm>
            <a:off x="2218267" y="3810953"/>
            <a:ext cx="7786930" cy="923330"/>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https://myaccount.blob.core.windows.net/?sp=r&amp;st=2020-05-11T18:31:43Z&amp;se=2020-05-12T02:31:43Z&amp;spr=https&amp;sv=2019-10-10&amp;sr=b&amp;sig=jOqABJZHfUVeBQ3yVn7kWiCKlO0sxCiK1rzEchfAz8U%3D</a:t>
            </a:r>
          </a:p>
        </p:txBody>
      </p:sp>
      <p:sp>
        <p:nvSpPr>
          <p:cNvPr id="11" name="Rectangle 10">
            <a:extLst>
              <a:ext uri="{FF2B5EF4-FFF2-40B4-BE49-F238E27FC236}">
                <a16:creationId xmlns:a16="http://schemas.microsoft.com/office/drawing/2014/main" id="{98E57CC1-A90D-4A61-80B9-8D1866BFDFDF}"/>
              </a:ext>
            </a:extLst>
          </p:cNvPr>
          <p:cNvSpPr/>
          <p:nvPr/>
        </p:nvSpPr>
        <p:spPr>
          <a:xfrm>
            <a:off x="427033" y="5019138"/>
            <a:ext cx="11571291" cy="134260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1200"/>
              </a:spcAft>
            </a:pPr>
            <a:r>
              <a:rPr lang="en-US" sz="2400" dirty="0">
                <a:solidFill>
                  <a:schemeClr val="tx1"/>
                </a:solidFill>
              </a:rPr>
              <a:t>Includes parameters for resource URI, storage services version, services,</a:t>
            </a:r>
            <a:br>
              <a:rPr lang="en-US" sz="2400" dirty="0">
                <a:solidFill>
                  <a:schemeClr val="tx1"/>
                </a:solidFill>
              </a:rPr>
            </a:br>
            <a:r>
              <a:rPr lang="en-US" sz="2400" dirty="0">
                <a:solidFill>
                  <a:schemeClr val="tx1"/>
                </a:solidFill>
              </a:rPr>
              <a:t>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p:txBody>
          <a:bodyPr/>
          <a:lstStyle/>
          <a:p>
            <a:r>
              <a:rPr lang="en-US" dirty="0"/>
              <a:t>Demonstration – Configure storage security</a:t>
            </a:r>
          </a:p>
        </p:txBody>
      </p:sp>
      <p:sp>
        <p:nvSpPr>
          <p:cNvPr id="4" name="TextBox 3">
            <a:extLst>
              <a:ext uri="{FF2B5EF4-FFF2-40B4-BE49-F238E27FC236}">
                <a16:creationId xmlns:a16="http://schemas.microsoft.com/office/drawing/2014/main" id="{5BED6B52-261C-F286-07AB-2BFF71A86EEC}"/>
              </a:ext>
            </a:extLst>
          </p:cNvPr>
          <p:cNvSpPr txBox="1"/>
          <p:nvPr/>
        </p:nvSpPr>
        <p:spPr>
          <a:xfrm>
            <a:off x="677825" y="1730603"/>
            <a:ext cx="6626742" cy="1685526"/>
          </a:xfrm>
          <a:prstGeom prst="rect">
            <a:avLst/>
          </a:prstGeom>
          <a:noFill/>
        </p:spPr>
        <p:txBody>
          <a:bodyPr wrap="square">
            <a:spAutoFit/>
          </a:bodyPr>
          <a:lstStyle/>
          <a:p>
            <a:pPr marL="285750" indent="-285750" defTabSz="932472" fontAlgn="base">
              <a:lnSpc>
                <a:spcPct val="150000"/>
              </a:lnSpc>
              <a:spcBef>
                <a:spcPct val="0"/>
              </a:spcBef>
              <a:spcAft>
                <a:spcPct val="0"/>
              </a:spcAft>
              <a:buFont typeface="Arial" panose="020B0604020202020204" pitchFamily="34" charset="0"/>
              <a:buChar char="•"/>
            </a:pPr>
            <a:r>
              <a:rPr lang="en-US" sz="2400" dirty="0">
                <a:solidFill>
                  <a:schemeClr val="tx1"/>
                </a:solidFill>
              </a:rPr>
              <a:t>Generate a shared access signature</a:t>
            </a:r>
          </a:p>
          <a:p>
            <a:pPr marL="285750" indent="-285750" defTabSz="932472" fontAlgn="base">
              <a:lnSpc>
                <a:spcPct val="150000"/>
              </a:lnSpc>
              <a:spcBef>
                <a:spcPct val="0"/>
              </a:spcBef>
              <a:spcAft>
                <a:spcPct val="0"/>
              </a:spcAft>
              <a:buFont typeface="Arial" panose="020B0604020202020204" pitchFamily="34" charset="0"/>
              <a:buChar char="•"/>
            </a:pPr>
            <a:r>
              <a:rPr lang="en-US" sz="2400" dirty="0">
                <a:solidFill>
                  <a:schemeClr val="tx1"/>
                </a:solidFill>
              </a:rPr>
              <a:t>Review the configuration permissions</a:t>
            </a:r>
          </a:p>
          <a:p>
            <a:pPr marL="285750" indent="-285750" defTabSz="932472" fontAlgn="base">
              <a:lnSpc>
                <a:spcPct val="150000"/>
              </a:lnSpc>
              <a:spcBef>
                <a:spcPct val="0"/>
              </a:spcBef>
              <a:spcAft>
                <a:spcPct val="0"/>
              </a:spcAft>
              <a:buFont typeface="Arial" panose="020B0604020202020204" pitchFamily="34" charset="0"/>
              <a:buChar char="•"/>
            </a:pPr>
            <a:r>
              <a:rPr lang="en-US" sz="2400" dirty="0">
                <a:solidFill>
                  <a:schemeClr val="tx1"/>
                </a:solidFill>
              </a:rPr>
              <a:t>Use the SAS URL to test the permissions</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Determine Storage Service Encryption</a:t>
            </a:r>
          </a:p>
        </p:txBody>
      </p:sp>
      <p:sp>
        <p:nvSpPr>
          <p:cNvPr id="8" name="Text Placeholder 7">
            <a:extLst>
              <a:ext uri="{FF2B5EF4-FFF2-40B4-BE49-F238E27FC236}">
                <a16:creationId xmlns:a16="http://schemas.microsoft.com/office/drawing/2014/main" id="{F50FDDFB-676D-F646-05A9-E4FF791B00D0}"/>
              </a:ext>
            </a:extLst>
          </p:cNvPr>
          <p:cNvSpPr>
            <a:spLocks noGrp="1"/>
          </p:cNvSpPr>
          <p:nvPr>
            <p:ph type="body" sz="quarter" idx="10"/>
          </p:nvPr>
        </p:nvSpPr>
        <p:spPr/>
        <p:txBody>
          <a:bodyPr/>
          <a:lstStyle/>
          <a:p>
            <a:r>
              <a:rPr lang="en-US" dirty="0"/>
              <a:t>You can use your own key (next topic)</a:t>
            </a:r>
          </a:p>
        </p:txBody>
      </p:sp>
      <p:sp>
        <p:nvSpPr>
          <p:cNvPr id="4" name="Rectangle 3">
            <a:extLst>
              <a:ext uri="{FF2B5EF4-FFF2-40B4-BE49-F238E27FC236}">
                <a16:creationId xmlns:a16="http://schemas.microsoft.com/office/drawing/2014/main" id="{936145C1-4E6E-44B0-B6F2-8CA20C34BBB1}"/>
              </a:ext>
            </a:extLst>
          </p:cNvPr>
          <p:cNvSpPr/>
          <p:nvPr/>
        </p:nvSpPr>
        <p:spPr>
          <a:xfrm>
            <a:off x="427034" y="173461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Protects your data for security and compliance</a:t>
            </a:r>
          </a:p>
        </p:txBody>
      </p:sp>
      <p:sp>
        <p:nvSpPr>
          <p:cNvPr id="5" name="Rectangle 4">
            <a:extLst>
              <a:ext uri="{FF2B5EF4-FFF2-40B4-BE49-F238E27FC236}">
                <a16:creationId xmlns:a16="http://schemas.microsoft.com/office/drawing/2014/main" id="{43A2A113-8349-4878-91FE-A3227E23F12A}"/>
              </a:ext>
            </a:extLst>
          </p:cNvPr>
          <p:cNvSpPr/>
          <p:nvPr/>
        </p:nvSpPr>
        <p:spPr>
          <a:xfrm>
            <a:off x="427034" y="2708243"/>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Automatically encrypts and decrypts</a:t>
            </a:r>
            <a:br>
              <a:rPr lang="en-US" sz="2000">
                <a:solidFill>
                  <a:schemeClr val="tx1"/>
                </a:solidFill>
              </a:rPr>
            </a:br>
            <a:r>
              <a:rPr lang="en-US" sz="2000">
                <a:solidFill>
                  <a:schemeClr val="tx1"/>
                </a:solidFill>
              </a:rPr>
              <a:t>your data</a:t>
            </a:r>
          </a:p>
        </p:txBody>
      </p:sp>
      <p:sp>
        <p:nvSpPr>
          <p:cNvPr id="6" name="Rectangle 5">
            <a:extLst>
              <a:ext uri="{FF2B5EF4-FFF2-40B4-BE49-F238E27FC236}">
                <a16:creationId xmlns:a16="http://schemas.microsoft.com/office/drawing/2014/main" id="{2309AE5D-B9C4-4D16-BAE1-75166F5C389D}"/>
              </a:ext>
            </a:extLst>
          </p:cNvPr>
          <p:cNvSpPr/>
          <p:nvPr/>
        </p:nvSpPr>
        <p:spPr>
          <a:xfrm>
            <a:off x="427034" y="3681866"/>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Encrypted through 256-bit AES encryption</a:t>
            </a:r>
          </a:p>
        </p:txBody>
      </p:sp>
      <p:sp>
        <p:nvSpPr>
          <p:cNvPr id="7" name="Rectangle 6">
            <a:extLst>
              <a:ext uri="{FF2B5EF4-FFF2-40B4-BE49-F238E27FC236}">
                <a16:creationId xmlns:a16="http://schemas.microsoft.com/office/drawing/2014/main" id="{4D965712-9F3F-42D7-A781-3E41913DDE8C}"/>
              </a:ext>
            </a:extLst>
          </p:cNvPr>
          <p:cNvSpPr/>
          <p:nvPr/>
        </p:nvSpPr>
        <p:spPr>
          <a:xfrm>
            <a:off x="427034" y="4423913"/>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enabled for all new and existing storage accounts and cannot be disabled</a:t>
            </a:r>
          </a:p>
        </p:txBody>
      </p:sp>
      <p:sp>
        <p:nvSpPr>
          <p:cNvPr id="12" name="Rectangle 11">
            <a:extLst>
              <a:ext uri="{FF2B5EF4-FFF2-40B4-BE49-F238E27FC236}">
                <a16:creationId xmlns:a16="http://schemas.microsoft.com/office/drawing/2014/main" id="{661B92A0-6A64-4528-83B8-9003108139FD}"/>
              </a:ext>
            </a:extLst>
          </p:cNvPr>
          <p:cNvSpPr/>
          <p:nvPr/>
        </p:nvSpPr>
        <p:spPr>
          <a:xfrm>
            <a:off x="427034" y="5397534"/>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transparent to users</a:t>
            </a:r>
          </a:p>
        </p:txBody>
      </p:sp>
      <p:pic>
        <p:nvPicPr>
          <p:cNvPr id="14" name="Picture 6" descr="A screenshot that talks about Storage Service Encryption page">
            <a:extLst>
              <a:ext uri="{FF2B5EF4-FFF2-40B4-BE49-F238E27FC236}">
                <a16:creationId xmlns:a16="http://schemas.microsoft.com/office/drawing/2014/main" id="{7DA6E92D-9068-4347-B40D-F007ADC745F8}"/>
              </a:ext>
            </a:extLst>
          </p:cNvPr>
          <p:cNvPicPr>
            <a:picLocks noChangeAspect="1"/>
          </p:cNvPicPr>
          <p:nvPr/>
        </p:nvPicPr>
        <p:blipFill>
          <a:blip r:embed="rId3"/>
          <a:stretch>
            <a:fillRect/>
          </a:stretch>
        </p:blipFill>
        <p:spPr>
          <a:xfrm>
            <a:off x="6218236" y="1653677"/>
            <a:ext cx="5392531" cy="4156962"/>
          </a:xfrm>
          <a:prstGeom prst="rect">
            <a:avLst/>
          </a:prstGeom>
          <a:ln>
            <a:noFill/>
          </a:ln>
        </p:spPr>
      </p:pic>
    </p:spTree>
    <p:extLst>
      <p:ext uri="{BB962C8B-B14F-4D97-AF65-F5344CB8AC3E}">
        <p14:creationId xmlns:p14="http://schemas.microsoft.com/office/powerpoint/2010/main" val="5156291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Create Customer Managed Keys</a:t>
            </a:r>
          </a:p>
        </p:txBody>
      </p:sp>
      <p:sp>
        <p:nvSpPr>
          <p:cNvPr id="4" name="Rectangle 3">
            <a:extLst>
              <a:ext uri="{FF2B5EF4-FFF2-40B4-BE49-F238E27FC236}">
                <a16:creationId xmlns:a16="http://schemas.microsoft.com/office/drawing/2014/main" id="{0DC4B81D-2BA7-4264-9DC4-6C417AB95390}"/>
              </a:ext>
            </a:extLst>
          </p:cNvPr>
          <p:cNvSpPr/>
          <p:nvPr/>
        </p:nvSpPr>
        <p:spPr>
          <a:xfrm>
            <a:off x="427034" y="1298539"/>
            <a:ext cx="5084766" cy="113015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the Azure Key Vault to manage your encryption keys</a:t>
            </a:r>
          </a:p>
        </p:txBody>
      </p:sp>
      <p:sp>
        <p:nvSpPr>
          <p:cNvPr id="5" name="Rectangle 4">
            <a:extLst>
              <a:ext uri="{FF2B5EF4-FFF2-40B4-BE49-F238E27FC236}">
                <a16:creationId xmlns:a16="http://schemas.microsoft.com/office/drawing/2014/main" id="{3FCA0867-0F7F-4514-87B3-2B8DD32F0607}"/>
              </a:ext>
            </a:extLst>
          </p:cNvPr>
          <p:cNvSpPr/>
          <p:nvPr/>
        </p:nvSpPr>
        <p:spPr>
          <a:xfrm>
            <a:off x="427034" y="2523339"/>
            <a:ext cx="5084766" cy="113015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your own encryption keys and</a:t>
            </a:r>
            <a:br>
              <a:rPr lang="en-US" sz="2000">
                <a:solidFill>
                  <a:schemeClr val="tx1"/>
                </a:solidFill>
              </a:rPr>
            </a:br>
            <a:r>
              <a:rPr lang="en-US" sz="2000">
                <a:solidFill>
                  <a:schemeClr val="tx1"/>
                </a:solidFill>
              </a:rPr>
              <a:t>store them in a key vault</a:t>
            </a:r>
          </a:p>
        </p:txBody>
      </p:sp>
      <p:sp>
        <p:nvSpPr>
          <p:cNvPr id="6" name="Rectangle 5">
            <a:extLst>
              <a:ext uri="{FF2B5EF4-FFF2-40B4-BE49-F238E27FC236}">
                <a16:creationId xmlns:a16="http://schemas.microsoft.com/office/drawing/2014/main" id="{AAAF3445-D23C-4BD4-AC57-8E01F0650739}"/>
              </a:ext>
            </a:extLst>
          </p:cNvPr>
          <p:cNvSpPr/>
          <p:nvPr/>
        </p:nvSpPr>
        <p:spPr>
          <a:xfrm>
            <a:off x="427034" y="3748140"/>
            <a:ext cx="5084766" cy="113015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Azure Key Vault's APIs to generate encryption keys</a:t>
            </a:r>
          </a:p>
        </p:txBody>
      </p:sp>
      <p:sp>
        <p:nvSpPr>
          <p:cNvPr id="8" name="Rectangle 7">
            <a:extLst>
              <a:ext uri="{FF2B5EF4-FFF2-40B4-BE49-F238E27FC236}">
                <a16:creationId xmlns:a16="http://schemas.microsoft.com/office/drawing/2014/main" id="{11DE86F3-48D2-47D2-9403-644519EF8465}"/>
              </a:ext>
            </a:extLst>
          </p:cNvPr>
          <p:cNvSpPr/>
          <p:nvPr/>
        </p:nvSpPr>
        <p:spPr>
          <a:xfrm>
            <a:off x="427034" y="4972940"/>
            <a:ext cx="5084766" cy="113015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Custom keys give you more flexibility</a:t>
            </a:r>
            <a:br>
              <a:rPr lang="en-US" sz="2000">
                <a:solidFill>
                  <a:schemeClr val="tx1"/>
                </a:solidFill>
              </a:rPr>
            </a:br>
            <a:r>
              <a:rPr lang="en-US" sz="2000">
                <a:solidFill>
                  <a:schemeClr val="tx1"/>
                </a:solidFill>
              </a:rPr>
              <a:t>and control </a:t>
            </a:r>
          </a:p>
        </p:txBody>
      </p:sp>
      <p:pic>
        <p:nvPicPr>
          <p:cNvPr id="11" name="Picture 5" descr="A screenshot of using Customer Managed Keys for encryption, and selecting a key from the Key Vault">
            <a:extLst>
              <a:ext uri="{FF2B5EF4-FFF2-40B4-BE49-F238E27FC236}">
                <a16:creationId xmlns:a16="http://schemas.microsoft.com/office/drawing/2014/main" id="{A9FF4276-D20B-4CE6-BD17-6150393256C4}"/>
              </a:ext>
            </a:extLst>
          </p:cNvPr>
          <p:cNvPicPr>
            <a:picLocks noChangeAspect="1"/>
          </p:cNvPicPr>
          <p:nvPr/>
        </p:nvPicPr>
        <p:blipFill>
          <a:blip r:embed="rId3"/>
          <a:stretch>
            <a:fillRect/>
          </a:stretch>
        </p:blipFill>
        <p:spPr>
          <a:xfrm>
            <a:off x="5785933" y="1846828"/>
            <a:ext cx="6101772" cy="3797756"/>
          </a:xfrm>
          <a:prstGeom prst="rect">
            <a:avLst/>
          </a:prstGeom>
          <a:ln>
            <a:no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Storage Accounts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Apply Storage Security Best Practices</a:t>
            </a:r>
          </a:p>
        </p:txBody>
      </p:sp>
      <p:sp>
        <p:nvSpPr>
          <p:cNvPr id="53" name="TextBox 52">
            <a:extLst>
              <a:ext uri="{FF2B5EF4-FFF2-40B4-BE49-F238E27FC236}">
                <a16:creationId xmlns:a16="http://schemas.microsoft.com/office/drawing/2014/main" id="{8E6A6E4C-A83D-4B4C-A352-18236004FB00}"/>
              </a:ext>
            </a:extLst>
          </p:cNvPr>
          <p:cNvSpPr txBox="1"/>
          <p:nvPr/>
        </p:nvSpPr>
        <p:spPr>
          <a:xfrm>
            <a:off x="1511300" y="1609170"/>
            <a:ext cx="4177120" cy="553998"/>
          </a:xfrm>
          <a:prstGeom prst="rect">
            <a:avLst/>
          </a:prstGeom>
          <a:noFill/>
        </p:spPr>
        <p:txBody>
          <a:bodyPr wrap="square" lIns="0" tIns="0" rIns="0" bIns="0" rtlCol="0" anchor="ctr">
            <a:spAutoFit/>
          </a:bodyPr>
          <a:lstStyle/>
          <a:p>
            <a:pPr>
              <a:spcBef>
                <a:spcPts val="600"/>
              </a:spcBef>
              <a:spcAft>
                <a:spcPts val="600"/>
              </a:spcAft>
            </a:pPr>
            <a:r>
              <a:rPr lang="en-US" dirty="0"/>
              <a:t>Always use HTTPS to create or distribute a SAS</a:t>
            </a:r>
          </a:p>
        </p:txBody>
      </p:sp>
      <p:sp>
        <p:nvSpPr>
          <p:cNvPr id="54" name="TextBox 53">
            <a:extLst>
              <a:ext uri="{FF2B5EF4-FFF2-40B4-BE49-F238E27FC236}">
                <a16:creationId xmlns:a16="http://schemas.microsoft.com/office/drawing/2014/main" id="{31FC4AA5-5562-4E55-96FF-7B1D6A3B8D9A}"/>
              </a:ext>
            </a:extLst>
          </p:cNvPr>
          <p:cNvSpPr txBox="1"/>
          <p:nvPr/>
        </p:nvSpPr>
        <p:spPr>
          <a:xfrm>
            <a:off x="1511299" y="2628680"/>
            <a:ext cx="4047671" cy="553998"/>
          </a:xfrm>
          <a:prstGeom prst="rect">
            <a:avLst/>
          </a:prstGeom>
          <a:noFill/>
        </p:spPr>
        <p:txBody>
          <a:bodyPr wrap="square" lIns="0" tIns="0" rIns="0" bIns="0" rtlCol="0" anchor="ctr">
            <a:spAutoFit/>
          </a:bodyPr>
          <a:lstStyle/>
          <a:p>
            <a:r>
              <a:rPr lang="en-US"/>
              <a:t>Reference stored access policies where possible</a:t>
            </a:r>
          </a:p>
        </p:txBody>
      </p:sp>
      <p:sp>
        <p:nvSpPr>
          <p:cNvPr id="55" name="TextBox 54">
            <a:extLst>
              <a:ext uri="{FF2B5EF4-FFF2-40B4-BE49-F238E27FC236}">
                <a16:creationId xmlns:a16="http://schemas.microsoft.com/office/drawing/2014/main" id="{A4CFEC2D-7B94-4B04-8131-3A579CDE4B3F}"/>
              </a:ext>
            </a:extLst>
          </p:cNvPr>
          <p:cNvSpPr txBox="1"/>
          <p:nvPr/>
        </p:nvSpPr>
        <p:spPr>
          <a:xfrm>
            <a:off x="1511299" y="3663580"/>
            <a:ext cx="4047671" cy="553998"/>
          </a:xfrm>
          <a:prstGeom prst="rect">
            <a:avLst/>
          </a:prstGeom>
          <a:noFill/>
        </p:spPr>
        <p:txBody>
          <a:bodyPr wrap="square" lIns="0" tIns="0" rIns="0" bIns="0" rtlCol="0" anchor="ctr">
            <a:spAutoFit/>
          </a:bodyPr>
          <a:lstStyle/>
          <a:p>
            <a:r>
              <a:rPr lang="en-US"/>
              <a:t>Use near-term expiration times on an ad hoc SAS</a:t>
            </a:r>
          </a:p>
        </p:txBody>
      </p:sp>
      <p:sp>
        <p:nvSpPr>
          <p:cNvPr id="62" name="TextBox 61">
            <a:extLst>
              <a:ext uri="{FF2B5EF4-FFF2-40B4-BE49-F238E27FC236}">
                <a16:creationId xmlns:a16="http://schemas.microsoft.com/office/drawing/2014/main" id="{E6B66279-9E32-4ED4-86F6-3B00D0818F0E}"/>
              </a:ext>
            </a:extLst>
          </p:cNvPr>
          <p:cNvSpPr txBox="1"/>
          <p:nvPr/>
        </p:nvSpPr>
        <p:spPr>
          <a:xfrm>
            <a:off x="1543250" y="4741261"/>
            <a:ext cx="4663995" cy="553998"/>
          </a:xfrm>
          <a:prstGeom prst="rect">
            <a:avLst/>
          </a:prstGeom>
          <a:noFill/>
        </p:spPr>
        <p:txBody>
          <a:bodyPr wrap="square" lIns="0" tIns="0" rIns="0" bIns="0" rtlCol="0" anchor="ctr">
            <a:spAutoFit/>
          </a:bodyPr>
          <a:lstStyle/>
          <a:p>
            <a:r>
              <a:rPr lang="en-US" dirty="0"/>
              <a:t>Use Storage Analytics to monitor your application</a:t>
            </a:r>
          </a:p>
        </p:txBody>
      </p:sp>
      <p:sp>
        <p:nvSpPr>
          <p:cNvPr id="57" name="TextBox 56">
            <a:extLst>
              <a:ext uri="{FF2B5EF4-FFF2-40B4-BE49-F238E27FC236}">
                <a16:creationId xmlns:a16="http://schemas.microsoft.com/office/drawing/2014/main" id="{8F3C5CDA-4205-485D-A41B-E954428080F0}"/>
              </a:ext>
              <a:ext uri="{C183D7F6-B498-43B3-948B-1728B52AA6E4}">
                <adec:decorative xmlns:adec="http://schemas.microsoft.com/office/drawing/2017/decorative" val="0"/>
              </a:ext>
            </a:extLst>
          </p:cNvPr>
          <p:cNvSpPr txBox="1"/>
          <p:nvPr/>
        </p:nvSpPr>
        <p:spPr>
          <a:xfrm>
            <a:off x="1511299" y="5906436"/>
            <a:ext cx="4047671" cy="276999"/>
          </a:xfrm>
          <a:prstGeom prst="rect">
            <a:avLst/>
          </a:prstGeom>
          <a:noFill/>
        </p:spPr>
        <p:txBody>
          <a:bodyPr wrap="square" lIns="0" tIns="0" rIns="0" bIns="0" rtlCol="0" anchor="ctr">
            <a:spAutoFit/>
          </a:bodyPr>
          <a:lstStyle/>
          <a:p>
            <a:r>
              <a:rPr lang="en-US" dirty="0"/>
              <a:t>Be careful with SAS start time</a:t>
            </a:r>
          </a:p>
        </p:txBody>
      </p:sp>
      <p:sp>
        <p:nvSpPr>
          <p:cNvPr id="58" name="TextBox 57">
            <a:extLst>
              <a:ext uri="{FF2B5EF4-FFF2-40B4-BE49-F238E27FC236}">
                <a16:creationId xmlns:a16="http://schemas.microsoft.com/office/drawing/2014/main" id="{5B23CD7B-0222-4A47-97DC-B096452552AC}"/>
              </a:ext>
            </a:extLst>
          </p:cNvPr>
          <p:cNvSpPr txBox="1"/>
          <p:nvPr/>
        </p:nvSpPr>
        <p:spPr>
          <a:xfrm>
            <a:off x="7339318" y="1747669"/>
            <a:ext cx="4663995" cy="276999"/>
          </a:xfrm>
          <a:prstGeom prst="rect">
            <a:avLst/>
          </a:prstGeom>
          <a:noFill/>
        </p:spPr>
        <p:txBody>
          <a:bodyPr wrap="square" lIns="0" tIns="0" rIns="0" bIns="0" rtlCol="0" anchor="ctr">
            <a:spAutoFit/>
          </a:bodyPr>
          <a:lstStyle/>
          <a:p>
            <a:pPr>
              <a:spcBef>
                <a:spcPts val="600"/>
              </a:spcBef>
              <a:spcAft>
                <a:spcPts val="600"/>
              </a:spcAft>
            </a:pPr>
            <a:r>
              <a:rPr lang="en-US"/>
              <a:t>Be specific with the resource to be accessed</a:t>
            </a:r>
          </a:p>
        </p:txBody>
      </p:sp>
      <p:sp>
        <p:nvSpPr>
          <p:cNvPr id="59" name="TextBox 58">
            <a:extLst>
              <a:ext uri="{FF2B5EF4-FFF2-40B4-BE49-F238E27FC236}">
                <a16:creationId xmlns:a16="http://schemas.microsoft.com/office/drawing/2014/main" id="{A0AA03E4-B222-402D-B0B7-A6614AEF144C}"/>
              </a:ext>
            </a:extLst>
          </p:cNvPr>
          <p:cNvSpPr txBox="1"/>
          <p:nvPr/>
        </p:nvSpPr>
        <p:spPr>
          <a:xfrm>
            <a:off x="7339318" y="2628680"/>
            <a:ext cx="4663995" cy="553998"/>
          </a:xfrm>
          <a:prstGeom prst="rect">
            <a:avLst/>
          </a:prstGeom>
          <a:noFill/>
        </p:spPr>
        <p:txBody>
          <a:bodyPr wrap="square" lIns="0" tIns="0" rIns="0" bIns="0" rtlCol="0" anchor="ctr">
            <a:spAutoFit/>
          </a:bodyPr>
          <a:lstStyle/>
          <a:p>
            <a:r>
              <a:rPr lang="en-US"/>
              <a:t>Understand that your account will be billed for any usage</a:t>
            </a:r>
          </a:p>
        </p:txBody>
      </p:sp>
      <p:sp>
        <p:nvSpPr>
          <p:cNvPr id="60" name="TextBox 59">
            <a:extLst>
              <a:ext uri="{FF2B5EF4-FFF2-40B4-BE49-F238E27FC236}">
                <a16:creationId xmlns:a16="http://schemas.microsoft.com/office/drawing/2014/main" id="{64F87851-A142-462A-8EEA-70AA9329985C}"/>
              </a:ext>
            </a:extLst>
          </p:cNvPr>
          <p:cNvSpPr txBox="1"/>
          <p:nvPr/>
        </p:nvSpPr>
        <p:spPr>
          <a:xfrm>
            <a:off x="7339318" y="3802080"/>
            <a:ext cx="4663995" cy="276999"/>
          </a:xfrm>
          <a:prstGeom prst="rect">
            <a:avLst/>
          </a:prstGeom>
          <a:noFill/>
        </p:spPr>
        <p:txBody>
          <a:bodyPr wrap="square" lIns="0" tIns="0" rIns="0" bIns="0" rtlCol="0" anchor="ctr">
            <a:spAutoFit/>
          </a:bodyPr>
          <a:lstStyle/>
          <a:p>
            <a:r>
              <a:rPr lang="en-US"/>
              <a:t>Validate data written using SAS</a:t>
            </a:r>
          </a:p>
        </p:txBody>
      </p:sp>
      <p:sp>
        <p:nvSpPr>
          <p:cNvPr id="61" name="TextBox 60">
            <a:extLst>
              <a:ext uri="{FF2B5EF4-FFF2-40B4-BE49-F238E27FC236}">
                <a16:creationId xmlns:a16="http://schemas.microsoft.com/office/drawing/2014/main" id="{42A28FE7-0DE3-4EFB-85F7-3F2F368B081D}"/>
              </a:ext>
            </a:extLst>
          </p:cNvPr>
          <p:cNvSpPr txBox="1"/>
          <p:nvPr/>
        </p:nvSpPr>
        <p:spPr>
          <a:xfrm>
            <a:off x="7339318" y="4836976"/>
            <a:ext cx="4663995" cy="276999"/>
          </a:xfrm>
          <a:prstGeom prst="rect">
            <a:avLst/>
          </a:prstGeom>
          <a:noFill/>
        </p:spPr>
        <p:txBody>
          <a:bodyPr wrap="square" lIns="0" tIns="0" rIns="0" bIns="0" rtlCol="0" anchor="ctr">
            <a:spAutoFit/>
          </a:bodyPr>
          <a:lstStyle/>
          <a:p>
            <a:r>
              <a:rPr lang="en-US"/>
              <a:t>Don't assume SAS is always the correct choice</a:t>
            </a:r>
          </a:p>
        </p:txBody>
      </p:sp>
      <p:pic>
        <p:nvPicPr>
          <p:cNvPr id="19" name="Picture 18">
            <a:extLst>
              <a:ext uri="{FF2B5EF4-FFF2-40B4-BE49-F238E27FC236}">
                <a16:creationId xmlns:a16="http://schemas.microsoft.com/office/drawing/2014/main" id="{E79AAB12-5DD7-4298-8F11-ECBBDA0349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3388" y="1461379"/>
            <a:ext cx="859536" cy="859536"/>
          </a:xfrm>
          <a:prstGeom prst="rect">
            <a:avLst/>
          </a:prstGeom>
        </p:spPr>
      </p:pic>
      <p:cxnSp>
        <p:nvCxnSpPr>
          <p:cNvPr id="27" name="Straight Connector 26">
            <a:extLst>
              <a:ext uri="{FF2B5EF4-FFF2-40B4-BE49-F238E27FC236}">
                <a16:creationId xmlns:a16="http://schemas.microsoft.com/office/drawing/2014/main" id="{B922378F-C58D-40BC-B926-C6582F2C30B7}"/>
              </a:ext>
              <a:ext uri="{C183D7F6-B498-43B3-948B-1728B52AA6E4}">
                <adec:decorative xmlns:adec="http://schemas.microsoft.com/office/drawing/2017/decorative" val="1"/>
              </a:ext>
            </a:extLst>
          </p:cNvPr>
          <p:cNvCxnSpPr>
            <a:cxnSpLocks/>
          </p:cNvCxnSpPr>
          <p:nvPr/>
        </p:nvCxnSpPr>
        <p:spPr>
          <a:xfrm>
            <a:off x="1514475" y="2411544"/>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8559D7AC-7D56-481A-AAC7-94238B0E888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3388" y="2503750"/>
            <a:ext cx="859536" cy="859536"/>
          </a:xfrm>
          <a:prstGeom prst="rect">
            <a:avLst/>
          </a:prstGeom>
        </p:spPr>
      </p:pic>
      <p:cxnSp>
        <p:nvCxnSpPr>
          <p:cNvPr id="41" name="Straight Connector 40">
            <a:extLst>
              <a:ext uri="{FF2B5EF4-FFF2-40B4-BE49-F238E27FC236}">
                <a16:creationId xmlns:a16="http://schemas.microsoft.com/office/drawing/2014/main" id="{C4ACF37B-CFD6-4E9C-B53D-48D13D1B6693}"/>
              </a:ext>
              <a:ext uri="{C183D7F6-B498-43B3-948B-1728B52AA6E4}">
                <adec:decorative xmlns:adec="http://schemas.microsoft.com/office/drawing/2017/decorative" val="1"/>
              </a:ext>
            </a:extLst>
          </p:cNvPr>
          <p:cNvCxnSpPr>
            <a:cxnSpLocks/>
          </p:cNvCxnSpPr>
          <p:nvPr/>
        </p:nvCxnSpPr>
        <p:spPr>
          <a:xfrm>
            <a:off x="1514475" y="3453915"/>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49B1C62-717D-4254-8CBA-269D888762E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33388" y="3546121"/>
            <a:ext cx="859536" cy="859536"/>
          </a:xfrm>
          <a:prstGeom prst="rect">
            <a:avLst/>
          </a:prstGeom>
        </p:spPr>
      </p:pic>
      <p:cxnSp>
        <p:nvCxnSpPr>
          <p:cNvPr id="42" name="Straight Connector 41">
            <a:extLst>
              <a:ext uri="{FF2B5EF4-FFF2-40B4-BE49-F238E27FC236}">
                <a16:creationId xmlns:a16="http://schemas.microsoft.com/office/drawing/2014/main" id="{5B7FA390-06F6-4185-86BA-952EB2E2FC37}"/>
              </a:ext>
              <a:ext uri="{C183D7F6-B498-43B3-948B-1728B52AA6E4}">
                <adec:decorative xmlns:adec="http://schemas.microsoft.com/office/drawing/2017/decorative" val="1"/>
              </a:ext>
            </a:extLst>
          </p:cNvPr>
          <p:cNvCxnSpPr>
            <a:cxnSpLocks/>
          </p:cNvCxnSpPr>
          <p:nvPr/>
        </p:nvCxnSpPr>
        <p:spPr>
          <a:xfrm>
            <a:off x="1514475" y="4496286"/>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BA290D-1748-4C48-86E3-F6DEA87BF2F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3388" y="4588492"/>
            <a:ext cx="859536" cy="859536"/>
          </a:xfrm>
          <a:prstGeom prst="rect">
            <a:avLst/>
          </a:prstGeom>
        </p:spPr>
      </p:pic>
      <p:cxnSp>
        <p:nvCxnSpPr>
          <p:cNvPr id="43" name="Straight Connector 42">
            <a:extLst>
              <a:ext uri="{FF2B5EF4-FFF2-40B4-BE49-F238E27FC236}">
                <a16:creationId xmlns:a16="http://schemas.microsoft.com/office/drawing/2014/main" id="{605650B0-E0FF-49F0-8DDE-88F6E2CB6937}"/>
              </a:ext>
              <a:ext uri="{C183D7F6-B498-43B3-948B-1728B52AA6E4}">
                <adec:decorative xmlns:adec="http://schemas.microsoft.com/office/drawing/2017/decorative" val="1"/>
              </a:ext>
            </a:extLst>
          </p:cNvPr>
          <p:cNvCxnSpPr>
            <a:cxnSpLocks/>
          </p:cNvCxnSpPr>
          <p:nvPr/>
        </p:nvCxnSpPr>
        <p:spPr>
          <a:xfrm>
            <a:off x="1514475" y="5538657"/>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1CBE36D-78A0-490E-B708-327980248BB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3388" y="5630862"/>
            <a:ext cx="859536" cy="859536"/>
          </a:xfrm>
          <a:prstGeom prst="rect">
            <a:avLst/>
          </a:prstGeom>
        </p:spPr>
      </p:pic>
      <p:pic>
        <p:nvPicPr>
          <p:cNvPr id="28" name="Picture 27">
            <a:extLst>
              <a:ext uri="{FF2B5EF4-FFF2-40B4-BE49-F238E27FC236}">
                <a16:creationId xmlns:a16="http://schemas.microsoft.com/office/drawing/2014/main" id="{3B8F49F9-2C7B-4AA7-B31F-EDC13580F2EF}"/>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274981" y="1461379"/>
            <a:ext cx="859536" cy="859536"/>
          </a:xfrm>
          <a:prstGeom prst="rect">
            <a:avLst/>
          </a:prstGeom>
        </p:spPr>
      </p:pic>
      <p:cxnSp>
        <p:nvCxnSpPr>
          <p:cNvPr id="47" name="Straight Connector 46">
            <a:extLst>
              <a:ext uri="{FF2B5EF4-FFF2-40B4-BE49-F238E27FC236}">
                <a16:creationId xmlns:a16="http://schemas.microsoft.com/office/drawing/2014/main" id="{B814FFA0-9038-40C3-8B5D-BE7037F185EE}"/>
              </a:ext>
              <a:ext uri="{C183D7F6-B498-43B3-948B-1728B52AA6E4}">
                <adec:decorative xmlns:adec="http://schemas.microsoft.com/office/drawing/2017/decorative" val="1"/>
              </a:ext>
            </a:extLst>
          </p:cNvPr>
          <p:cNvCxnSpPr>
            <a:cxnSpLocks/>
          </p:cNvCxnSpPr>
          <p:nvPr/>
        </p:nvCxnSpPr>
        <p:spPr>
          <a:xfrm>
            <a:off x="7356068" y="2411544"/>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346CA0C-6BA4-4A11-8706-759CF331403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274981" y="2503750"/>
            <a:ext cx="859536" cy="859536"/>
          </a:xfrm>
          <a:prstGeom prst="rect">
            <a:avLst/>
          </a:prstGeom>
        </p:spPr>
      </p:pic>
      <p:cxnSp>
        <p:nvCxnSpPr>
          <p:cNvPr id="80" name="Straight Connector 79">
            <a:extLst>
              <a:ext uri="{FF2B5EF4-FFF2-40B4-BE49-F238E27FC236}">
                <a16:creationId xmlns:a16="http://schemas.microsoft.com/office/drawing/2014/main" id="{1DD21B25-D79E-460A-AE1A-591BA9638477}"/>
              </a:ext>
              <a:ext uri="{C183D7F6-B498-43B3-948B-1728B52AA6E4}">
                <adec:decorative xmlns:adec="http://schemas.microsoft.com/office/drawing/2017/decorative" val="1"/>
              </a:ext>
            </a:extLst>
          </p:cNvPr>
          <p:cNvCxnSpPr>
            <a:cxnSpLocks/>
          </p:cNvCxnSpPr>
          <p:nvPr/>
        </p:nvCxnSpPr>
        <p:spPr>
          <a:xfrm>
            <a:off x="7356068" y="3453915"/>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5D69AB9-15E4-481C-AF98-5BB0CBB0FA49}"/>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274981" y="3546121"/>
            <a:ext cx="859536" cy="859536"/>
          </a:xfrm>
          <a:prstGeom prst="rect">
            <a:avLst/>
          </a:prstGeom>
        </p:spPr>
      </p:pic>
      <p:cxnSp>
        <p:nvCxnSpPr>
          <p:cNvPr id="81" name="Straight Connector 80">
            <a:extLst>
              <a:ext uri="{FF2B5EF4-FFF2-40B4-BE49-F238E27FC236}">
                <a16:creationId xmlns:a16="http://schemas.microsoft.com/office/drawing/2014/main" id="{FC798D81-C0C4-4D2C-BD64-0DDEBAADB5A2}"/>
              </a:ext>
              <a:ext uri="{C183D7F6-B498-43B3-948B-1728B52AA6E4}">
                <adec:decorative xmlns:adec="http://schemas.microsoft.com/office/drawing/2017/decorative" val="1"/>
              </a:ext>
            </a:extLst>
          </p:cNvPr>
          <p:cNvCxnSpPr>
            <a:cxnSpLocks/>
          </p:cNvCxnSpPr>
          <p:nvPr/>
        </p:nvCxnSpPr>
        <p:spPr>
          <a:xfrm>
            <a:off x="7356068" y="4496286"/>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FBE3F2CD-C9FE-4685-A22E-110F76C3644D}"/>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6274981" y="4588492"/>
            <a:ext cx="859536" cy="859536"/>
          </a:xfrm>
          <a:prstGeom prst="rect">
            <a:avLst/>
          </a:prstGeom>
        </p:spPr>
      </p:pic>
      <p:cxnSp>
        <p:nvCxnSpPr>
          <p:cNvPr id="82" name="Straight Connector 81">
            <a:extLst>
              <a:ext uri="{FF2B5EF4-FFF2-40B4-BE49-F238E27FC236}">
                <a16:creationId xmlns:a16="http://schemas.microsoft.com/office/drawing/2014/main" id="{5EF90B67-1FC9-42B3-BB75-949F1102A7CF}"/>
              </a:ext>
              <a:ext uri="{C183D7F6-B498-43B3-948B-1728B52AA6E4}">
                <adec:decorative xmlns:adec="http://schemas.microsoft.com/office/drawing/2017/decorative" val="1"/>
              </a:ext>
            </a:extLst>
          </p:cNvPr>
          <p:cNvCxnSpPr>
            <a:cxnSpLocks/>
          </p:cNvCxnSpPr>
          <p:nvPr/>
        </p:nvCxnSpPr>
        <p:spPr>
          <a:xfrm>
            <a:off x="7356068" y="5538657"/>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Storage Security</a:t>
            </a:r>
          </a:p>
        </p:txBody>
      </p:sp>
      <p:sp>
        <p:nvSpPr>
          <p:cNvPr id="19" name="Rectangle 18">
            <a:extLst>
              <a:ext uri="{FF2B5EF4-FFF2-40B4-BE49-F238E27FC236}">
                <a16:creationId xmlns:a16="http://schemas.microsoft.com/office/drawing/2014/main" id="{0D720A05-CD47-4B79-B8A4-8309E16EE618}"/>
              </a:ext>
            </a:extLst>
          </p:cNvPr>
          <p:cNvSpPr/>
          <p:nvPr/>
        </p:nvSpPr>
        <p:spPr>
          <a:xfrm>
            <a:off x="3814394" y="1760001"/>
            <a:ext cx="7647504" cy="200392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indent="-342900" defTabSz="800100">
              <a:spcBef>
                <a:spcPct val="0"/>
              </a:spcBef>
              <a:spcAft>
                <a:spcPts val="1200"/>
              </a:spcAft>
              <a:buClr>
                <a:schemeClr val="tx1"/>
              </a:buClr>
              <a:buFont typeface="Arial" panose="020B0604020202020204" pitchFamily="34" charset="0"/>
              <a:buChar char="•"/>
            </a:pPr>
            <a:r>
              <a:rPr lang="en-US" sz="2000" dirty="0">
                <a:hlinkClick r:id="rId3"/>
              </a:rPr>
              <a:t>Secure your Azure Storage account</a:t>
            </a:r>
            <a:endParaRPr lang="en-US" sz="2000" dirty="0"/>
          </a:p>
          <a:p>
            <a:pPr marL="342900" indent="-342900" defTabSz="800100">
              <a:spcBef>
                <a:spcPct val="0"/>
              </a:spcBef>
              <a:spcAft>
                <a:spcPts val="1200"/>
              </a:spcAft>
              <a:buClr>
                <a:schemeClr val="tx1"/>
              </a:buClr>
              <a:buFont typeface="Arial" panose="020B0604020202020204" pitchFamily="34" charset="0"/>
              <a:buChar char="•"/>
            </a:pPr>
            <a:r>
              <a:rPr lang="en-US" sz="2000" dirty="0">
                <a:hlinkClick r:id="rId4"/>
              </a:rPr>
              <a:t>Control access to Azure Storage with shared access signatures (</a:t>
            </a:r>
            <a:r>
              <a:rPr lang="en-US" sz="2000" dirty="0">
                <a:highlight>
                  <a:srgbClr val="FFFF00"/>
                </a:highlight>
                <a:hlinkClick r:id="rId4"/>
              </a:rPr>
              <a:t>sandbox</a:t>
            </a:r>
            <a:r>
              <a:rPr lang="en-US" sz="2000" dirty="0">
                <a:hlinkClick r:id="rId4"/>
              </a:rPr>
              <a:t>)</a:t>
            </a:r>
            <a:endParaRPr lang="en-US" sz="2000" dirty="0"/>
          </a:p>
          <a:p>
            <a:pPr defTabSz="800100">
              <a:spcBef>
                <a:spcPct val="0"/>
              </a:spcBef>
              <a:spcAft>
                <a:spcPts val="1200"/>
              </a:spcAft>
            </a:pPr>
            <a:endParaRPr lang="en-IN" sz="2000" dirty="0">
              <a:solidFill>
                <a:schemeClr val="tx1"/>
              </a:solidFill>
            </a:endParaRPr>
          </a:p>
          <a:p>
            <a:pPr marL="342900" indent="-342900" defTabSz="800100">
              <a:spcBef>
                <a:spcPct val="0"/>
              </a:spcBef>
              <a:spcAft>
                <a:spcPts val="1200"/>
              </a:spcAft>
              <a:buFont typeface="Arial" panose="020B0604020202020204" pitchFamily="34" charset="0"/>
              <a:buChar char="•"/>
            </a:pPr>
            <a:endParaRPr lang="en-IN" sz="2000" dirty="0">
              <a:solidFill>
                <a:schemeClr val="tx1"/>
              </a:solidFill>
            </a:endParaRPr>
          </a:p>
        </p:txBody>
      </p:sp>
      <p:sp>
        <p:nvSpPr>
          <p:cNvPr id="6" name="TextBox 5">
            <a:extLst>
              <a:ext uri="{FF2B5EF4-FFF2-40B4-BE49-F238E27FC236}">
                <a16:creationId xmlns:a16="http://schemas.microsoft.com/office/drawing/2014/main" id="{E088DB59-F30E-4610-9151-EC81630C7787}"/>
              </a:ext>
            </a:extLst>
          </p:cNvPr>
          <p:cNvSpPr txBox="1"/>
          <p:nvPr/>
        </p:nvSpPr>
        <p:spPr>
          <a:xfrm>
            <a:off x="6235363" y="5913243"/>
            <a:ext cx="5532733"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practice exercise.</a:t>
            </a:r>
          </a:p>
        </p:txBody>
      </p:sp>
    </p:spTree>
    <p:extLst>
      <p:ext uri="{BB962C8B-B14F-4D97-AF65-F5344CB8AC3E}">
        <p14:creationId xmlns:p14="http://schemas.microsoft.com/office/powerpoint/2010/main" val="6236921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3232160"/>
            <a:ext cx="6472474" cy="1130181"/>
          </a:xfrm>
        </p:spPr>
        <p:txBody>
          <a:bodyPr/>
          <a:lstStyle/>
          <a:p>
            <a:r>
              <a:rPr lang="en-US" dirty="0"/>
              <a:t>Configure Azure Files and File Sync</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a:xfrm>
            <a:off x="465138" y="567457"/>
            <a:ext cx="11530584" cy="830020"/>
          </a:xfrm>
        </p:spPr>
        <p:txBody>
          <a:bodyPr/>
          <a:lstStyle/>
          <a:p>
            <a:r>
              <a:rPr lang="en-US" dirty="0"/>
              <a:t>Learning Objectives - Configure Azure Files and File Sync</a:t>
            </a:r>
          </a:p>
        </p:txBody>
      </p:sp>
      <p:sp>
        <p:nvSpPr>
          <p:cNvPr id="5" name="Rectangle 4">
            <a:extLst>
              <a:ext uri="{FF2B5EF4-FFF2-40B4-BE49-F238E27FC236}">
                <a16:creationId xmlns:a16="http://schemas.microsoft.com/office/drawing/2014/main" id="{EDFDE518-321A-4728-BF33-D73061B7337F}"/>
              </a:ext>
            </a:extLst>
          </p:cNvPr>
          <p:cNvSpPr/>
          <p:nvPr/>
        </p:nvSpPr>
        <p:spPr bwMode="auto">
          <a:xfrm>
            <a:off x="465138" y="1658914"/>
            <a:ext cx="5668534" cy="36766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defTabSz="444500">
              <a:spcBef>
                <a:spcPct val="0"/>
              </a:spcBef>
              <a:spcAft>
                <a:spcPts val="1200"/>
              </a:spcAft>
              <a:buFont typeface="Arial" panose="020B0604020202020204" pitchFamily="34" charset="0"/>
              <a:buChar char="•"/>
            </a:pPr>
            <a:r>
              <a:rPr lang="en-US" sz="2000" dirty="0">
                <a:solidFill>
                  <a:schemeClr val="tx1"/>
                </a:solidFill>
              </a:rPr>
              <a:t>Compare storage for file shares and blob data</a:t>
            </a:r>
          </a:p>
          <a:p>
            <a:pPr marL="342900" indent="-342900" defTabSz="444500">
              <a:spcBef>
                <a:spcPct val="0"/>
              </a:spcBef>
              <a:spcAft>
                <a:spcPts val="1200"/>
              </a:spcAft>
              <a:buFont typeface="Arial" panose="020B0604020202020204" pitchFamily="34" charset="0"/>
              <a:buChar char="•"/>
            </a:pPr>
            <a:r>
              <a:rPr lang="en-US" sz="2000" dirty="0">
                <a:solidFill>
                  <a:schemeClr val="tx1"/>
                </a:solidFill>
              </a:rPr>
              <a:t>Manage File Shares</a:t>
            </a:r>
          </a:p>
          <a:p>
            <a:pPr marL="342900" indent="-342900" defTabSz="444500">
              <a:spcBef>
                <a:spcPct val="0"/>
              </a:spcBef>
              <a:spcAft>
                <a:spcPts val="1200"/>
              </a:spcAft>
              <a:buFont typeface="Arial" panose="020B0604020202020204" pitchFamily="34" charset="0"/>
              <a:buChar char="•"/>
            </a:pPr>
            <a:r>
              <a:rPr lang="en-US" sz="2000" dirty="0">
                <a:solidFill>
                  <a:schemeClr val="tx1"/>
                </a:solidFill>
              </a:rPr>
              <a:t>Create File Share Snapshots</a:t>
            </a:r>
          </a:p>
          <a:p>
            <a:pPr marL="342900" indent="-342900" defTabSz="444500">
              <a:spcBef>
                <a:spcPct val="0"/>
              </a:spcBef>
              <a:spcAft>
                <a:spcPts val="1200"/>
              </a:spcAft>
              <a:buFont typeface="Arial" panose="020B0604020202020204" pitchFamily="34" charset="0"/>
              <a:buChar char="•"/>
            </a:pPr>
            <a:r>
              <a:rPr lang="en-US" sz="2000" dirty="0">
                <a:solidFill>
                  <a:schemeClr val="tx1"/>
                </a:solidFill>
              </a:rPr>
              <a:t>Implement soft delete for Azure Files</a:t>
            </a:r>
          </a:p>
          <a:p>
            <a:pPr marL="342900" indent="-342900" defTabSz="444500">
              <a:spcBef>
                <a:spcPct val="0"/>
              </a:spcBef>
              <a:spcAft>
                <a:spcPts val="1200"/>
              </a:spcAft>
              <a:buFont typeface="Arial" panose="020B0604020202020204" pitchFamily="34" charset="0"/>
              <a:buChar char="•"/>
            </a:pPr>
            <a:r>
              <a:rPr lang="en-US" sz="2000" dirty="0">
                <a:solidFill>
                  <a:schemeClr val="tx1"/>
                </a:solidFill>
              </a:rPr>
              <a:t>Use Azure Storage Explorer</a:t>
            </a:r>
          </a:p>
          <a:p>
            <a:pPr marL="342900" indent="-342900" defTabSz="444500">
              <a:spcBef>
                <a:spcPct val="0"/>
              </a:spcBef>
              <a:spcAft>
                <a:spcPts val="1200"/>
              </a:spcAft>
              <a:buFont typeface="Arial" panose="020B0604020202020204" pitchFamily="34" charset="0"/>
              <a:buChar char="•"/>
            </a:pPr>
            <a:r>
              <a:rPr lang="en-US" sz="2000" dirty="0">
                <a:solidFill>
                  <a:schemeClr val="tx1"/>
                </a:solidFill>
              </a:rPr>
              <a:t>Demonstration – Configure File Shares</a:t>
            </a:r>
          </a:p>
          <a:p>
            <a:pPr marL="342900" indent="-342900" defTabSz="444500">
              <a:spcBef>
                <a:spcPct val="0"/>
              </a:spcBef>
              <a:spcAft>
                <a:spcPts val="1200"/>
              </a:spcAft>
              <a:buFont typeface="Arial" panose="020B0604020202020204" pitchFamily="34" charset="0"/>
              <a:buChar char="•"/>
            </a:pPr>
            <a:r>
              <a:rPr lang="en-US" sz="2000" dirty="0">
                <a:solidFill>
                  <a:schemeClr val="tx1"/>
                </a:solidFill>
              </a:rPr>
              <a:t>Learning Recap</a:t>
            </a:r>
          </a:p>
        </p:txBody>
      </p:sp>
      <p:sp>
        <p:nvSpPr>
          <p:cNvPr id="6" name="TextBox 5">
            <a:extLst>
              <a:ext uri="{FF2B5EF4-FFF2-40B4-BE49-F238E27FC236}">
                <a16:creationId xmlns:a16="http://schemas.microsoft.com/office/drawing/2014/main" id="{09A95A10-D969-EE1C-5DF3-7F7DB3C89C4A}"/>
              </a:ext>
            </a:extLst>
          </p:cNvPr>
          <p:cNvSpPr txBox="1"/>
          <p:nvPr/>
        </p:nvSpPr>
        <p:spPr>
          <a:xfrm>
            <a:off x="6472355" y="1716224"/>
            <a:ext cx="4753833" cy="30162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storage (15 –20%): Configure Azure Files and Azure Blob Storage</a:t>
            </a:r>
          </a:p>
          <a:p>
            <a:pPr marL="231775" marR="0" lvl="0" indent="-231775"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Create and configure a file share in Azure Storage</a:t>
            </a:r>
          </a:p>
          <a:p>
            <a:pPr marL="231775" marR="0" lvl="0" indent="-231775"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storage tiers</a:t>
            </a:r>
          </a:p>
          <a:p>
            <a:pPr marL="231775" marR="0" lvl="0" indent="-231775"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snapshots and soft delete for Azure Files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72577541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storage for file shares and blob data</a:t>
            </a:r>
          </a:p>
        </p:txBody>
      </p:sp>
      <p:graphicFrame>
        <p:nvGraphicFramePr>
          <p:cNvPr id="4" name="Table 3">
            <a:extLst>
              <a:ext uri="{FF2B5EF4-FFF2-40B4-BE49-F238E27FC236}">
                <a16:creationId xmlns:a16="http://schemas.microsoft.com/office/drawing/2014/main" id="{60D6EE78-1457-434C-A124-946CDA2B9BEC}"/>
              </a:ext>
            </a:extLst>
          </p:cNvPr>
          <p:cNvGraphicFramePr>
            <a:graphicFrameLocks noGrp="1"/>
          </p:cNvGraphicFramePr>
          <p:nvPr>
            <p:extLst>
              <p:ext uri="{D42A27DB-BD31-4B8C-83A1-F6EECF244321}">
                <p14:modId xmlns:p14="http://schemas.microsoft.com/office/powerpoint/2010/main" val="3010908385"/>
              </p:ext>
            </p:extLst>
          </p:nvPr>
        </p:nvGraphicFramePr>
        <p:xfrm>
          <a:off x="465138" y="1372470"/>
          <a:ext cx="11582400" cy="4249583"/>
        </p:xfrm>
        <a:graphic>
          <a:graphicData uri="http://schemas.openxmlformats.org/drawingml/2006/table">
            <a:tbl>
              <a:tblPr firstRow="1" firstCol="1" bandRow="1">
                <a:tableStyleId>{2D5ABB26-0587-4C30-8999-92F81FD0307C}</a:tableStyleId>
              </a:tblPr>
              <a:tblGrid>
                <a:gridCol w="1274762">
                  <a:extLst>
                    <a:ext uri="{9D8B030D-6E8A-4147-A177-3AD203B41FA5}">
                      <a16:colId xmlns:a16="http://schemas.microsoft.com/office/drawing/2014/main" val="645021739"/>
                    </a:ext>
                  </a:extLst>
                </a:gridCol>
                <a:gridCol w="4241800">
                  <a:extLst>
                    <a:ext uri="{9D8B030D-6E8A-4147-A177-3AD203B41FA5}">
                      <a16:colId xmlns:a16="http://schemas.microsoft.com/office/drawing/2014/main" val="3259532712"/>
                    </a:ext>
                  </a:extLst>
                </a:gridCol>
                <a:gridCol w="6065838">
                  <a:extLst>
                    <a:ext uri="{9D8B030D-6E8A-4147-A177-3AD203B41FA5}">
                      <a16:colId xmlns:a16="http://schemas.microsoft.com/office/drawing/2014/main" val="1501333279"/>
                    </a:ext>
                  </a:extLst>
                </a:gridCol>
              </a:tblGrid>
              <a:tr h="492705">
                <a:tc>
                  <a:txBody>
                    <a:bodyPr/>
                    <a:lstStyle/>
                    <a:p>
                      <a:pPr marL="0" marR="0" algn="l">
                        <a:lnSpc>
                          <a:spcPct val="100000"/>
                        </a:lnSpc>
                        <a:spcBef>
                          <a:spcPts val="0"/>
                        </a:spcBef>
                        <a:spcAft>
                          <a:spcPts val="0"/>
                        </a:spcAft>
                      </a:pPr>
                      <a:r>
                        <a:rPr lang="en-US" sz="2000" strike="noStrike" dirty="0">
                          <a:solidFill>
                            <a:schemeClr val="bg1"/>
                          </a:solidFill>
                          <a:effectLst/>
                          <a:latin typeface="+mj-lt"/>
                        </a:rPr>
                        <a:t>Feature</a:t>
                      </a:r>
                      <a:endParaRPr lang="en-US" sz="2000" b="0" strike="noStrike" dirty="0">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dirty="0">
                          <a:solidFill>
                            <a:schemeClr val="bg1"/>
                          </a:solidFill>
                          <a:effectLst/>
                          <a:latin typeface="+mj-lt"/>
                        </a:rPr>
                        <a:t>Description</a:t>
                      </a:r>
                      <a:endParaRPr lang="en-US" sz="2000" b="0" strike="noStrike" dirty="0">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When to use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609183505"/>
                  </a:ext>
                </a:extLst>
              </a:tr>
              <a:tr h="2032409">
                <a:tc>
                  <a:txBody>
                    <a:bodyPr/>
                    <a:lstStyle/>
                    <a:p>
                      <a:pPr marL="0" marR="0" algn="l">
                        <a:lnSpc>
                          <a:spcPct val="100000"/>
                        </a:lnSpc>
                        <a:spcBef>
                          <a:spcPts val="600"/>
                        </a:spcBef>
                        <a:spcAft>
                          <a:spcPts val="600"/>
                        </a:spcAft>
                      </a:pPr>
                      <a:r>
                        <a:rPr lang="en-US" sz="2000" strike="noStrike">
                          <a:solidFill>
                            <a:schemeClr val="tx1"/>
                          </a:solidFill>
                          <a:effectLst/>
                          <a:latin typeface="+mj-lt"/>
                        </a:rPr>
                        <a:t>Azure Files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SMB interface, client libraries, and a </a:t>
                      </a:r>
                      <a:r>
                        <a:rPr lang="en-US" sz="2000" strike="noStrike" kern="1200">
                          <a:solidFill>
                            <a:schemeClr val="tx1"/>
                          </a:solidFill>
                          <a:effectLst/>
                        </a:rPr>
                        <a:t>REST interface </a:t>
                      </a:r>
                      <a:r>
                        <a:rPr lang="en-US" sz="2000" strike="noStrike">
                          <a:solidFill>
                            <a:schemeClr val="tx1"/>
                          </a:solidFill>
                          <a:effectLst/>
                        </a:rPr>
                        <a:t>that allows access from anywhere to stored files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Lift and shift an application to the cloud</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shared data across multiple virtual machines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development and debugging tools that need to be accessed from many virtual machines</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94669912"/>
                  </a:ext>
                </a:extLst>
              </a:tr>
              <a:tr h="1724469">
                <a:tc>
                  <a:txBody>
                    <a:bodyPr/>
                    <a:lstStyle/>
                    <a:p>
                      <a:pPr marL="0" marR="0" algn="l">
                        <a:lnSpc>
                          <a:spcPct val="100000"/>
                        </a:lnSpc>
                        <a:spcBef>
                          <a:spcPts val="600"/>
                        </a:spcBef>
                        <a:spcAft>
                          <a:spcPts val="600"/>
                        </a:spcAft>
                      </a:pPr>
                      <a:r>
                        <a:rPr lang="en-US" sz="2000" strike="noStrike">
                          <a:solidFill>
                            <a:schemeClr val="tx1"/>
                          </a:solidFill>
                          <a:effectLst/>
                          <a:latin typeface="+mj-lt"/>
                        </a:rPr>
                        <a:t>Azure Blobs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dirty="0">
                          <a:solidFill>
                            <a:schemeClr val="tx1"/>
                          </a:solidFill>
                          <a:effectLst/>
                        </a:rPr>
                        <a:t>Client libraries and a </a:t>
                      </a:r>
                      <a:r>
                        <a:rPr lang="en-US" sz="2000" u="none" strike="noStrike" dirty="0">
                          <a:solidFill>
                            <a:schemeClr val="tx1"/>
                          </a:solidFill>
                          <a:effectLst/>
                        </a:rPr>
                        <a:t>REST interface</a:t>
                      </a:r>
                      <a:r>
                        <a:rPr lang="en-US" sz="2000" strike="noStrike" dirty="0">
                          <a:solidFill>
                            <a:schemeClr val="tx1"/>
                          </a:solidFill>
                          <a:effectLst/>
                        </a:rPr>
                        <a:t> that allows unstructured data (flat namespace) to be stored and accessed at a massive scale in block blobs</a:t>
                      </a:r>
                      <a:endParaRPr lang="en-US" sz="2000" b="0" strike="noStrike" dirty="0">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Support streaming and random-access scenarios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Access application data from anywhere</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t>Manage File Shares</a:t>
            </a:r>
          </a:p>
        </p:txBody>
      </p:sp>
      <p:sp>
        <p:nvSpPr>
          <p:cNvPr id="4" name="Rectangle 3">
            <a:extLst>
              <a:ext uri="{FF2B5EF4-FFF2-40B4-BE49-F238E27FC236}">
                <a16:creationId xmlns:a16="http://schemas.microsoft.com/office/drawing/2014/main" id="{3CA5B8B5-2218-48D7-9B85-EDA7B09B6511}"/>
              </a:ext>
            </a:extLst>
          </p:cNvPr>
          <p:cNvSpPr/>
          <p:nvPr/>
        </p:nvSpPr>
        <p:spPr>
          <a:xfrm>
            <a:off x="427034" y="1192212"/>
            <a:ext cx="5943621" cy="72905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File share quotas</a:t>
            </a:r>
          </a:p>
        </p:txBody>
      </p:sp>
      <p:sp>
        <p:nvSpPr>
          <p:cNvPr id="5" name="Rectangle 4">
            <a:extLst>
              <a:ext uri="{FF2B5EF4-FFF2-40B4-BE49-F238E27FC236}">
                <a16:creationId xmlns:a16="http://schemas.microsoft.com/office/drawing/2014/main" id="{268FCCA4-83CA-49F4-968F-E3B1C32D6668}"/>
              </a:ext>
            </a:extLst>
          </p:cNvPr>
          <p:cNvSpPr/>
          <p:nvPr/>
        </p:nvSpPr>
        <p:spPr>
          <a:xfrm>
            <a:off x="427034" y="2200452"/>
            <a:ext cx="5943621" cy="72905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Windows – ensure port 445 is open</a:t>
            </a:r>
          </a:p>
        </p:txBody>
      </p:sp>
      <p:sp>
        <p:nvSpPr>
          <p:cNvPr id="6" name="Rectangle 5">
            <a:extLst>
              <a:ext uri="{FF2B5EF4-FFF2-40B4-BE49-F238E27FC236}">
                <a16:creationId xmlns:a16="http://schemas.microsoft.com/office/drawing/2014/main" id="{31B041DE-4B2B-4146-A4C9-DA84A1A81F1A}"/>
              </a:ext>
            </a:extLst>
          </p:cNvPr>
          <p:cNvSpPr/>
          <p:nvPr/>
        </p:nvSpPr>
        <p:spPr>
          <a:xfrm>
            <a:off x="427034" y="3208693"/>
            <a:ext cx="5943621" cy="72905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Linux – mount the drive</a:t>
            </a:r>
          </a:p>
        </p:txBody>
      </p:sp>
      <p:sp>
        <p:nvSpPr>
          <p:cNvPr id="7" name="Rectangle 6">
            <a:extLst>
              <a:ext uri="{FF2B5EF4-FFF2-40B4-BE49-F238E27FC236}">
                <a16:creationId xmlns:a16="http://schemas.microsoft.com/office/drawing/2014/main" id="{253889F3-1652-4562-8B15-7C4A0DC54B9C}"/>
              </a:ext>
            </a:extLst>
          </p:cNvPr>
          <p:cNvSpPr/>
          <p:nvPr/>
        </p:nvSpPr>
        <p:spPr>
          <a:xfrm>
            <a:off x="427034" y="4216934"/>
            <a:ext cx="5943621" cy="72905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MacOS – mount the drive</a:t>
            </a:r>
          </a:p>
        </p:txBody>
      </p:sp>
      <p:sp>
        <p:nvSpPr>
          <p:cNvPr id="8" name="Rectangle 7">
            <a:extLst>
              <a:ext uri="{FF2B5EF4-FFF2-40B4-BE49-F238E27FC236}">
                <a16:creationId xmlns:a16="http://schemas.microsoft.com/office/drawing/2014/main" id="{871EE83B-1ED7-4F0A-80EE-AE2971F91C42}"/>
              </a:ext>
            </a:extLst>
          </p:cNvPr>
          <p:cNvSpPr/>
          <p:nvPr/>
        </p:nvSpPr>
        <p:spPr>
          <a:xfrm>
            <a:off x="427034" y="5225176"/>
            <a:ext cx="5943621" cy="72905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Secure transfer required – SMB 3.0 encryption</a:t>
            </a:r>
          </a:p>
        </p:txBody>
      </p:sp>
      <p:pic>
        <p:nvPicPr>
          <p:cNvPr id="9" name="Picture 8" descr="Screenshot of the Connect Windows file share page in the portal. ">
            <a:extLst>
              <a:ext uri="{FF2B5EF4-FFF2-40B4-BE49-F238E27FC236}">
                <a16:creationId xmlns:a16="http://schemas.microsoft.com/office/drawing/2014/main" id="{99A92AB7-BC7A-EC0A-D2BE-865C68AA82FE}"/>
              </a:ext>
            </a:extLst>
          </p:cNvPr>
          <p:cNvPicPr>
            <a:picLocks noChangeAspect="1"/>
          </p:cNvPicPr>
          <p:nvPr/>
        </p:nvPicPr>
        <p:blipFill>
          <a:blip r:embed="rId3"/>
          <a:stretch>
            <a:fillRect/>
          </a:stretch>
        </p:blipFill>
        <p:spPr>
          <a:xfrm>
            <a:off x="6660976" y="1386928"/>
            <a:ext cx="5372850" cy="4372585"/>
          </a:xfrm>
          <a:prstGeom prst="rect">
            <a:avLst/>
          </a:prstGeom>
        </p:spPr>
      </p:pic>
    </p:spTree>
    <p:extLst>
      <p:ext uri="{BB962C8B-B14F-4D97-AF65-F5344CB8AC3E}">
        <p14:creationId xmlns:p14="http://schemas.microsoft.com/office/powerpoint/2010/main" val="387239685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Create File Share Snapshots</a:t>
            </a:r>
          </a:p>
        </p:txBody>
      </p:sp>
      <p:pic>
        <p:nvPicPr>
          <p:cNvPr id="5" name="Picture 5" descr="A screenshot of creating a snapshot for a file share">
            <a:extLst>
              <a:ext uri="{FF2B5EF4-FFF2-40B4-BE49-F238E27FC236}">
                <a16:creationId xmlns:a16="http://schemas.microsoft.com/office/drawing/2014/main" id="{5F0334D6-5B91-4858-8FA8-02D4C3A58158}"/>
              </a:ext>
            </a:extLst>
          </p:cNvPr>
          <p:cNvPicPr>
            <a:picLocks noChangeAspect="1"/>
          </p:cNvPicPr>
          <p:nvPr/>
        </p:nvPicPr>
        <p:blipFill>
          <a:blip r:embed="rId3"/>
          <a:stretch>
            <a:fillRect/>
          </a:stretch>
        </p:blipFill>
        <p:spPr>
          <a:xfrm>
            <a:off x="5950723" y="1954160"/>
            <a:ext cx="5745428" cy="1160788"/>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C5E21175-4CE0-45E9-A062-1F9C6A187625}"/>
              </a:ext>
            </a:extLst>
          </p:cNvPr>
          <p:cNvSpPr/>
          <p:nvPr/>
        </p:nvSpPr>
        <p:spPr>
          <a:xfrm>
            <a:off x="586544" y="1440073"/>
            <a:ext cx="4714921" cy="3614811"/>
          </a:xfrm>
          <a:prstGeom prst="rect">
            <a:avLst/>
          </a:prstGeom>
          <a:noFill/>
          <a:ln w="19050">
            <a:no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pPr marL="174625" lvl="1" indent="-174625">
              <a:spcBef>
                <a:spcPts val="100"/>
              </a:spcBef>
              <a:spcAft>
                <a:spcPts val="600"/>
              </a:spcAft>
              <a:buFont typeface="Arial" panose="020B0604020202020204" pitchFamily="34" charset="0"/>
              <a:buChar char="•"/>
            </a:pPr>
            <a:r>
              <a:rPr lang="en-US" dirty="0">
                <a:solidFill>
                  <a:schemeClr val="tx1"/>
                </a:solidFill>
              </a:rPr>
              <a:t>Protection against application error and data corruption</a:t>
            </a:r>
            <a:endParaRPr lang="en-US" dirty="0">
              <a:solidFill>
                <a:schemeClr val="tx1"/>
              </a:solidFill>
              <a:cs typeface="Segoe UI"/>
            </a:endParaRPr>
          </a:p>
          <a:p>
            <a:pPr marL="174625" lvl="1" indent="-174625">
              <a:spcBef>
                <a:spcPts val="100"/>
              </a:spcBef>
              <a:spcAft>
                <a:spcPts val="600"/>
              </a:spcAft>
              <a:buFont typeface="Arial" panose="020B0604020202020204" pitchFamily="34" charset="0"/>
              <a:buChar char="•"/>
            </a:pPr>
            <a:r>
              <a:rPr lang="en-US" dirty="0">
                <a:solidFill>
                  <a:schemeClr val="tx1"/>
                </a:solidFill>
              </a:rPr>
              <a:t>Protection against accidental deletions or unintended changes</a:t>
            </a:r>
            <a:endParaRPr lang="en-US" dirty="0">
              <a:solidFill>
                <a:schemeClr val="tx1"/>
              </a:solidFill>
              <a:cs typeface="Segoe UI"/>
            </a:endParaRPr>
          </a:p>
          <a:p>
            <a:pPr marL="174625" lvl="1" indent="-174625">
              <a:spcBef>
                <a:spcPts val="100"/>
              </a:spcBef>
              <a:spcAft>
                <a:spcPts val="600"/>
              </a:spcAft>
              <a:buFont typeface="Arial" panose="020B0604020202020204" pitchFamily="34" charset="0"/>
              <a:buChar char="•"/>
            </a:pPr>
            <a:r>
              <a:rPr lang="en-US" dirty="0">
                <a:solidFill>
                  <a:schemeClr val="tx1"/>
                </a:solidFill>
              </a:rPr>
              <a:t>Support backup and recovery</a:t>
            </a:r>
          </a:p>
          <a:p>
            <a:pPr marL="0" lvl="1">
              <a:spcBef>
                <a:spcPts val="100"/>
              </a:spcBef>
              <a:spcAft>
                <a:spcPts val="600"/>
              </a:spcAft>
            </a:pPr>
            <a:endParaRPr lang="en-US" dirty="0">
              <a:solidFill>
                <a:schemeClr val="tx1"/>
              </a:solidFill>
            </a:endParaRPr>
          </a:p>
          <a:p>
            <a:pPr marL="174625" indent="-174625">
              <a:spcAft>
                <a:spcPts val="600"/>
              </a:spcAft>
              <a:buFont typeface="Arial" panose="020B0604020202020204" pitchFamily="34" charset="0"/>
              <a:buChar char="•"/>
            </a:pPr>
            <a:r>
              <a:rPr lang="en-US" dirty="0">
                <a:solidFill>
                  <a:schemeClr val="tx1"/>
                </a:solidFill>
                <a:cs typeface="Segoe UI Semilight"/>
              </a:rPr>
              <a:t>Incremental snapshot that captures the share state at a point in time</a:t>
            </a:r>
          </a:p>
          <a:p>
            <a:pPr marL="174625" indent="-174625">
              <a:spcAft>
                <a:spcPts val="600"/>
              </a:spcAft>
              <a:buFont typeface="Arial" panose="020B0604020202020204" pitchFamily="34" charset="0"/>
              <a:buChar char="•"/>
            </a:pPr>
            <a:r>
              <a:rPr lang="en-US" dirty="0">
                <a:solidFill>
                  <a:schemeClr val="tx1"/>
                </a:solidFill>
                <a:cs typeface="Segoe UI Semilight"/>
              </a:rPr>
              <a:t>Snapshot at the </a:t>
            </a:r>
            <a:r>
              <a:rPr lang="en-US" i="1" dirty="0">
                <a:solidFill>
                  <a:schemeClr val="tx1"/>
                </a:solidFill>
                <a:cs typeface="Segoe UI Semilight"/>
              </a:rPr>
              <a:t>file share level</a:t>
            </a:r>
            <a:r>
              <a:rPr lang="en-US" dirty="0">
                <a:solidFill>
                  <a:schemeClr val="tx1"/>
                </a:solidFill>
                <a:cs typeface="Segoe UI Semilight"/>
              </a:rPr>
              <a:t>,</a:t>
            </a:r>
            <a:br>
              <a:rPr lang="en-US" dirty="0">
                <a:solidFill>
                  <a:schemeClr val="tx1"/>
                </a:solidFill>
                <a:cs typeface="Segoe UI Semilight"/>
              </a:rPr>
            </a:br>
            <a:r>
              <a:rPr lang="en-US" dirty="0">
                <a:solidFill>
                  <a:schemeClr val="tx1"/>
                </a:solidFill>
                <a:cs typeface="Segoe UI Semilight"/>
              </a:rPr>
              <a:t>and restore at the </a:t>
            </a:r>
            <a:r>
              <a:rPr lang="en-US" i="1" dirty="0">
                <a:solidFill>
                  <a:schemeClr val="tx1"/>
                </a:solidFill>
                <a:cs typeface="Segoe UI Semilight"/>
              </a:rPr>
              <a:t>file level</a:t>
            </a:r>
          </a:p>
          <a:p>
            <a:pPr marL="174625" lvl="1" indent="-174625">
              <a:spcBef>
                <a:spcPts val="100"/>
              </a:spcBef>
              <a:spcAft>
                <a:spcPts val="600"/>
              </a:spcAft>
              <a:buFont typeface="Arial" panose="020B0604020202020204" pitchFamily="34" charset="0"/>
              <a:buChar char="•"/>
            </a:pPr>
            <a:r>
              <a:rPr lang="en-US" dirty="0">
                <a:solidFill>
                  <a:schemeClr val="tx1"/>
                </a:solidFill>
                <a:cs typeface="Segoe UI Semilight"/>
              </a:rPr>
              <a:t>Is read-only copy of your data</a:t>
            </a:r>
          </a:p>
          <a:p>
            <a:pPr marL="285750" indent="-285750">
              <a:buFont typeface="Arial" panose="020B0604020202020204" pitchFamily="34" charset="0"/>
              <a:buChar char="•"/>
            </a:pPr>
            <a:endParaRPr lang="en-US" dirty="0">
              <a:solidFill>
                <a:schemeClr val="tx1"/>
              </a:solidFill>
              <a:cs typeface="Segoe UI Semilight"/>
            </a:endParaRPr>
          </a:p>
          <a:p>
            <a:pPr marL="285750" indent="-285750">
              <a:buFont typeface="Arial" panose="020B0604020202020204" pitchFamily="34" charset="0"/>
              <a:buChar char="•"/>
            </a:pPr>
            <a:endParaRPr lang="en-US" dirty="0">
              <a:solidFill>
                <a:schemeClr val="tx1"/>
              </a:solidFill>
              <a:cs typeface="Segoe UI Semilight"/>
            </a:endParaRPr>
          </a:p>
          <a:p>
            <a:pPr marL="285750" indent="-285750">
              <a:buFont typeface="Arial" panose="020B0604020202020204" pitchFamily="34" charset="0"/>
              <a:buChar char="•"/>
            </a:pPr>
            <a:endParaRPr lang="en-US" dirty="0">
              <a:solidFill>
                <a:schemeClr val="tx1"/>
              </a:solidFill>
              <a:cs typeface="Segoe UI Semilight"/>
            </a:endParaRPr>
          </a:p>
        </p:txBody>
      </p:sp>
    </p:spTree>
    <p:extLst>
      <p:ext uri="{BB962C8B-B14F-4D97-AF65-F5344CB8AC3E}">
        <p14:creationId xmlns:p14="http://schemas.microsoft.com/office/powerpoint/2010/main" val="3414163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74AB-422F-CEE6-5D34-E3B859FCA6B5}"/>
              </a:ext>
            </a:extLst>
          </p:cNvPr>
          <p:cNvSpPr>
            <a:spLocks noGrp="1"/>
          </p:cNvSpPr>
          <p:nvPr>
            <p:ph type="title"/>
          </p:nvPr>
        </p:nvSpPr>
        <p:spPr/>
        <p:txBody>
          <a:bodyPr/>
          <a:lstStyle/>
          <a:p>
            <a:r>
              <a:rPr lang="en-US" dirty="0"/>
              <a:t>Implement soft delete for Azure Files</a:t>
            </a:r>
          </a:p>
        </p:txBody>
      </p:sp>
      <p:sp>
        <p:nvSpPr>
          <p:cNvPr id="3" name="Rectangle 2">
            <a:extLst>
              <a:ext uri="{FF2B5EF4-FFF2-40B4-BE49-F238E27FC236}">
                <a16:creationId xmlns:a16="http://schemas.microsoft.com/office/drawing/2014/main" id="{85EF4EDE-3803-47E4-0E3E-53FE599A8EE8}"/>
              </a:ext>
            </a:extLst>
          </p:cNvPr>
          <p:cNvSpPr/>
          <p:nvPr/>
        </p:nvSpPr>
        <p:spPr>
          <a:xfrm>
            <a:off x="586544" y="1440073"/>
            <a:ext cx="5351919" cy="3614811"/>
          </a:xfrm>
          <a:prstGeom prst="rect">
            <a:avLst/>
          </a:prstGeom>
          <a:noFill/>
          <a:ln w="19050">
            <a:no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pPr marL="174625" lvl="1" indent="-174625">
              <a:spcBef>
                <a:spcPts val="100"/>
              </a:spcBef>
              <a:spcAft>
                <a:spcPts val="600"/>
              </a:spcAft>
              <a:buFont typeface="Arial" panose="020B0604020202020204" pitchFamily="34" charset="0"/>
              <a:buChar char="•"/>
            </a:pPr>
            <a:r>
              <a:rPr lang="en-US" dirty="0">
                <a:solidFill>
                  <a:schemeClr val="tx1"/>
                </a:solidFill>
              </a:rPr>
              <a:t>Recovery from accidental data loss</a:t>
            </a:r>
          </a:p>
          <a:p>
            <a:pPr marL="174625" lvl="1" indent="-174625">
              <a:spcBef>
                <a:spcPts val="100"/>
              </a:spcBef>
              <a:spcAft>
                <a:spcPts val="600"/>
              </a:spcAft>
              <a:buFont typeface="Arial" panose="020B0604020202020204" pitchFamily="34" charset="0"/>
              <a:buChar char="•"/>
            </a:pPr>
            <a:r>
              <a:rPr lang="en-US" dirty="0">
                <a:solidFill>
                  <a:schemeClr val="tx1"/>
                </a:solidFill>
              </a:rPr>
              <a:t>Major change or upgrade scenarios</a:t>
            </a:r>
          </a:p>
          <a:p>
            <a:pPr marL="174625" lvl="1" indent="-174625">
              <a:spcBef>
                <a:spcPts val="100"/>
              </a:spcBef>
              <a:spcAft>
                <a:spcPts val="600"/>
              </a:spcAft>
              <a:buFont typeface="Arial" panose="020B0604020202020204" pitchFamily="34" charset="0"/>
              <a:buChar char="•"/>
            </a:pPr>
            <a:r>
              <a:rPr lang="en-US" dirty="0">
                <a:solidFill>
                  <a:schemeClr val="tx1"/>
                </a:solidFill>
              </a:rPr>
              <a:t>Business continuity – ransomware situations</a:t>
            </a:r>
          </a:p>
          <a:p>
            <a:pPr marL="174625" lvl="1" indent="-174625">
              <a:spcBef>
                <a:spcPts val="100"/>
              </a:spcBef>
              <a:spcAft>
                <a:spcPts val="600"/>
              </a:spcAft>
              <a:buFont typeface="Arial" panose="020B0604020202020204" pitchFamily="34" charset="0"/>
              <a:buChar char="•"/>
            </a:pPr>
            <a:r>
              <a:rPr lang="en-US" dirty="0">
                <a:solidFill>
                  <a:schemeClr val="tx1"/>
                </a:solidFill>
              </a:rPr>
              <a:t>Data compliance retention</a:t>
            </a:r>
          </a:p>
          <a:p>
            <a:pPr>
              <a:spcAft>
                <a:spcPts val="600"/>
              </a:spcAft>
            </a:pPr>
            <a:endParaRPr lang="en-US" dirty="0">
              <a:solidFill>
                <a:schemeClr val="tx1"/>
              </a:solidFill>
              <a:cs typeface="Segoe UI Semilight"/>
            </a:endParaRPr>
          </a:p>
          <a:p>
            <a:pPr marL="174625" indent="-174625">
              <a:spcAft>
                <a:spcPts val="600"/>
              </a:spcAft>
              <a:buFont typeface="Arial" panose="020B0604020202020204" pitchFamily="34" charset="0"/>
              <a:buChar char="•"/>
            </a:pPr>
            <a:r>
              <a:rPr lang="en-US" dirty="0">
                <a:solidFill>
                  <a:schemeClr val="tx1"/>
                </a:solidFill>
                <a:cs typeface="Segoe UI Semilight"/>
              </a:rPr>
              <a:t>Enabled at the storage account level</a:t>
            </a:r>
          </a:p>
          <a:p>
            <a:pPr marL="174625" indent="-174625">
              <a:spcAft>
                <a:spcPts val="600"/>
              </a:spcAft>
              <a:buFont typeface="Arial" panose="020B0604020202020204" pitchFamily="34" charset="0"/>
              <a:buChar char="•"/>
            </a:pPr>
            <a:r>
              <a:rPr lang="en-US" dirty="0">
                <a:solidFill>
                  <a:schemeClr val="tx1"/>
                </a:solidFill>
                <a:cs typeface="Segoe UI Semilight"/>
              </a:rPr>
              <a:t>Transitions content to a soft deleted state</a:t>
            </a:r>
          </a:p>
          <a:p>
            <a:pPr marL="174625" indent="-174625">
              <a:spcAft>
                <a:spcPts val="600"/>
              </a:spcAft>
              <a:buFont typeface="Arial" panose="020B0604020202020204" pitchFamily="34" charset="0"/>
              <a:buChar char="•"/>
            </a:pPr>
            <a:r>
              <a:rPr lang="en-US" dirty="0">
                <a:solidFill>
                  <a:schemeClr val="tx1"/>
                </a:solidFill>
                <a:cs typeface="Segoe UI Semilight"/>
              </a:rPr>
              <a:t>Provides a retention period of 1 and 365 days</a:t>
            </a:r>
          </a:p>
          <a:p>
            <a:pPr marL="174625" indent="-174625">
              <a:spcAft>
                <a:spcPts val="600"/>
              </a:spcAft>
              <a:buFont typeface="Arial" panose="020B0604020202020204" pitchFamily="34" charset="0"/>
              <a:buChar char="•"/>
            </a:pPr>
            <a:r>
              <a:rPr lang="en-US" dirty="0">
                <a:solidFill>
                  <a:schemeClr val="tx1"/>
                </a:solidFill>
                <a:cs typeface="Segoe UI Semilight"/>
              </a:rPr>
              <a:t>Works on new or existing file shares</a:t>
            </a:r>
          </a:p>
          <a:p>
            <a:pPr marL="174625" indent="-174625">
              <a:spcAft>
                <a:spcPts val="600"/>
              </a:spcAft>
              <a:buFont typeface="Arial" panose="020B0604020202020204" pitchFamily="34" charset="0"/>
              <a:buChar char="•"/>
            </a:pPr>
            <a:r>
              <a:rPr lang="en-US" dirty="0">
                <a:solidFill>
                  <a:schemeClr val="tx1"/>
                </a:solidFill>
                <a:cs typeface="Segoe UI Semilight"/>
              </a:rPr>
              <a:t>Doesn't work for NFS shares</a:t>
            </a:r>
          </a:p>
          <a:p>
            <a:pPr marL="285750" indent="-285750">
              <a:buFont typeface="Arial" panose="020B0604020202020204" pitchFamily="34" charset="0"/>
              <a:buChar char="•"/>
            </a:pPr>
            <a:endParaRPr lang="en-US" dirty="0">
              <a:solidFill>
                <a:schemeClr val="tx1"/>
              </a:solidFill>
              <a:cs typeface="Segoe UI Semilight"/>
            </a:endParaRPr>
          </a:p>
          <a:p>
            <a:pPr marL="285750" indent="-285750">
              <a:buFont typeface="Arial" panose="020B0604020202020204" pitchFamily="34" charset="0"/>
              <a:buChar char="•"/>
            </a:pPr>
            <a:endParaRPr lang="en-US" dirty="0">
              <a:solidFill>
                <a:schemeClr val="tx1"/>
              </a:solidFill>
              <a:cs typeface="Segoe UI Semilight"/>
            </a:endParaRPr>
          </a:p>
        </p:txBody>
      </p:sp>
      <p:pic>
        <p:nvPicPr>
          <p:cNvPr id="7" name="Picture 6">
            <a:extLst>
              <a:ext uri="{FF2B5EF4-FFF2-40B4-BE49-F238E27FC236}">
                <a16:creationId xmlns:a16="http://schemas.microsoft.com/office/drawing/2014/main" id="{92DDDB10-B740-265A-CB12-F78008B67BD7}"/>
              </a:ext>
            </a:extLst>
          </p:cNvPr>
          <p:cNvPicPr>
            <a:picLocks noChangeAspect="1"/>
          </p:cNvPicPr>
          <p:nvPr/>
        </p:nvPicPr>
        <p:blipFill>
          <a:blip r:embed="rId2"/>
          <a:stretch>
            <a:fillRect/>
          </a:stretch>
        </p:blipFill>
        <p:spPr>
          <a:xfrm>
            <a:off x="6010383" y="1615812"/>
            <a:ext cx="5249008" cy="3762900"/>
          </a:xfrm>
          <a:prstGeom prst="rect">
            <a:avLst/>
          </a:prstGeom>
          <a:ln>
            <a:solidFill>
              <a:schemeClr val="bg1">
                <a:lumMod val="85000"/>
              </a:schemeClr>
            </a:solidFill>
          </a:ln>
        </p:spPr>
      </p:pic>
    </p:spTree>
    <p:extLst>
      <p:ext uri="{BB962C8B-B14F-4D97-AF65-F5344CB8AC3E}">
        <p14:creationId xmlns:p14="http://schemas.microsoft.com/office/powerpoint/2010/main" val="345241552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Storage Explorer</a:t>
            </a:r>
          </a:p>
        </p:txBody>
      </p:sp>
      <p:sp>
        <p:nvSpPr>
          <p:cNvPr id="4" name="Rectangle 3">
            <a:extLst>
              <a:ext uri="{FF2B5EF4-FFF2-40B4-BE49-F238E27FC236}">
                <a16:creationId xmlns:a16="http://schemas.microsoft.com/office/drawing/2014/main" id="{CE38A52C-AF19-4ABB-9432-A86F10EAFE78}"/>
              </a:ext>
            </a:extLst>
          </p:cNvPr>
          <p:cNvSpPr/>
          <p:nvPr/>
        </p:nvSpPr>
        <p:spPr>
          <a:xfrm>
            <a:off x="385937" y="1397477"/>
            <a:ext cx="5084766" cy="3670912"/>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2900" indent="-342900">
              <a:spcAft>
                <a:spcPts val="600"/>
              </a:spcAft>
              <a:buFont typeface="Arial" panose="020B0604020202020204" pitchFamily="34" charset="0"/>
              <a:buChar char="•"/>
            </a:pPr>
            <a:r>
              <a:rPr lang="en-US" sz="2000" dirty="0">
                <a:solidFill>
                  <a:schemeClr val="tx1"/>
                </a:solidFill>
              </a:rPr>
              <a:t>Download and install </a:t>
            </a:r>
          </a:p>
          <a:p>
            <a:pPr marL="342900" indent="-342900">
              <a:spcAft>
                <a:spcPts val="600"/>
              </a:spcAft>
              <a:buFont typeface="Arial" panose="020B0604020202020204" pitchFamily="34" charset="0"/>
              <a:buChar char="•"/>
            </a:pPr>
            <a:r>
              <a:rPr lang="en-US" sz="2000" dirty="0">
                <a:solidFill>
                  <a:schemeClr val="tx1"/>
                </a:solidFill>
              </a:rPr>
              <a:t>Access multiple accounts and subscriptions</a:t>
            </a:r>
          </a:p>
          <a:p>
            <a:pPr marL="342900" indent="-342900">
              <a:spcAft>
                <a:spcPts val="600"/>
              </a:spcAft>
              <a:buFont typeface="Arial" panose="020B0604020202020204" pitchFamily="34" charset="0"/>
              <a:buChar char="•"/>
            </a:pPr>
            <a:r>
              <a:rPr lang="en-US" sz="2000" dirty="0">
                <a:solidFill>
                  <a:schemeClr val="tx1"/>
                </a:solidFill>
              </a:rPr>
              <a:t>Create, delete, view, edit storage resources</a:t>
            </a:r>
          </a:p>
          <a:p>
            <a:pPr marL="342900" indent="-342900">
              <a:spcAft>
                <a:spcPts val="600"/>
              </a:spcAft>
              <a:buFont typeface="Arial" panose="020B0604020202020204" pitchFamily="34" charset="0"/>
              <a:buChar char="•"/>
            </a:pPr>
            <a:r>
              <a:rPr lang="en-US" sz="2000" dirty="0">
                <a:solidFill>
                  <a:schemeClr val="tx1"/>
                </a:solidFill>
              </a:rPr>
              <a:t>View and edit Blob, Queue, Table, File, Cosmos DB storage and Data Lake Storage</a:t>
            </a:r>
          </a:p>
          <a:p>
            <a:pPr marL="342900" indent="-342900">
              <a:spcAft>
                <a:spcPts val="600"/>
              </a:spcAft>
              <a:buFont typeface="Arial" panose="020B0604020202020204" pitchFamily="34" charset="0"/>
              <a:buChar char="•"/>
            </a:pPr>
            <a:r>
              <a:rPr lang="en-US" sz="2000" dirty="0">
                <a:solidFill>
                  <a:schemeClr val="tx1"/>
                </a:solidFill>
              </a:rPr>
              <a:t>Obtain shared access signature (SAS) keys</a:t>
            </a:r>
          </a:p>
          <a:p>
            <a:pPr marL="342900" indent="-342900">
              <a:spcAft>
                <a:spcPts val="600"/>
              </a:spcAft>
              <a:buFont typeface="Arial" panose="020B0604020202020204" pitchFamily="34" charset="0"/>
              <a:buChar char="•"/>
            </a:pPr>
            <a:r>
              <a:rPr lang="en-US" sz="2000" dirty="0">
                <a:solidFill>
                  <a:schemeClr val="tx1"/>
                </a:solidFill>
              </a:rPr>
              <a:t>Available for Windows, Mac, and Linux</a:t>
            </a:r>
          </a:p>
        </p:txBody>
      </p:sp>
      <p:pic>
        <p:nvPicPr>
          <p:cNvPr id="10" name="Picture 9" descr="Screenshot of the Storage Explorer. The navigation pane (left) is expanded and a folder in the blob container is selected. The folder (right pane) contains several documents">
            <a:extLst>
              <a:ext uri="{FF2B5EF4-FFF2-40B4-BE49-F238E27FC236}">
                <a16:creationId xmlns:a16="http://schemas.microsoft.com/office/drawing/2014/main" id="{FBC080A8-84F5-44A8-BF17-FDF4F03266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0836" y="1623611"/>
            <a:ext cx="6070370" cy="3218644"/>
          </a:xfrm>
          <a:prstGeom prst="rect">
            <a:avLst/>
          </a:prstGeom>
          <a:noFill/>
          <a:ln>
            <a:solidFill>
              <a:schemeClr val="bg1">
                <a:lumMod val="65000"/>
              </a:schemeClr>
            </a:solidFill>
          </a:ln>
        </p:spPr>
      </p:pic>
      <p:sp>
        <p:nvSpPr>
          <p:cNvPr id="3" name="TextBox 2">
            <a:extLst>
              <a:ext uri="{FF2B5EF4-FFF2-40B4-BE49-F238E27FC236}">
                <a16:creationId xmlns:a16="http://schemas.microsoft.com/office/drawing/2014/main" id="{4FDCD94D-5255-0789-4208-5D008CC39E80}"/>
              </a:ext>
            </a:extLst>
          </p:cNvPr>
          <p:cNvSpPr txBox="1"/>
          <p:nvPr/>
        </p:nvSpPr>
        <p:spPr>
          <a:xfrm>
            <a:off x="6230430" y="5068389"/>
            <a:ext cx="4402736" cy="646331"/>
          </a:xfrm>
          <a:prstGeom prst="rect">
            <a:avLst/>
          </a:prstGeom>
          <a:noFill/>
        </p:spPr>
        <p:txBody>
          <a:bodyPr wrap="square">
            <a:spAutoFit/>
          </a:bodyPr>
          <a:lstStyle/>
          <a:p>
            <a:pPr algn="ctr"/>
            <a:r>
              <a:rPr lang="en-US" sz="1800" dirty="0">
                <a:solidFill>
                  <a:schemeClr val="tx1"/>
                </a:solidFill>
              </a:rPr>
              <a:t>Also consider portal-based Azure Storage Browser and Azure Storage Mover</a:t>
            </a:r>
            <a:endParaRPr lang="en-US" dirty="0"/>
          </a:p>
        </p:txBody>
      </p:sp>
    </p:spTree>
    <p:extLst>
      <p:ext uri="{BB962C8B-B14F-4D97-AF65-F5344CB8AC3E}">
        <p14:creationId xmlns:p14="http://schemas.microsoft.com/office/powerpoint/2010/main" val="119820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Configure File Shares</a:t>
            </a:r>
          </a:p>
        </p:txBody>
      </p:sp>
      <p:sp>
        <p:nvSpPr>
          <p:cNvPr id="5" name="Rectangle 4">
            <a:extLst>
              <a:ext uri="{FF2B5EF4-FFF2-40B4-BE49-F238E27FC236}">
                <a16:creationId xmlns:a16="http://schemas.microsoft.com/office/drawing/2014/main" id="{AF2BBC87-90EC-4D10-8041-29535BE9F385}"/>
              </a:ext>
            </a:extLst>
          </p:cNvPr>
          <p:cNvSpPr/>
          <p:nvPr/>
        </p:nvSpPr>
        <p:spPr bwMode="auto">
          <a:xfrm>
            <a:off x="1003263" y="1645050"/>
            <a:ext cx="10198101" cy="18522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lnSpc>
                <a:spcPct val="150000"/>
              </a:lnSpc>
              <a:spcBef>
                <a:spcPct val="0"/>
              </a:spcBef>
              <a:spcAft>
                <a:spcPct val="35000"/>
              </a:spcAft>
              <a:buFont typeface="Arial" panose="020B0604020202020204" pitchFamily="34" charset="0"/>
              <a:buChar char="•"/>
            </a:pPr>
            <a:r>
              <a:rPr lang="en-US" sz="2400" dirty="0">
                <a:solidFill>
                  <a:schemeClr val="tx1"/>
                </a:solidFill>
              </a:rPr>
              <a:t>Create a file share and upload a file</a:t>
            </a:r>
          </a:p>
          <a:p>
            <a:pPr marL="342900" indent="-342900" defTabSz="1022350">
              <a:lnSpc>
                <a:spcPct val="150000"/>
              </a:lnSpc>
              <a:spcBef>
                <a:spcPct val="0"/>
              </a:spcBef>
              <a:spcAft>
                <a:spcPct val="35000"/>
              </a:spcAft>
              <a:buFont typeface="Arial" panose="020B0604020202020204" pitchFamily="34" charset="0"/>
              <a:buChar char="•"/>
            </a:pPr>
            <a:r>
              <a:rPr lang="en-US" sz="2400" dirty="0">
                <a:solidFill>
                  <a:schemeClr val="tx1"/>
                </a:solidFill>
              </a:rPr>
              <a:t>Explore snapshots and soft delete</a:t>
            </a:r>
          </a:p>
          <a:p>
            <a:pPr marL="342900" indent="-342900" defTabSz="1022350">
              <a:lnSpc>
                <a:spcPct val="150000"/>
              </a:lnSpc>
              <a:spcBef>
                <a:spcPct val="0"/>
              </a:spcBef>
              <a:spcAft>
                <a:spcPct val="35000"/>
              </a:spcAft>
              <a:buFont typeface="Arial" panose="020B0604020202020204" pitchFamily="34" charset="0"/>
              <a:buChar char="•"/>
            </a:pPr>
            <a:r>
              <a:rPr lang="en-US" sz="2400" dirty="0">
                <a:solidFill>
                  <a:schemeClr val="tx1"/>
                </a:solidFill>
              </a:rPr>
              <a:t>Use the portal-based Storage Explorer (optional)</a:t>
            </a:r>
          </a:p>
        </p:txBody>
      </p:sp>
    </p:spTree>
    <p:extLst>
      <p:ext uri="{BB962C8B-B14F-4D97-AF65-F5344CB8AC3E}">
        <p14:creationId xmlns:p14="http://schemas.microsoft.com/office/powerpoint/2010/main" val="5693457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Learning Objectives - Configure Storage Accounts</a:t>
            </a:r>
          </a:p>
        </p:txBody>
      </p:sp>
      <p:sp>
        <p:nvSpPr>
          <p:cNvPr id="5" name="TextBox 4">
            <a:extLst>
              <a:ext uri="{FF2B5EF4-FFF2-40B4-BE49-F238E27FC236}">
                <a16:creationId xmlns:a16="http://schemas.microsoft.com/office/drawing/2014/main" id="{0EFBCDC8-639A-4BD5-B359-42B32A6CA28E}"/>
              </a:ext>
            </a:extLst>
          </p:cNvPr>
          <p:cNvSpPr txBox="1"/>
          <p:nvPr/>
        </p:nvSpPr>
        <p:spPr>
          <a:xfrm>
            <a:off x="465138" y="1789102"/>
            <a:ext cx="5584788" cy="3416320"/>
          </a:xfrm>
          <a:prstGeom prst="rect">
            <a:avLst/>
          </a:prstGeom>
          <a:noFill/>
        </p:spPr>
        <p:txBody>
          <a:bodyPr wrap="square" lIns="0" tIns="0" rIns="0" bIns="0" rtlCol="0">
            <a:spAutoFit/>
          </a:bodyPr>
          <a:lstStyle/>
          <a:p>
            <a:pPr marL="342900" indent="-342900">
              <a:spcAft>
                <a:spcPts val="600"/>
              </a:spcAft>
              <a:buFont typeface="Arial" panose="020B0604020202020204" pitchFamily="34" charset="0"/>
              <a:buChar char="•"/>
            </a:pPr>
            <a:r>
              <a:rPr lang="en-US" sz="2400" dirty="0"/>
              <a:t>Explore Azure Storage Services</a:t>
            </a:r>
          </a:p>
          <a:p>
            <a:pPr marL="342900" indent="-342900">
              <a:spcAft>
                <a:spcPts val="600"/>
              </a:spcAft>
              <a:buFont typeface="Arial" panose="020B0604020202020204" pitchFamily="34" charset="0"/>
              <a:buChar char="•"/>
            </a:pPr>
            <a:r>
              <a:rPr lang="en-US" sz="2400" dirty="0"/>
              <a:t>Determine Storage Account Kinds</a:t>
            </a:r>
          </a:p>
          <a:p>
            <a:pPr marL="342900" indent="-342900">
              <a:spcAft>
                <a:spcPts val="600"/>
              </a:spcAft>
              <a:buFont typeface="Arial" panose="020B0604020202020204" pitchFamily="34" charset="0"/>
              <a:buChar char="•"/>
            </a:pPr>
            <a:r>
              <a:rPr lang="en-US" sz="2400" dirty="0"/>
              <a:t>Determine Replication Strategies</a:t>
            </a:r>
          </a:p>
          <a:p>
            <a:pPr marL="342900" indent="-342900">
              <a:spcAft>
                <a:spcPts val="600"/>
              </a:spcAft>
              <a:buFont typeface="Arial" panose="020B0604020202020204" pitchFamily="34" charset="0"/>
              <a:buChar char="•"/>
            </a:pPr>
            <a:r>
              <a:rPr lang="en-US" sz="2400" dirty="0"/>
              <a:t>Access Storage</a:t>
            </a:r>
          </a:p>
          <a:p>
            <a:pPr marL="342900" indent="-342900">
              <a:spcAft>
                <a:spcPts val="600"/>
              </a:spcAft>
              <a:buFont typeface="Arial" panose="020B0604020202020204" pitchFamily="34" charset="0"/>
              <a:buChar char="•"/>
            </a:pPr>
            <a:r>
              <a:rPr lang="en-US" sz="2400" dirty="0"/>
              <a:t>Secure Storage Endpoints</a:t>
            </a:r>
          </a:p>
          <a:p>
            <a:pPr marL="342900" indent="-342900">
              <a:spcAft>
                <a:spcPts val="600"/>
              </a:spcAft>
              <a:buFont typeface="Arial" panose="020B0604020202020204" pitchFamily="34" charset="0"/>
              <a:buChar char="•"/>
            </a:pPr>
            <a:r>
              <a:rPr lang="en-US" sz="2400" dirty="0"/>
              <a:t>Demonstration – Configure a storage account</a:t>
            </a:r>
          </a:p>
          <a:p>
            <a:pPr marL="342900" indent="-342900">
              <a:spcAft>
                <a:spcPts val="600"/>
              </a:spcAft>
              <a:buFont typeface="Arial" panose="020B0604020202020204" pitchFamily="34" charset="0"/>
              <a:buChar char="•"/>
            </a:pPr>
            <a:r>
              <a:rPr lang="en-US" sz="2400" dirty="0"/>
              <a:t>Learning Recap</a:t>
            </a:r>
          </a:p>
        </p:txBody>
      </p:sp>
      <p:sp>
        <p:nvSpPr>
          <p:cNvPr id="3" name="TextBox 2">
            <a:extLst>
              <a:ext uri="{FF2B5EF4-FFF2-40B4-BE49-F238E27FC236}">
                <a16:creationId xmlns:a16="http://schemas.microsoft.com/office/drawing/2014/main" id="{540E373D-54DE-8CCD-5654-361B699911B8}"/>
              </a:ext>
            </a:extLst>
          </p:cNvPr>
          <p:cNvSpPr txBox="1"/>
          <p:nvPr/>
        </p:nvSpPr>
        <p:spPr>
          <a:xfrm>
            <a:off x="6472355" y="1716224"/>
            <a:ext cx="4605129" cy="2323713"/>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storage (15–20%): Configure access to storage</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network access to storage accounts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0" dirty="0">
                <a:solidFill>
                  <a:srgbClr val="000000"/>
                </a:solidFill>
              </a:rPr>
              <a:t>Configure Azure storage redundancy</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Create and con</a:t>
            </a:r>
            <a:r>
              <a:rPr lang="en-US" sz="2000" kern="0" dirty="0">
                <a:solidFill>
                  <a:srgbClr val="000000"/>
                </a:solidFill>
              </a:rPr>
              <a:t>figure storage accounts</a:t>
            </a:r>
            <a:endParaRPr kumimoji="0" lang="en-US" sz="20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651524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Azure Files and File Sync</a:t>
            </a:r>
          </a:p>
        </p:txBody>
      </p:sp>
      <p:sp>
        <p:nvSpPr>
          <p:cNvPr id="19" name="Rectangle 18">
            <a:extLst>
              <a:ext uri="{FF2B5EF4-FFF2-40B4-BE49-F238E27FC236}">
                <a16:creationId xmlns:a16="http://schemas.microsoft.com/office/drawing/2014/main" id="{0D720A05-CD47-4B79-B8A4-8309E16EE618}"/>
              </a:ext>
            </a:extLst>
          </p:cNvPr>
          <p:cNvSpPr/>
          <p:nvPr/>
        </p:nvSpPr>
        <p:spPr>
          <a:xfrm>
            <a:off x="3866433" y="2564974"/>
            <a:ext cx="8063023" cy="254260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indent="-342900" defTabSz="800100">
              <a:spcBef>
                <a:spcPct val="0"/>
              </a:spcBef>
              <a:spcAft>
                <a:spcPts val="600"/>
              </a:spcAft>
              <a:buClr>
                <a:schemeClr val="tx1"/>
              </a:buClr>
              <a:buFont typeface="Arial" panose="020B0604020202020204" pitchFamily="34" charset="0"/>
              <a:buChar char="•"/>
            </a:pPr>
            <a:r>
              <a:rPr lang="en-US" sz="2000" dirty="0">
                <a:hlinkClick r:id="rId3"/>
              </a:rPr>
              <a:t>Configure Azure Files and Azure File Sync</a:t>
            </a:r>
            <a:endParaRPr lang="fr-FR" sz="2000" dirty="0">
              <a:hlinkClick r:id="rId4"/>
            </a:endParaRPr>
          </a:p>
          <a:p>
            <a:pPr marL="342900" indent="-342900" defTabSz="800100">
              <a:spcBef>
                <a:spcPct val="0"/>
              </a:spcBef>
              <a:spcAft>
                <a:spcPts val="600"/>
              </a:spcAft>
              <a:buClr>
                <a:schemeClr val="tx1"/>
              </a:buClr>
              <a:buFont typeface="Arial" panose="020B0604020202020204" pitchFamily="34" charset="0"/>
              <a:buChar char="•"/>
            </a:pPr>
            <a:r>
              <a:rPr lang="fr-FR" sz="2000" dirty="0" err="1">
                <a:hlinkClick r:id="rId4"/>
              </a:rPr>
              <a:t>Implement</a:t>
            </a:r>
            <a:r>
              <a:rPr lang="fr-FR" sz="2000" dirty="0">
                <a:hlinkClick r:id="rId4"/>
              </a:rPr>
              <a:t> a </a:t>
            </a:r>
            <a:r>
              <a:rPr lang="fr-FR" sz="2000" dirty="0" err="1">
                <a:hlinkClick r:id="rId4"/>
              </a:rPr>
              <a:t>hybrid</a:t>
            </a:r>
            <a:r>
              <a:rPr lang="fr-FR" sz="2000" dirty="0">
                <a:hlinkClick r:id="rId4"/>
              </a:rPr>
              <a:t> file server infrastructure </a:t>
            </a:r>
            <a:endParaRPr lang="fr-FR" sz="2000" dirty="0"/>
          </a:p>
          <a:p>
            <a:pPr marL="342900" indent="-342900" defTabSz="800100">
              <a:spcBef>
                <a:spcPct val="0"/>
              </a:spcBef>
              <a:spcAft>
                <a:spcPts val="600"/>
              </a:spcAft>
              <a:buClr>
                <a:schemeClr val="tx1"/>
              </a:buClr>
              <a:buFont typeface="Arial" panose="020B0604020202020204" pitchFamily="34" charset="0"/>
              <a:buChar char="•"/>
            </a:pPr>
            <a:r>
              <a:rPr lang="en-US" sz="2000" dirty="0">
                <a:hlinkClick r:id="rId5"/>
              </a:rPr>
              <a:t>Upload, download, and manage data with Azure Storage Explorer (</a:t>
            </a:r>
            <a:r>
              <a:rPr lang="en-US" sz="2000" dirty="0">
                <a:highlight>
                  <a:srgbClr val="FFFF00"/>
                </a:highlight>
                <a:hlinkClick r:id="rId5"/>
              </a:rPr>
              <a:t>sandbox</a:t>
            </a:r>
            <a:r>
              <a:rPr lang="en-US" sz="2000" dirty="0">
                <a:hlinkClick r:id="rId5"/>
              </a:rPr>
              <a:t>)</a:t>
            </a:r>
            <a:endParaRPr lang="en-US" sz="2000" dirty="0"/>
          </a:p>
          <a:p>
            <a:pPr marL="342900" indent="-342900" defTabSz="800100">
              <a:spcBef>
                <a:spcPct val="0"/>
              </a:spcBef>
              <a:spcAft>
                <a:spcPts val="600"/>
              </a:spcAft>
              <a:buClr>
                <a:schemeClr val="tx1"/>
              </a:buClr>
              <a:buFont typeface="Arial" panose="020B0604020202020204" pitchFamily="34" charset="0"/>
              <a:buChar char="•"/>
            </a:pPr>
            <a:r>
              <a:rPr lang="en-US" sz="2000" dirty="0">
                <a:hlinkClick r:id="rId6"/>
              </a:rPr>
              <a:t>Copy and move blobs from one container or storage account to another using the </a:t>
            </a:r>
            <a:r>
              <a:rPr lang="en-US" sz="2000" dirty="0" err="1">
                <a:hlinkClick r:id="rId6"/>
              </a:rPr>
              <a:t>AzCopy</a:t>
            </a:r>
            <a:r>
              <a:rPr lang="en-US" sz="2000" dirty="0">
                <a:hlinkClick r:id="rId6"/>
              </a:rPr>
              <a:t> command</a:t>
            </a:r>
            <a:r>
              <a:rPr lang="en-US" sz="2000" dirty="0"/>
              <a:t> </a:t>
            </a:r>
            <a:r>
              <a:rPr lang="en-US" sz="2000" dirty="0">
                <a:hlinkClick r:id="rId5"/>
              </a:rPr>
              <a:t>(</a:t>
            </a:r>
            <a:r>
              <a:rPr lang="en-US" sz="2000" dirty="0">
                <a:highlight>
                  <a:srgbClr val="FFFF00"/>
                </a:highlight>
                <a:hlinkClick r:id="rId5"/>
              </a:rPr>
              <a:t>sandbox</a:t>
            </a:r>
            <a:r>
              <a:rPr lang="en-US" sz="2000" dirty="0">
                <a:hlinkClick r:id="rId5"/>
              </a:rPr>
              <a:t>)</a:t>
            </a:r>
            <a:endParaRPr lang="en-US" sz="2000" dirty="0"/>
          </a:p>
          <a:p>
            <a:pPr marL="342900" indent="-342900" defTabSz="800100">
              <a:spcBef>
                <a:spcPct val="0"/>
              </a:spcBef>
              <a:spcAft>
                <a:spcPts val="600"/>
              </a:spcAft>
              <a:buClr>
                <a:schemeClr val="tx1"/>
              </a:buClr>
              <a:buFont typeface="Arial" panose="020B0604020202020204" pitchFamily="34" charset="0"/>
              <a:buChar char="•"/>
            </a:pPr>
            <a:endParaRPr lang="en-US" sz="2000" dirty="0"/>
          </a:p>
          <a:p>
            <a:pPr marL="342900" indent="-342900" defTabSz="800100">
              <a:spcBef>
                <a:spcPct val="0"/>
              </a:spcBef>
              <a:spcAft>
                <a:spcPts val="600"/>
              </a:spcAft>
              <a:buClr>
                <a:schemeClr val="tx1"/>
              </a:buClr>
              <a:buFont typeface="Arial" panose="020B0604020202020204" pitchFamily="34" charset="0"/>
              <a:buChar char="•"/>
            </a:pPr>
            <a:endParaRPr lang="en-IN" sz="2000" dirty="0">
              <a:solidFill>
                <a:schemeClr val="tx1"/>
              </a:solidFill>
            </a:endParaRPr>
          </a:p>
          <a:p>
            <a:pPr marL="342900" indent="-342900" defTabSz="800100">
              <a:spcBef>
                <a:spcPct val="0"/>
              </a:spcBef>
              <a:spcAft>
                <a:spcPts val="600"/>
              </a:spcAft>
              <a:buClr>
                <a:schemeClr val="tx1"/>
              </a:buClr>
              <a:buFont typeface="Arial" panose="020B0604020202020204" pitchFamily="34" charset="0"/>
              <a:buChar char="•"/>
            </a:pPr>
            <a:endParaRPr lang="en-IN" sz="2000" dirty="0">
              <a:solidFill>
                <a:schemeClr val="tx1"/>
              </a:solidFill>
            </a:endParaRPr>
          </a:p>
          <a:p>
            <a:pPr marL="342900" indent="-342900" defTabSz="800100">
              <a:spcBef>
                <a:spcPct val="0"/>
              </a:spcBef>
              <a:spcAft>
                <a:spcPts val="600"/>
              </a:spcAft>
              <a:buClr>
                <a:schemeClr val="tx1"/>
              </a:buClr>
              <a:buFont typeface="Arial" panose="020B0604020202020204" pitchFamily="34" charset="0"/>
              <a:buChar char="•"/>
            </a:pPr>
            <a:endParaRPr lang="en-US" sz="2000" dirty="0"/>
          </a:p>
          <a:p>
            <a:pPr marL="342900" indent="-342900" defTabSz="800100">
              <a:spcBef>
                <a:spcPct val="0"/>
              </a:spcBef>
              <a:spcAft>
                <a:spcPts val="600"/>
              </a:spcAft>
              <a:buClr>
                <a:schemeClr val="tx1"/>
              </a:buClr>
              <a:buFont typeface="Arial" panose="020B0604020202020204" pitchFamily="34" charset="0"/>
              <a:buChar char="•"/>
            </a:pPr>
            <a:endParaRPr lang="en-IN" sz="2000" dirty="0">
              <a:solidFill>
                <a:schemeClr val="tx1"/>
              </a:solidFill>
            </a:endParaRPr>
          </a:p>
        </p:txBody>
      </p:sp>
      <p:sp>
        <p:nvSpPr>
          <p:cNvPr id="8" name="TextBox 7">
            <a:extLst>
              <a:ext uri="{FF2B5EF4-FFF2-40B4-BE49-F238E27FC236}">
                <a16:creationId xmlns:a16="http://schemas.microsoft.com/office/drawing/2014/main" id="{1F2B9A88-00B3-407F-A5DB-40E1EBE32705}"/>
              </a:ext>
            </a:extLst>
          </p:cNvPr>
          <p:cNvSpPr txBox="1"/>
          <p:nvPr/>
        </p:nvSpPr>
        <p:spPr>
          <a:xfrm>
            <a:off x="6396723" y="6000497"/>
            <a:ext cx="5532733"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t>
            </a:r>
            <a:r>
              <a:rPr lang="en-US">
                <a:gradFill>
                  <a:gsLst>
                    <a:gs pos="2917">
                      <a:schemeClr val="tx1"/>
                    </a:gs>
                    <a:gs pos="30000">
                      <a:schemeClr val="tx1"/>
                    </a:gs>
                  </a:gsLst>
                  <a:lin ang="5400000" scaled="0"/>
                </a:gradFill>
              </a:rPr>
              <a:t>additional practice exercise</a:t>
            </a:r>
            <a:r>
              <a:rPr lang="en-US" dirty="0">
                <a:gradFill>
                  <a:gsLst>
                    <a:gs pos="2917">
                      <a:schemeClr val="tx1"/>
                    </a:gs>
                    <a:gs pos="30000">
                      <a:schemeClr val="tx1"/>
                    </a:gs>
                  </a:gsLst>
                  <a:lin ang="5400000" scaled="0"/>
                </a:gradFill>
              </a:rPr>
              <a:t>.</a:t>
            </a:r>
          </a:p>
        </p:txBody>
      </p:sp>
      <p:sp>
        <p:nvSpPr>
          <p:cNvPr id="4" name="TextBox 3">
            <a:extLst>
              <a:ext uri="{FF2B5EF4-FFF2-40B4-BE49-F238E27FC236}">
                <a16:creationId xmlns:a16="http://schemas.microsoft.com/office/drawing/2014/main" id="{6F4AEFC7-604D-895E-92A4-13BAFD4DD5B6}"/>
              </a:ext>
            </a:extLst>
          </p:cNvPr>
          <p:cNvSpPr txBox="1"/>
          <p:nvPr/>
        </p:nvSpPr>
        <p:spPr>
          <a:xfrm>
            <a:off x="3866433" y="2003363"/>
            <a:ext cx="6217920" cy="400110"/>
          </a:xfrm>
          <a:prstGeom prst="rect">
            <a:avLst/>
          </a:prstGeom>
          <a:noFill/>
        </p:spPr>
        <p:txBody>
          <a:bodyPr wrap="square">
            <a:spAutoFit/>
          </a:bodyPr>
          <a:lstStyle/>
          <a:p>
            <a:r>
              <a:rPr lang="en-US" sz="2000" b="1" dirty="0"/>
              <a:t>Reference Learn modules</a:t>
            </a:r>
          </a:p>
        </p:txBody>
      </p:sp>
    </p:spTree>
    <p:extLst>
      <p:ext uri="{BB962C8B-B14F-4D97-AF65-F5344CB8AC3E}">
        <p14:creationId xmlns:p14="http://schemas.microsoft.com/office/powerpoint/2010/main" val="91920355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1888" y="3103040"/>
            <a:ext cx="6472474" cy="443198"/>
          </a:xfrm>
        </p:spPr>
        <p:txBody>
          <a:bodyPr/>
          <a:lstStyle/>
          <a:p>
            <a:r>
              <a:rPr lang="en-US" sz="3200" dirty="0"/>
              <a:t>Lab – Manage Azure Storage</a:t>
            </a: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600855" y="525428"/>
            <a:ext cx="11701941" cy="502246"/>
          </a:xfrm>
        </p:spPr>
        <p:txBody>
          <a:bodyPr>
            <a:noAutofit/>
          </a:bodyPr>
          <a:lstStyle/>
          <a:p>
            <a:r>
              <a:rPr lang="en-US" dirty="0"/>
              <a:t>Lab 07 – Manage Azure Storage</a:t>
            </a:r>
          </a:p>
        </p:txBody>
      </p:sp>
      <p:sp>
        <p:nvSpPr>
          <p:cNvPr id="4" name="Text Placeholder 2">
            <a:extLst>
              <a:ext uri="{FF2B5EF4-FFF2-40B4-BE49-F238E27FC236}">
                <a16:creationId xmlns:a16="http://schemas.microsoft.com/office/drawing/2014/main" id="{9C13E4EE-5375-4229-94F4-42070AD34BAF}"/>
              </a:ext>
            </a:extLst>
          </p:cNvPr>
          <p:cNvSpPr txBox="1">
            <a:spLocks/>
          </p:cNvSpPr>
          <p:nvPr/>
        </p:nvSpPr>
        <p:spPr>
          <a:xfrm>
            <a:off x="317344" y="2327949"/>
            <a:ext cx="3782685" cy="2134545"/>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1800" spc="0" dirty="0">
                <a:solidFill>
                  <a:schemeClr val="tx1"/>
                </a:solidFill>
                <a:latin typeface="+mn-lt"/>
                <a:cs typeface="Segoe UI Semilight"/>
              </a:rPr>
              <a:t>In this lab you learn to create and configure storage accounts.</a:t>
            </a:r>
          </a:p>
          <a:p>
            <a:pPr>
              <a:spcAft>
                <a:spcPts val="612"/>
              </a:spcAft>
            </a:pPr>
            <a:r>
              <a:rPr lang="en-US" sz="1800" spc="0" dirty="0">
                <a:solidFill>
                  <a:schemeClr val="tx1"/>
                </a:solidFill>
                <a:latin typeface="+mn-lt"/>
                <a:cs typeface="Segoe UI Semilight"/>
              </a:rPr>
              <a:t>You learn to configure and secure blob containers. </a:t>
            </a:r>
          </a:p>
          <a:p>
            <a:pPr>
              <a:spcAft>
                <a:spcPts val="612"/>
              </a:spcAft>
            </a:pPr>
            <a:r>
              <a:rPr lang="en-US" sz="1800" spc="0" dirty="0">
                <a:solidFill>
                  <a:schemeClr val="tx1"/>
                </a:solidFill>
                <a:latin typeface="+mn-lt"/>
                <a:cs typeface="Segoe UI Semilight"/>
              </a:rPr>
              <a:t>You also learn to use Storage Browser to configure and secure Azure file shares. </a:t>
            </a:r>
          </a:p>
        </p:txBody>
      </p:sp>
      <p:sp>
        <p:nvSpPr>
          <p:cNvPr id="6" name="Rectangle 5">
            <a:extLst>
              <a:ext uri="{FF2B5EF4-FFF2-40B4-BE49-F238E27FC236}">
                <a16:creationId xmlns:a16="http://schemas.microsoft.com/office/drawing/2014/main" id="{827D4C44-80EE-42A1-8BC7-A61D6004FDAB}"/>
              </a:ext>
            </a:extLst>
          </p:cNvPr>
          <p:cNvSpPr/>
          <p:nvPr/>
        </p:nvSpPr>
        <p:spPr bwMode="auto">
          <a:xfrm>
            <a:off x="5129827" y="2056257"/>
            <a:ext cx="6653400" cy="3755141"/>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pPr>
            <a:r>
              <a:rPr lang="en-US" sz="2000" dirty="0">
                <a:solidFill>
                  <a:schemeClr val="tx1"/>
                </a:solidFill>
                <a:latin typeface="+mj-lt"/>
                <a:cs typeface="Segoe UI Semilight"/>
              </a:rPr>
              <a:t>Task 1: </a:t>
            </a:r>
            <a:r>
              <a:rPr lang="en-US" sz="2000" dirty="0">
                <a:solidFill>
                  <a:schemeClr val="tx1"/>
                </a:solidFill>
                <a:cs typeface="Segoe UI Semilight"/>
              </a:rPr>
              <a:t>Create and configure Azure storage accounts.</a:t>
            </a:r>
          </a:p>
          <a:p>
            <a:pPr>
              <a:spcAft>
                <a:spcPts val="612"/>
              </a:spcAft>
            </a:pPr>
            <a:r>
              <a:rPr lang="en-US" sz="2000" dirty="0">
                <a:solidFill>
                  <a:schemeClr val="tx1"/>
                </a:solidFill>
                <a:latin typeface="+mj-lt"/>
                <a:cs typeface="Segoe UI Semilight"/>
              </a:rPr>
              <a:t>Task 2: </a:t>
            </a:r>
            <a:r>
              <a:rPr lang="en-US" sz="2000" dirty="0">
                <a:solidFill>
                  <a:schemeClr val="tx1"/>
                </a:solidFill>
                <a:cs typeface="Segoe UI Semilight"/>
              </a:rPr>
              <a:t>Create and configure secure blob storage.</a:t>
            </a:r>
          </a:p>
          <a:p>
            <a:pPr marL="816022" indent="-816022">
              <a:spcAft>
                <a:spcPts val="612"/>
              </a:spcAft>
            </a:pPr>
            <a:r>
              <a:rPr lang="en-US" sz="2000" dirty="0">
                <a:solidFill>
                  <a:schemeClr val="tx1"/>
                </a:solidFill>
                <a:latin typeface="+mj-lt"/>
                <a:cs typeface="Segoe UI Semilight"/>
              </a:rPr>
              <a:t>Task 3: </a:t>
            </a:r>
            <a:r>
              <a:rPr lang="en-US" sz="2000" dirty="0">
                <a:solidFill>
                  <a:schemeClr val="tx1"/>
                </a:solidFill>
                <a:cs typeface="Segoe UI Semilight"/>
              </a:rPr>
              <a:t>Create and configure secure Azure file storage.</a:t>
            </a: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p:txBody>
      </p:sp>
      <p:sp>
        <p:nvSpPr>
          <p:cNvPr id="3" name="Text Placeholder 2">
            <a:extLst>
              <a:ext uri="{FF2B5EF4-FFF2-40B4-BE49-F238E27FC236}">
                <a16:creationId xmlns:a16="http://schemas.microsoft.com/office/drawing/2014/main" id="{3C6FA91B-B5D7-4A62-A476-60FDED896FBD}"/>
              </a:ext>
              <a:ext uri="{C183D7F6-B498-43B3-948B-1728B52AA6E4}">
                <adec:decorative xmlns:adec="http://schemas.microsoft.com/office/drawing/2017/decorative" val="1"/>
              </a:ext>
            </a:extLst>
          </p:cNvPr>
          <p:cNvSpPr txBox="1">
            <a:spLocks/>
          </p:cNvSpPr>
          <p:nvPr/>
        </p:nvSpPr>
        <p:spPr>
          <a:xfrm>
            <a:off x="8251643" y="6126432"/>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0A7E096-3516-4F0A-A7C8-53F4ED7289A3}"/>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5" name="TextBox 4">
            <a:extLst>
              <a:ext uri="{FF2B5EF4-FFF2-40B4-BE49-F238E27FC236}">
                <a16:creationId xmlns:a16="http://schemas.microsoft.com/office/drawing/2014/main" id="{5A5138E7-B8C8-DE29-9FB0-DC23BD04F2CE}"/>
              </a:ext>
              <a:ext uri="{C183D7F6-B498-43B3-948B-1728B52AA6E4}">
                <adec:decorative xmlns:adec="http://schemas.microsoft.com/office/drawing/2017/decorative" val="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40715393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5471-614A-4BF5-BFF4-3FA8D1141FA7}"/>
              </a:ext>
            </a:extLst>
          </p:cNvPr>
          <p:cNvSpPr>
            <a:spLocks noGrp="1"/>
          </p:cNvSpPr>
          <p:nvPr>
            <p:ph type="title"/>
          </p:nvPr>
        </p:nvSpPr>
        <p:spPr/>
        <p:txBody>
          <a:bodyPr/>
          <a:lstStyle/>
          <a:p>
            <a:r>
              <a:rPr lang="en-US" sz="3264" dirty="0"/>
              <a:t>Lab 07 – Architecture diagram</a:t>
            </a:r>
          </a:p>
        </p:txBody>
      </p:sp>
      <p:grpSp>
        <p:nvGrpSpPr>
          <p:cNvPr id="6" name="Group 5" descr="Architecture diagram for the storage lab tasks. ">
            <a:extLst>
              <a:ext uri="{FF2B5EF4-FFF2-40B4-BE49-F238E27FC236}">
                <a16:creationId xmlns:a16="http://schemas.microsoft.com/office/drawing/2014/main" id="{9A007A09-5B6F-0BE2-FA7B-2F2963D4D3CA}"/>
              </a:ext>
            </a:extLst>
          </p:cNvPr>
          <p:cNvGrpSpPr/>
          <p:nvPr/>
        </p:nvGrpSpPr>
        <p:grpSpPr>
          <a:xfrm>
            <a:off x="3416630" y="1397477"/>
            <a:ext cx="5395133" cy="4253002"/>
            <a:chOff x="4926865" y="1577788"/>
            <a:chExt cx="4799842" cy="3944471"/>
          </a:xfrm>
        </p:grpSpPr>
        <p:sp>
          <p:nvSpPr>
            <p:cNvPr id="39" name="Rectangle 38">
              <a:extLst>
                <a:ext uri="{FF2B5EF4-FFF2-40B4-BE49-F238E27FC236}">
                  <a16:creationId xmlns:a16="http://schemas.microsoft.com/office/drawing/2014/main" id="{B3D19EAA-8AC6-4FE7-8677-4F4EF54776A7}"/>
                </a:ext>
              </a:extLst>
            </p:cNvPr>
            <p:cNvSpPr/>
            <p:nvPr/>
          </p:nvSpPr>
          <p:spPr bwMode="auto">
            <a:xfrm>
              <a:off x="4926865" y="1577788"/>
              <a:ext cx="4799842" cy="3944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1085DB86-53DC-4686-A30B-7ACA6E647F5B}"/>
                </a:ext>
              </a:extLst>
            </p:cNvPr>
            <p:cNvSpPr/>
            <p:nvPr/>
          </p:nvSpPr>
          <p:spPr bwMode="auto">
            <a:xfrm>
              <a:off x="5359998" y="3609695"/>
              <a:ext cx="1847432" cy="1479911"/>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328F9C7D-4751-49E0-A46E-CB82BF502D77}"/>
                </a:ext>
              </a:extLst>
            </p:cNvPr>
            <p:cNvSpPr/>
            <p:nvPr/>
          </p:nvSpPr>
          <p:spPr bwMode="auto">
            <a:xfrm>
              <a:off x="7498484" y="3603077"/>
              <a:ext cx="1840174" cy="1479911"/>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E21DD2FD-A8BE-4044-B6A2-F0BBC597D3DA}"/>
                </a:ext>
              </a:extLst>
            </p:cNvPr>
            <p:cNvSpPr/>
            <p:nvPr/>
          </p:nvSpPr>
          <p:spPr bwMode="auto">
            <a:xfrm>
              <a:off x="5029017" y="1888021"/>
              <a:ext cx="4453455" cy="339219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cs typeface="Segoe UI" pitchFamily="34" charset="0"/>
              </a:endParaRPr>
            </a:p>
          </p:txBody>
        </p:sp>
        <p:sp>
          <p:nvSpPr>
            <p:cNvPr id="54" name="TextBox 24">
              <a:extLst>
                <a:ext uri="{FF2B5EF4-FFF2-40B4-BE49-F238E27FC236}">
                  <a16:creationId xmlns:a16="http://schemas.microsoft.com/office/drawing/2014/main" id="{65BCA130-44E0-40BF-B947-A2DB3DA307AE}"/>
                </a:ext>
              </a:extLst>
            </p:cNvPr>
            <p:cNvSpPr txBox="1"/>
            <p:nvPr/>
          </p:nvSpPr>
          <p:spPr>
            <a:xfrm>
              <a:off x="5040337" y="1749454"/>
              <a:ext cx="1750924" cy="324916"/>
            </a:xfrm>
            <a:prstGeom prst="rect">
              <a:avLst/>
            </a:prstGeom>
            <a:solidFill>
              <a:schemeClr val="bg1"/>
            </a:solid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32" dirty="0"/>
                <a:t>az104-07-rg7</a:t>
              </a:r>
            </a:p>
          </p:txBody>
        </p:sp>
        <p:pic>
          <p:nvPicPr>
            <p:cNvPr id="59" name="Graphic 35">
              <a:extLst>
                <a:ext uri="{FF2B5EF4-FFF2-40B4-BE49-F238E27FC236}">
                  <a16:creationId xmlns:a16="http://schemas.microsoft.com/office/drawing/2014/main" id="{72D26106-1811-4801-9A73-0E2A902F4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402" y="3963310"/>
              <a:ext cx="521658" cy="521658"/>
            </a:xfrm>
            <a:prstGeom prst="rect">
              <a:avLst/>
            </a:prstGeom>
          </p:spPr>
        </p:pic>
        <p:sp>
          <p:nvSpPr>
            <p:cNvPr id="64" name="TextBox 50">
              <a:extLst>
                <a:ext uri="{FF2B5EF4-FFF2-40B4-BE49-F238E27FC236}">
                  <a16:creationId xmlns:a16="http://schemas.microsoft.com/office/drawing/2014/main" id="{57FE7A9C-A79A-4890-8D91-05A6817AA5D3}"/>
                </a:ext>
              </a:extLst>
            </p:cNvPr>
            <p:cNvSpPr txBox="1"/>
            <p:nvPr/>
          </p:nvSpPr>
          <p:spPr>
            <a:xfrm>
              <a:off x="7443366" y="3604810"/>
              <a:ext cx="792235" cy="324916"/>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b="1" dirty="0">
                  <a:solidFill>
                    <a:schemeClr val="tx2">
                      <a:lumMod val="50000"/>
                    </a:schemeClr>
                  </a:solidFill>
                </a:rPr>
                <a:t>Task 3</a:t>
              </a:r>
            </a:p>
          </p:txBody>
        </p:sp>
        <p:sp>
          <p:nvSpPr>
            <p:cNvPr id="66" name="TextBox 57">
              <a:extLst>
                <a:ext uri="{FF2B5EF4-FFF2-40B4-BE49-F238E27FC236}">
                  <a16:creationId xmlns:a16="http://schemas.microsoft.com/office/drawing/2014/main" id="{31E8CC46-0AED-4BB9-A028-C1BB2720767C}"/>
                </a:ext>
              </a:extLst>
            </p:cNvPr>
            <p:cNvSpPr txBox="1"/>
            <p:nvPr/>
          </p:nvSpPr>
          <p:spPr>
            <a:xfrm>
              <a:off x="5763306" y="4498826"/>
              <a:ext cx="1382650" cy="324916"/>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dirty="0"/>
                <a:t>Blob container</a:t>
              </a:r>
            </a:p>
          </p:txBody>
        </p:sp>
        <p:sp>
          <p:nvSpPr>
            <p:cNvPr id="68" name="TextBox 66">
              <a:extLst>
                <a:ext uri="{FF2B5EF4-FFF2-40B4-BE49-F238E27FC236}">
                  <a16:creationId xmlns:a16="http://schemas.microsoft.com/office/drawing/2014/main" id="{A3A73DCF-A159-4917-925C-3B4F45782468}"/>
                </a:ext>
              </a:extLst>
            </p:cNvPr>
            <p:cNvSpPr txBox="1"/>
            <p:nvPr/>
          </p:nvSpPr>
          <p:spPr>
            <a:xfrm>
              <a:off x="5367595" y="3580257"/>
              <a:ext cx="1537457" cy="324916"/>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b="1" dirty="0">
                  <a:solidFill>
                    <a:schemeClr val="tx2">
                      <a:lumMod val="50000"/>
                    </a:schemeClr>
                  </a:solidFill>
                </a:rPr>
                <a:t>Task 2</a:t>
              </a:r>
            </a:p>
          </p:txBody>
        </p:sp>
        <p:sp>
          <p:nvSpPr>
            <p:cNvPr id="69" name="Rectangle 68">
              <a:extLst>
                <a:ext uri="{FF2B5EF4-FFF2-40B4-BE49-F238E27FC236}">
                  <a16:creationId xmlns:a16="http://schemas.microsoft.com/office/drawing/2014/main" id="{0C15EBF1-7AFE-4CAD-85D6-3F937840993F}"/>
                </a:ext>
              </a:extLst>
            </p:cNvPr>
            <p:cNvSpPr/>
            <p:nvPr/>
          </p:nvSpPr>
          <p:spPr bwMode="auto">
            <a:xfrm>
              <a:off x="6131130" y="2211832"/>
              <a:ext cx="2537093" cy="982185"/>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ea typeface="Segoe UI" pitchFamily="34" charset="0"/>
                <a:cs typeface="Segoe UI" pitchFamily="34" charset="0"/>
              </a:endParaRPr>
            </a:p>
          </p:txBody>
        </p:sp>
        <p:pic>
          <p:nvPicPr>
            <p:cNvPr id="70" name="Graphic 23">
              <a:extLst>
                <a:ext uri="{FF2B5EF4-FFF2-40B4-BE49-F238E27FC236}">
                  <a16:creationId xmlns:a16="http://schemas.microsoft.com/office/drawing/2014/main" id="{03AB5735-5527-4E02-96D9-E425143073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1198" y="2304755"/>
              <a:ext cx="521659" cy="521659"/>
            </a:xfrm>
            <a:prstGeom prst="rect">
              <a:avLst/>
            </a:prstGeom>
          </p:spPr>
        </p:pic>
        <p:sp>
          <p:nvSpPr>
            <p:cNvPr id="71" name="TextBox 27">
              <a:extLst>
                <a:ext uri="{FF2B5EF4-FFF2-40B4-BE49-F238E27FC236}">
                  <a16:creationId xmlns:a16="http://schemas.microsoft.com/office/drawing/2014/main" id="{42050269-04D1-4CED-9E71-3CE70A687885}"/>
                </a:ext>
              </a:extLst>
            </p:cNvPr>
            <p:cNvSpPr txBox="1"/>
            <p:nvPr/>
          </p:nvSpPr>
          <p:spPr>
            <a:xfrm>
              <a:off x="6535226" y="2792552"/>
              <a:ext cx="1583119" cy="324916"/>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dirty="0"/>
                <a:t>Storage account</a:t>
              </a:r>
            </a:p>
          </p:txBody>
        </p:sp>
        <p:pic>
          <p:nvPicPr>
            <p:cNvPr id="72" name="Picture 71">
              <a:extLst>
                <a:ext uri="{FF2B5EF4-FFF2-40B4-BE49-F238E27FC236}">
                  <a16:creationId xmlns:a16="http://schemas.microsoft.com/office/drawing/2014/main" id="{CBF00E52-0E14-4FC1-A7BE-40907B6D7687}"/>
                </a:ext>
              </a:extLst>
            </p:cNvPr>
            <p:cNvPicPr>
              <a:picLocks noChangeAspect="1"/>
            </p:cNvPicPr>
            <p:nvPr/>
          </p:nvPicPr>
          <p:blipFill>
            <a:blip r:embed="rId7"/>
            <a:stretch>
              <a:fillRect/>
            </a:stretch>
          </p:blipFill>
          <p:spPr>
            <a:xfrm>
              <a:off x="7635991" y="2422261"/>
              <a:ext cx="288713" cy="266216"/>
            </a:xfrm>
            <a:prstGeom prst="rect">
              <a:avLst/>
            </a:prstGeom>
          </p:spPr>
        </p:pic>
        <p:cxnSp>
          <p:nvCxnSpPr>
            <p:cNvPr id="73" name="Connector: Elbow 72">
              <a:extLst>
                <a:ext uri="{FF2B5EF4-FFF2-40B4-BE49-F238E27FC236}">
                  <a16:creationId xmlns:a16="http://schemas.microsoft.com/office/drawing/2014/main" id="{F9079357-FDF7-4C54-B0D2-98DE450A24B5}"/>
                </a:ext>
              </a:extLst>
            </p:cNvPr>
            <p:cNvCxnSpPr>
              <a:cxnSpLocks/>
              <a:stCxn id="71" idx="2"/>
              <a:endCxn id="59" idx="0"/>
            </p:cNvCxnSpPr>
            <p:nvPr/>
          </p:nvCxnSpPr>
          <p:spPr>
            <a:xfrm rot="5400000">
              <a:off x="6419088" y="3055611"/>
              <a:ext cx="845842" cy="969555"/>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331D2116-F402-4F5F-8A6E-CEEB04A3218A}"/>
                </a:ext>
              </a:extLst>
            </p:cNvPr>
            <p:cNvCxnSpPr>
              <a:cxnSpLocks/>
              <a:stCxn id="71" idx="2"/>
              <a:endCxn id="117" idx="0"/>
            </p:cNvCxnSpPr>
            <p:nvPr/>
          </p:nvCxnSpPr>
          <p:spPr>
            <a:xfrm rot="16200000" flipH="1">
              <a:off x="7454414" y="2989839"/>
              <a:ext cx="834060" cy="108931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5" name="TextBox 44">
              <a:extLst>
                <a:ext uri="{FF2B5EF4-FFF2-40B4-BE49-F238E27FC236}">
                  <a16:creationId xmlns:a16="http://schemas.microsoft.com/office/drawing/2014/main" id="{7F8CF1C2-0556-4593-BDBE-998C0BAD8720}"/>
                </a:ext>
              </a:extLst>
            </p:cNvPr>
            <p:cNvSpPr txBox="1"/>
            <p:nvPr/>
          </p:nvSpPr>
          <p:spPr>
            <a:xfrm>
              <a:off x="6234091" y="2202143"/>
              <a:ext cx="839641" cy="324916"/>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b="1" dirty="0">
                  <a:solidFill>
                    <a:schemeClr val="tx2">
                      <a:lumMod val="50000"/>
                    </a:schemeClr>
                  </a:solidFill>
                </a:rPr>
                <a:t>Task 1</a:t>
              </a:r>
            </a:p>
          </p:txBody>
        </p:sp>
        <p:sp>
          <p:nvSpPr>
            <p:cNvPr id="60" name="TextBox 38">
              <a:extLst>
                <a:ext uri="{FF2B5EF4-FFF2-40B4-BE49-F238E27FC236}">
                  <a16:creationId xmlns:a16="http://schemas.microsoft.com/office/drawing/2014/main" id="{8792737D-73C1-486F-9298-D5CD4517F05A}"/>
                </a:ext>
              </a:extLst>
            </p:cNvPr>
            <p:cNvSpPr txBox="1"/>
            <p:nvPr/>
          </p:nvSpPr>
          <p:spPr>
            <a:xfrm>
              <a:off x="7945932" y="4515344"/>
              <a:ext cx="1072298" cy="324916"/>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dirty="0"/>
                <a:t>File share</a:t>
              </a:r>
            </a:p>
          </p:txBody>
        </p:sp>
        <p:pic>
          <p:nvPicPr>
            <p:cNvPr id="117" name="Picture 116">
              <a:extLst>
                <a:ext uri="{FF2B5EF4-FFF2-40B4-BE49-F238E27FC236}">
                  <a16:creationId xmlns:a16="http://schemas.microsoft.com/office/drawing/2014/main" id="{E1294520-20BF-4B25-B8A2-15E55315F7F7}"/>
                </a:ext>
              </a:extLst>
            </p:cNvPr>
            <p:cNvPicPr>
              <a:picLocks noChangeAspect="1"/>
            </p:cNvPicPr>
            <p:nvPr/>
          </p:nvPicPr>
          <p:blipFill>
            <a:blip r:embed="rId8"/>
            <a:stretch>
              <a:fillRect/>
            </a:stretch>
          </p:blipFill>
          <p:spPr>
            <a:xfrm>
              <a:off x="8163984" y="3951528"/>
              <a:ext cx="504239" cy="494901"/>
            </a:xfrm>
            <a:prstGeom prst="rect">
              <a:avLst/>
            </a:prstGeom>
            <a:noFill/>
          </p:spPr>
        </p:pic>
        <p:pic>
          <p:nvPicPr>
            <p:cNvPr id="56" name="Graphic 26">
              <a:extLst>
                <a:ext uri="{FF2B5EF4-FFF2-40B4-BE49-F238E27FC236}">
                  <a16:creationId xmlns:a16="http://schemas.microsoft.com/office/drawing/2014/main" id="{A380D8A2-E37C-4102-8EB8-E2CE950E43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42126" y="1731768"/>
              <a:ext cx="368970" cy="368970"/>
            </a:xfrm>
            <a:prstGeom prst="rect">
              <a:avLst/>
            </a:prstGeom>
          </p:spPr>
        </p:pic>
      </p:grpSp>
    </p:spTree>
    <p:extLst>
      <p:ext uri="{BB962C8B-B14F-4D97-AF65-F5344CB8AC3E}">
        <p14:creationId xmlns:p14="http://schemas.microsoft.com/office/powerpoint/2010/main" val="239693237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5471-614A-4BF5-BFF4-3FA8D1141FA7}"/>
              </a:ext>
            </a:extLst>
          </p:cNvPr>
          <p:cNvSpPr>
            <a:spLocks noGrp="1"/>
          </p:cNvSpPr>
          <p:nvPr>
            <p:ph type="title"/>
          </p:nvPr>
        </p:nvSpPr>
        <p:spPr/>
        <p:txBody>
          <a:bodyPr/>
          <a:lstStyle/>
          <a:p>
            <a:r>
              <a:rPr lang="en-US" dirty="0"/>
              <a:t>Lab 07 – Architecture diagram (interactive lab simulation)</a:t>
            </a:r>
          </a:p>
        </p:txBody>
      </p:sp>
      <p:sp>
        <p:nvSpPr>
          <p:cNvPr id="38" name="Rectangle 37">
            <a:extLst>
              <a:ext uri="{FF2B5EF4-FFF2-40B4-BE49-F238E27FC236}">
                <a16:creationId xmlns:a16="http://schemas.microsoft.com/office/drawing/2014/main" id="{EEA6D3B6-D717-47CB-892F-59C906A9BFE2}"/>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19" name="Group 118" descr="Architecture diagram of the detailed lab steps. ">
            <a:extLst>
              <a:ext uri="{FF2B5EF4-FFF2-40B4-BE49-F238E27FC236}">
                <a16:creationId xmlns:a16="http://schemas.microsoft.com/office/drawing/2014/main" id="{9FEB5568-8138-4142-A408-888C85FD1E86}"/>
              </a:ext>
            </a:extLst>
          </p:cNvPr>
          <p:cNvGrpSpPr/>
          <p:nvPr/>
        </p:nvGrpSpPr>
        <p:grpSpPr>
          <a:xfrm>
            <a:off x="1159960" y="1388296"/>
            <a:ext cx="10116554" cy="4777365"/>
            <a:chOff x="628839" y="1486827"/>
            <a:chExt cx="10116554" cy="4777365"/>
          </a:xfrm>
        </p:grpSpPr>
        <p:sp>
          <p:nvSpPr>
            <p:cNvPr id="40" name="TextBox 39">
              <a:extLst>
                <a:ext uri="{FF2B5EF4-FFF2-40B4-BE49-F238E27FC236}">
                  <a16:creationId xmlns:a16="http://schemas.microsoft.com/office/drawing/2014/main" id="{2511F957-9732-48E2-9C4B-1E141594048D}"/>
                </a:ext>
              </a:extLst>
            </p:cNvPr>
            <p:cNvSpPr txBox="1"/>
            <p:nvPr/>
          </p:nvSpPr>
          <p:spPr>
            <a:xfrm>
              <a:off x="4863469" y="3317360"/>
              <a:ext cx="856478" cy="271554"/>
            </a:xfrm>
            <a:prstGeom prst="rect">
              <a:avLst/>
            </a:prstGeom>
            <a:noFill/>
          </p:spPr>
          <p:txBody>
            <a:bodyPr wrap="square">
              <a:spAutoFit/>
            </a:bodyPr>
            <a:lstStyle/>
            <a:p>
              <a:r>
                <a:rPr lang="fr-FR" sz="1176" b="1" dirty="0" err="1">
                  <a:solidFill>
                    <a:srgbClr val="0070C0"/>
                  </a:solidFill>
                </a:rPr>
                <a:t>Task</a:t>
              </a:r>
              <a:r>
                <a:rPr lang="fr-FR" sz="1176" b="1" dirty="0">
                  <a:solidFill>
                    <a:srgbClr val="0070C0"/>
                  </a:solidFill>
                </a:rPr>
                <a:t> 6</a:t>
              </a:r>
            </a:p>
          </p:txBody>
        </p:sp>
        <p:sp>
          <p:nvSpPr>
            <p:cNvPr id="39" name="Rectangle 38">
              <a:extLst>
                <a:ext uri="{FF2B5EF4-FFF2-40B4-BE49-F238E27FC236}">
                  <a16:creationId xmlns:a16="http://schemas.microsoft.com/office/drawing/2014/main" id="{B3D19EAA-8AC6-4FE7-8677-4F4EF54776A7}"/>
                </a:ext>
              </a:extLst>
            </p:cNvPr>
            <p:cNvSpPr/>
            <p:nvPr/>
          </p:nvSpPr>
          <p:spPr bwMode="auto">
            <a:xfrm>
              <a:off x="4494536" y="1486827"/>
              <a:ext cx="5006555" cy="47773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1085DB86-53DC-4686-A30B-7ACA6E647F5B}"/>
                </a:ext>
              </a:extLst>
            </p:cNvPr>
            <p:cNvSpPr/>
            <p:nvPr/>
          </p:nvSpPr>
          <p:spPr bwMode="auto">
            <a:xfrm>
              <a:off x="4936356" y="3780111"/>
              <a:ext cx="1884477"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328F9C7D-4751-49E0-A46E-CB82BF502D77}"/>
                </a:ext>
              </a:extLst>
            </p:cNvPr>
            <p:cNvSpPr/>
            <p:nvPr/>
          </p:nvSpPr>
          <p:spPr bwMode="auto">
            <a:xfrm>
              <a:off x="7117723" y="3773360"/>
              <a:ext cx="1877073"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239A7BD3-E136-471D-9BF7-08037B2CA70A}"/>
                </a:ext>
              </a:extLst>
            </p:cNvPr>
            <p:cNvSpPr/>
            <p:nvPr/>
          </p:nvSpPr>
          <p:spPr bwMode="auto">
            <a:xfrm>
              <a:off x="641920" y="2312308"/>
              <a:ext cx="3655241" cy="32575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Graphic 3">
              <a:extLst>
                <a:ext uri="{FF2B5EF4-FFF2-40B4-BE49-F238E27FC236}">
                  <a16:creationId xmlns:a16="http://schemas.microsoft.com/office/drawing/2014/main" id="{1C905726-798E-4567-9E53-9DC4699CF6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8301" y="3951763"/>
              <a:ext cx="403078" cy="403078"/>
            </a:xfrm>
            <a:prstGeom prst="rect">
              <a:avLst/>
            </a:prstGeom>
          </p:spPr>
        </p:pic>
        <p:sp>
          <p:nvSpPr>
            <p:cNvPr id="45" name="TextBox 5">
              <a:extLst>
                <a:ext uri="{FF2B5EF4-FFF2-40B4-BE49-F238E27FC236}">
                  <a16:creationId xmlns:a16="http://schemas.microsoft.com/office/drawing/2014/main" id="{EC09AFE5-C394-41C4-9EE6-29BA64651534}"/>
                </a:ext>
              </a:extLst>
            </p:cNvPr>
            <p:cNvSpPr txBox="1"/>
            <p:nvPr/>
          </p:nvSpPr>
          <p:spPr>
            <a:xfrm>
              <a:off x="1748750" y="4372746"/>
              <a:ext cx="1322180" cy="633625"/>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az104-07-vm0</a:t>
              </a:r>
            </a:p>
            <a:p>
              <a:pPr algn="ctr"/>
              <a:r>
                <a:rPr lang="fr-FR" sz="1176" dirty="0"/>
                <a:t>10.70.0.4</a:t>
              </a:r>
            </a:p>
            <a:p>
              <a:pPr algn="ctr"/>
              <a:endParaRPr lang="fr-FR" sz="1176" b="1" dirty="0"/>
            </a:p>
          </p:txBody>
        </p:sp>
        <p:pic>
          <p:nvPicPr>
            <p:cNvPr id="46" name="Graphic 7">
              <a:extLst>
                <a:ext uri="{FF2B5EF4-FFF2-40B4-BE49-F238E27FC236}">
                  <a16:creationId xmlns:a16="http://schemas.microsoft.com/office/drawing/2014/main" id="{0D189908-B723-4A17-B767-160B151BD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865" y="3151423"/>
              <a:ext cx="412418" cy="412418"/>
            </a:xfrm>
            <a:prstGeom prst="rect">
              <a:avLst/>
            </a:prstGeom>
          </p:spPr>
        </p:pic>
        <p:sp>
          <p:nvSpPr>
            <p:cNvPr id="47" name="Rectangle 46">
              <a:extLst>
                <a:ext uri="{FF2B5EF4-FFF2-40B4-BE49-F238E27FC236}">
                  <a16:creationId xmlns:a16="http://schemas.microsoft.com/office/drawing/2014/main" id="{A818B31C-D340-469F-9D09-3635CA33D391}"/>
                </a:ext>
              </a:extLst>
            </p:cNvPr>
            <p:cNvSpPr/>
            <p:nvPr/>
          </p:nvSpPr>
          <p:spPr bwMode="auto">
            <a:xfrm>
              <a:off x="1249865" y="3574261"/>
              <a:ext cx="2289695" cy="139007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8" name="TextBox 11">
              <a:extLst>
                <a:ext uri="{FF2B5EF4-FFF2-40B4-BE49-F238E27FC236}">
                  <a16:creationId xmlns:a16="http://schemas.microsoft.com/office/drawing/2014/main" id="{243170F6-6441-4AFD-808F-E628806BA078}"/>
                </a:ext>
              </a:extLst>
            </p:cNvPr>
            <p:cNvSpPr txBox="1"/>
            <p:nvPr/>
          </p:nvSpPr>
          <p:spPr>
            <a:xfrm>
              <a:off x="1662283" y="3188046"/>
              <a:ext cx="2688259"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az104-05-vnet0 </a:t>
              </a:r>
              <a:r>
                <a:rPr lang="fr-FR" sz="1176" dirty="0"/>
                <a:t>10.70.0.0/22</a:t>
              </a:r>
            </a:p>
          </p:txBody>
        </p:sp>
        <p:sp>
          <p:nvSpPr>
            <p:cNvPr id="49" name="Rectangle 48">
              <a:extLst>
                <a:ext uri="{FF2B5EF4-FFF2-40B4-BE49-F238E27FC236}">
                  <a16:creationId xmlns:a16="http://schemas.microsoft.com/office/drawing/2014/main" id="{CD78E97C-3E6A-40C7-98C5-25905B5A9C45}"/>
                </a:ext>
              </a:extLst>
            </p:cNvPr>
            <p:cNvSpPr/>
            <p:nvPr/>
          </p:nvSpPr>
          <p:spPr bwMode="auto">
            <a:xfrm>
              <a:off x="1621229" y="3862845"/>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50" name="TextBox 15">
              <a:extLst>
                <a:ext uri="{FF2B5EF4-FFF2-40B4-BE49-F238E27FC236}">
                  <a16:creationId xmlns:a16="http://schemas.microsoft.com/office/drawing/2014/main" id="{F6CEBFCD-1038-4924-9DE6-053314BB307E}"/>
                </a:ext>
              </a:extLst>
            </p:cNvPr>
            <p:cNvSpPr txBox="1"/>
            <p:nvPr/>
          </p:nvSpPr>
          <p:spPr>
            <a:xfrm>
              <a:off x="1578541" y="3593592"/>
              <a:ext cx="1848143"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Subnet0 </a:t>
              </a:r>
              <a:r>
                <a:rPr lang="fr-FR" sz="1176" dirty="0"/>
                <a:t>10.70.0.0/24</a:t>
              </a:r>
            </a:p>
          </p:txBody>
        </p:sp>
        <p:sp>
          <p:nvSpPr>
            <p:cNvPr id="51" name="TextBox 17">
              <a:extLst>
                <a:ext uri="{FF2B5EF4-FFF2-40B4-BE49-F238E27FC236}">
                  <a16:creationId xmlns:a16="http://schemas.microsoft.com/office/drawing/2014/main" id="{4D78BF41-2D65-4CB1-8DE5-EB39141C4FD8}"/>
                </a:ext>
              </a:extLst>
            </p:cNvPr>
            <p:cNvSpPr txBox="1"/>
            <p:nvPr/>
          </p:nvSpPr>
          <p:spPr>
            <a:xfrm>
              <a:off x="1456074" y="2776132"/>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az104-07-rg0</a:t>
              </a:r>
            </a:p>
          </p:txBody>
        </p:sp>
        <p:sp>
          <p:nvSpPr>
            <p:cNvPr id="52" name="Rectangle 51">
              <a:extLst>
                <a:ext uri="{FF2B5EF4-FFF2-40B4-BE49-F238E27FC236}">
                  <a16:creationId xmlns:a16="http://schemas.microsoft.com/office/drawing/2014/main" id="{FE4DE29F-24E5-4273-8C96-7449015A1326}"/>
                </a:ext>
              </a:extLst>
            </p:cNvPr>
            <p:cNvSpPr/>
            <p:nvPr/>
          </p:nvSpPr>
          <p:spPr bwMode="auto">
            <a:xfrm>
              <a:off x="1083151" y="3119097"/>
              <a:ext cx="2773438" cy="206205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3" name="Graphic 21">
              <a:extLst>
                <a:ext uri="{FF2B5EF4-FFF2-40B4-BE49-F238E27FC236}">
                  <a16:creationId xmlns:a16="http://schemas.microsoft.com/office/drawing/2014/main" id="{D919099E-D20E-4F43-9C7F-4CE67020E3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50" y="2723725"/>
              <a:ext cx="376369" cy="376369"/>
            </a:xfrm>
            <a:prstGeom prst="rect">
              <a:avLst/>
            </a:prstGeom>
          </p:spPr>
        </p:pic>
        <p:sp>
          <p:nvSpPr>
            <p:cNvPr id="54" name="TextBox 24">
              <a:extLst>
                <a:ext uri="{FF2B5EF4-FFF2-40B4-BE49-F238E27FC236}">
                  <a16:creationId xmlns:a16="http://schemas.microsoft.com/office/drawing/2014/main" id="{65BCA130-44E0-40BF-B947-A2DB3DA307AE}"/>
                </a:ext>
              </a:extLst>
            </p:cNvPr>
            <p:cNvSpPr txBox="1"/>
            <p:nvPr/>
          </p:nvSpPr>
          <p:spPr>
            <a:xfrm>
              <a:off x="5087039" y="1916935"/>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az104-07-rg1</a:t>
              </a:r>
            </a:p>
          </p:txBody>
        </p:sp>
        <p:sp>
          <p:nvSpPr>
            <p:cNvPr id="55" name="Rectangle 54">
              <a:extLst>
                <a:ext uri="{FF2B5EF4-FFF2-40B4-BE49-F238E27FC236}">
                  <a16:creationId xmlns:a16="http://schemas.microsoft.com/office/drawing/2014/main" id="{E21DD2FD-A8BE-4044-B6A2-F0BBC597D3DA}"/>
                </a:ext>
              </a:extLst>
            </p:cNvPr>
            <p:cNvSpPr/>
            <p:nvPr/>
          </p:nvSpPr>
          <p:spPr bwMode="auto">
            <a:xfrm>
              <a:off x="4695690" y="2259900"/>
              <a:ext cx="4445805" cy="391065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6" name="Graphic 26">
              <a:extLst>
                <a:ext uri="{FF2B5EF4-FFF2-40B4-BE49-F238E27FC236}">
                  <a16:creationId xmlns:a16="http://schemas.microsoft.com/office/drawing/2014/main" id="{A380D8A2-E37C-4102-8EB8-E2CE950E43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4115" y="1864528"/>
              <a:ext cx="376369" cy="376369"/>
            </a:xfrm>
            <a:prstGeom prst="rect">
              <a:avLst/>
            </a:prstGeom>
          </p:spPr>
        </p:pic>
        <p:sp>
          <p:nvSpPr>
            <p:cNvPr id="57" name="TextBox 31">
              <a:extLst>
                <a:ext uri="{FF2B5EF4-FFF2-40B4-BE49-F238E27FC236}">
                  <a16:creationId xmlns:a16="http://schemas.microsoft.com/office/drawing/2014/main" id="{49AD9621-07C5-4863-85B0-8C5C64DCDA16}"/>
                </a:ext>
              </a:extLst>
            </p:cNvPr>
            <p:cNvSpPr txBox="1"/>
            <p:nvPr/>
          </p:nvSpPr>
          <p:spPr>
            <a:xfrm>
              <a:off x="628839" y="2300730"/>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58" name="TextBox 33">
              <a:extLst>
                <a:ext uri="{FF2B5EF4-FFF2-40B4-BE49-F238E27FC236}">
                  <a16:creationId xmlns:a16="http://schemas.microsoft.com/office/drawing/2014/main" id="{B6AD2B78-B690-4FD8-BACD-82F6D9E3D859}"/>
                </a:ext>
              </a:extLst>
            </p:cNvPr>
            <p:cNvSpPr txBox="1"/>
            <p:nvPr/>
          </p:nvSpPr>
          <p:spPr>
            <a:xfrm>
              <a:off x="4607644" y="1486827"/>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59" name="Graphic 35">
              <a:extLst>
                <a:ext uri="{FF2B5EF4-FFF2-40B4-BE49-F238E27FC236}">
                  <a16:creationId xmlns:a16="http://schemas.microsoft.com/office/drawing/2014/main" id="{72D26106-1811-4801-9A73-0E2A902F44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6180" y="4271276"/>
              <a:ext cx="532118" cy="532118"/>
            </a:xfrm>
            <a:prstGeom prst="rect">
              <a:avLst/>
            </a:prstGeom>
          </p:spPr>
        </p:pic>
        <p:sp>
          <p:nvSpPr>
            <p:cNvPr id="62" name="TextBox 43">
              <a:extLst>
                <a:ext uri="{FF2B5EF4-FFF2-40B4-BE49-F238E27FC236}">
                  <a16:creationId xmlns:a16="http://schemas.microsoft.com/office/drawing/2014/main" id="{89AFC405-3EEA-419C-B223-F6F7498F1998}"/>
                </a:ext>
              </a:extLst>
            </p:cNvPr>
            <p:cNvSpPr txBox="1"/>
            <p:nvPr/>
          </p:nvSpPr>
          <p:spPr>
            <a:xfrm>
              <a:off x="7700353" y="5785549"/>
              <a:ext cx="897680"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LICENSE</a:t>
              </a:r>
            </a:p>
          </p:txBody>
        </p:sp>
        <p:cxnSp>
          <p:nvCxnSpPr>
            <p:cNvPr id="63" name="Straight Connector 62">
              <a:extLst>
                <a:ext uri="{FF2B5EF4-FFF2-40B4-BE49-F238E27FC236}">
                  <a16:creationId xmlns:a16="http://schemas.microsoft.com/office/drawing/2014/main" id="{ED067F6D-01CE-405A-A507-3D2C54966EE9}"/>
                </a:ext>
              </a:extLst>
            </p:cNvPr>
            <p:cNvCxnSpPr>
              <a:cxnSpLocks/>
            </p:cNvCxnSpPr>
            <p:nvPr/>
          </p:nvCxnSpPr>
          <p:spPr>
            <a:xfrm>
              <a:off x="8012239" y="5011053"/>
              <a:ext cx="1" cy="400284"/>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4" name="TextBox 50">
              <a:extLst>
                <a:ext uri="{FF2B5EF4-FFF2-40B4-BE49-F238E27FC236}">
                  <a16:creationId xmlns:a16="http://schemas.microsoft.com/office/drawing/2014/main" id="{57FE7A9C-A79A-4890-8D91-05A6817AA5D3}"/>
                </a:ext>
              </a:extLst>
            </p:cNvPr>
            <p:cNvSpPr txBox="1"/>
            <p:nvPr/>
          </p:nvSpPr>
          <p:spPr>
            <a:xfrm>
              <a:off x="7061499" y="3775128"/>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3</a:t>
              </a:r>
            </a:p>
          </p:txBody>
        </p:sp>
        <p:sp>
          <p:nvSpPr>
            <p:cNvPr id="66" name="TextBox 57">
              <a:extLst>
                <a:ext uri="{FF2B5EF4-FFF2-40B4-BE49-F238E27FC236}">
                  <a16:creationId xmlns:a16="http://schemas.microsoft.com/office/drawing/2014/main" id="{31E8CC46-0AED-4BB9-A028-C1BB2720767C}"/>
                </a:ext>
              </a:extLst>
            </p:cNvPr>
            <p:cNvSpPr txBox="1"/>
            <p:nvPr/>
          </p:nvSpPr>
          <p:spPr>
            <a:xfrm>
              <a:off x="5199267" y="4778811"/>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az104-07-share</a:t>
              </a:r>
            </a:p>
          </p:txBody>
        </p:sp>
        <p:cxnSp>
          <p:nvCxnSpPr>
            <p:cNvPr id="67" name="Straight Arrow Connector 66">
              <a:extLst>
                <a:ext uri="{FF2B5EF4-FFF2-40B4-BE49-F238E27FC236}">
                  <a16:creationId xmlns:a16="http://schemas.microsoft.com/office/drawing/2014/main" id="{3C474B5C-8385-4DBE-812A-2AA9EB75157D}"/>
                </a:ext>
              </a:extLst>
            </p:cNvPr>
            <p:cNvCxnSpPr>
              <a:cxnSpLocks/>
              <a:stCxn id="44" idx="3"/>
              <a:endCxn id="117" idx="1"/>
            </p:cNvCxnSpPr>
            <p:nvPr/>
          </p:nvCxnSpPr>
          <p:spPr>
            <a:xfrm>
              <a:off x="2611379" y="4153302"/>
              <a:ext cx="2900438" cy="3703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6">
              <a:extLst>
                <a:ext uri="{FF2B5EF4-FFF2-40B4-BE49-F238E27FC236}">
                  <a16:creationId xmlns:a16="http://schemas.microsoft.com/office/drawing/2014/main" id="{A3A73DCF-A159-4917-925C-3B4F45782468}"/>
                </a:ext>
              </a:extLst>
            </p:cNvPr>
            <p:cNvSpPr txBox="1"/>
            <p:nvPr/>
          </p:nvSpPr>
          <p:spPr>
            <a:xfrm>
              <a:off x="4944105" y="3750083"/>
              <a:ext cx="156828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5</a:t>
              </a:r>
            </a:p>
          </p:txBody>
        </p:sp>
        <p:sp>
          <p:nvSpPr>
            <p:cNvPr id="69" name="Rectangle 68">
              <a:extLst>
                <a:ext uri="{FF2B5EF4-FFF2-40B4-BE49-F238E27FC236}">
                  <a16:creationId xmlns:a16="http://schemas.microsoft.com/office/drawing/2014/main" id="{0C15EBF1-7AFE-4CAD-85D6-3F937840993F}"/>
                </a:ext>
              </a:extLst>
            </p:cNvPr>
            <p:cNvSpPr/>
            <p:nvPr/>
          </p:nvSpPr>
          <p:spPr bwMode="auto">
            <a:xfrm>
              <a:off x="5722950" y="2354218"/>
              <a:ext cx="5022443" cy="10018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0" name="Graphic 23">
              <a:extLst>
                <a:ext uri="{FF2B5EF4-FFF2-40B4-BE49-F238E27FC236}">
                  <a16:creationId xmlns:a16="http://schemas.microsoft.com/office/drawing/2014/main" id="{03AB5735-5527-4E02-96D9-E4251430733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92069" y="2449004"/>
              <a:ext cx="532119" cy="532119"/>
            </a:xfrm>
            <a:prstGeom prst="rect">
              <a:avLst/>
            </a:prstGeom>
          </p:spPr>
        </p:pic>
        <p:sp>
          <p:nvSpPr>
            <p:cNvPr id="71" name="TextBox 27">
              <a:extLst>
                <a:ext uri="{FF2B5EF4-FFF2-40B4-BE49-F238E27FC236}">
                  <a16:creationId xmlns:a16="http://schemas.microsoft.com/office/drawing/2014/main" id="{42050269-04D1-4CED-9E71-3CE70A687885}"/>
                </a:ext>
              </a:extLst>
            </p:cNvPr>
            <p:cNvSpPr txBox="1"/>
            <p:nvPr/>
          </p:nvSpPr>
          <p:spPr>
            <a:xfrm>
              <a:off x="6254756" y="2902278"/>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Storage </a:t>
              </a:r>
              <a:r>
                <a:rPr lang="fr-FR" sz="1176" b="1" dirty="0" err="1"/>
                <a:t>account</a:t>
              </a:r>
              <a:endParaRPr lang="fr-FR" sz="1176" b="1" dirty="0"/>
            </a:p>
          </p:txBody>
        </p:sp>
        <p:pic>
          <p:nvPicPr>
            <p:cNvPr id="72" name="Picture 71">
              <a:extLst>
                <a:ext uri="{FF2B5EF4-FFF2-40B4-BE49-F238E27FC236}">
                  <a16:creationId xmlns:a16="http://schemas.microsoft.com/office/drawing/2014/main" id="{CBF00E52-0E14-4FC1-A7BE-40907B6D7687}"/>
                </a:ext>
              </a:extLst>
            </p:cNvPr>
            <p:cNvPicPr>
              <a:picLocks noChangeAspect="1"/>
            </p:cNvPicPr>
            <p:nvPr/>
          </p:nvPicPr>
          <p:blipFill>
            <a:blip r:embed="rId13"/>
            <a:stretch>
              <a:fillRect/>
            </a:stretch>
          </p:blipFill>
          <p:spPr>
            <a:xfrm>
              <a:off x="7257987" y="2568867"/>
              <a:ext cx="294502" cy="271554"/>
            </a:xfrm>
            <a:prstGeom prst="rect">
              <a:avLst/>
            </a:prstGeom>
          </p:spPr>
        </p:pic>
        <p:cxnSp>
          <p:nvCxnSpPr>
            <p:cNvPr id="73" name="Connector: Elbow 72">
              <a:extLst>
                <a:ext uri="{FF2B5EF4-FFF2-40B4-BE49-F238E27FC236}">
                  <a16:creationId xmlns:a16="http://schemas.microsoft.com/office/drawing/2014/main" id="{F9079357-FDF7-4C54-B0D2-98DE450A24B5}"/>
                </a:ext>
              </a:extLst>
            </p:cNvPr>
            <p:cNvCxnSpPr>
              <a:cxnSpLocks/>
              <a:stCxn id="71" idx="2"/>
              <a:endCxn id="59" idx="0"/>
            </p:cNvCxnSpPr>
            <p:nvPr/>
          </p:nvCxnSpPr>
          <p:spPr>
            <a:xfrm rot="16200000" flipH="1">
              <a:off x="6937369" y="3196406"/>
              <a:ext cx="1097444" cy="1052295"/>
            </a:xfrm>
            <a:prstGeom prst="bentConnector3">
              <a:avLst>
                <a:gd name="adj1" fmla="val 3495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331D2116-F402-4F5F-8A6E-CEEB04A3218A}"/>
                </a:ext>
              </a:extLst>
            </p:cNvPr>
            <p:cNvCxnSpPr>
              <a:cxnSpLocks/>
              <a:stCxn id="71" idx="2"/>
            </p:cNvCxnSpPr>
            <p:nvPr/>
          </p:nvCxnSpPr>
          <p:spPr>
            <a:xfrm rot="5400000">
              <a:off x="5768248" y="3174576"/>
              <a:ext cx="1192441" cy="1190953"/>
            </a:xfrm>
            <a:prstGeom prst="bentConnector3">
              <a:avLst>
                <a:gd name="adj1" fmla="val 3242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5" name="TextBox 44">
              <a:extLst>
                <a:ext uri="{FF2B5EF4-FFF2-40B4-BE49-F238E27FC236}">
                  <a16:creationId xmlns:a16="http://schemas.microsoft.com/office/drawing/2014/main" id="{7F8CF1C2-0556-4593-BDBE-998C0BAD8720}"/>
                </a:ext>
              </a:extLst>
            </p:cNvPr>
            <p:cNvSpPr txBox="1"/>
            <p:nvPr/>
          </p:nvSpPr>
          <p:spPr>
            <a:xfrm>
              <a:off x="7850059" y="2344615"/>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6</a:t>
              </a:r>
            </a:p>
          </p:txBody>
        </p:sp>
        <p:pic>
          <p:nvPicPr>
            <p:cNvPr id="76" name="Picture 75" descr="Deploy Edge without Desktop Icon – Mobile-First Cloud-First">
              <a:extLst>
                <a:ext uri="{FF2B5EF4-FFF2-40B4-BE49-F238E27FC236}">
                  <a16:creationId xmlns:a16="http://schemas.microsoft.com/office/drawing/2014/main" id="{72C59658-E2BF-4A3A-BF26-6FD319B9F19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619948" y="2833156"/>
              <a:ext cx="339447" cy="339447"/>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0">
              <a:extLst>
                <a:ext uri="{FF2B5EF4-FFF2-40B4-BE49-F238E27FC236}">
                  <a16:creationId xmlns:a16="http://schemas.microsoft.com/office/drawing/2014/main" id="{E565929A-1611-4C50-BC43-2E34705A15BC}"/>
                </a:ext>
              </a:extLst>
            </p:cNvPr>
            <p:cNvSpPr txBox="1"/>
            <p:nvPr/>
          </p:nvSpPr>
          <p:spPr>
            <a:xfrm>
              <a:off x="7491749" y="2546664"/>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Storage </a:t>
              </a:r>
              <a:r>
                <a:rPr lang="fr-FR" sz="1176" b="1" dirty="0" err="1"/>
                <a:t>account</a:t>
              </a:r>
              <a:endParaRPr lang="fr-FR" sz="1176" b="1" dirty="0"/>
            </a:p>
            <a:p>
              <a:pPr algn="ctr"/>
              <a:r>
                <a:rPr lang="fr-FR" sz="1176" b="1" dirty="0"/>
                <a:t>Firewall </a:t>
              </a:r>
            </a:p>
          </p:txBody>
        </p:sp>
        <p:sp>
          <p:nvSpPr>
            <p:cNvPr id="79" name="TextBox 46">
              <a:extLst>
                <a:ext uri="{FF2B5EF4-FFF2-40B4-BE49-F238E27FC236}">
                  <a16:creationId xmlns:a16="http://schemas.microsoft.com/office/drawing/2014/main" id="{346C0299-A182-47E3-9A67-A8CD5613EBA8}"/>
                </a:ext>
              </a:extLst>
            </p:cNvPr>
            <p:cNvSpPr txBox="1"/>
            <p:nvPr/>
          </p:nvSpPr>
          <p:spPr>
            <a:xfrm>
              <a:off x="9076622" y="2389056"/>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Browser </a:t>
              </a:r>
              <a:r>
                <a:rPr lang="fr-FR" sz="1176" b="1" dirty="0" err="1"/>
                <a:t>Private</a:t>
              </a:r>
              <a:r>
                <a:rPr lang="fr-FR" sz="1176" b="1" dirty="0"/>
                <a:t> </a:t>
              </a:r>
              <a:r>
                <a:rPr lang="fr-FR" sz="1176" b="1" dirty="0" err="1"/>
                <a:t>windows</a:t>
              </a:r>
              <a:r>
                <a:rPr lang="fr-FR" sz="1176" b="1" dirty="0"/>
                <a:t> </a:t>
              </a:r>
            </a:p>
          </p:txBody>
        </p:sp>
        <p:pic>
          <p:nvPicPr>
            <p:cNvPr id="61" name="Graphic 42" descr="Paper">
              <a:extLst>
                <a:ext uri="{FF2B5EF4-FFF2-40B4-BE49-F238E27FC236}">
                  <a16:creationId xmlns:a16="http://schemas.microsoft.com/office/drawing/2014/main" id="{23589B48-1C02-4731-8808-14E9A2CA493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61915" y="5229462"/>
              <a:ext cx="556472" cy="556472"/>
            </a:xfrm>
            <a:prstGeom prst="rect">
              <a:avLst/>
            </a:prstGeom>
          </p:spPr>
        </p:pic>
        <p:sp>
          <p:nvSpPr>
            <p:cNvPr id="60" name="TextBox 38">
              <a:extLst>
                <a:ext uri="{FF2B5EF4-FFF2-40B4-BE49-F238E27FC236}">
                  <a16:creationId xmlns:a16="http://schemas.microsoft.com/office/drawing/2014/main" id="{8792737D-73C1-486F-9298-D5CD4517F05A}"/>
                </a:ext>
              </a:extLst>
            </p:cNvPr>
            <p:cNvSpPr txBox="1"/>
            <p:nvPr/>
          </p:nvSpPr>
          <p:spPr>
            <a:xfrm>
              <a:off x="7269600" y="4739499"/>
              <a:ext cx="1568285" cy="271554"/>
            </a:xfrm>
            <a:prstGeom prst="rect">
              <a:avLst/>
            </a:prstGeom>
            <a:solidFill>
              <a:srgbClr val="D3D3D3"/>
            </a:solid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az104-07-container</a:t>
              </a:r>
            </a:p>
          </p:txBody>
        </p:sp>
        <p:cxnSp>
          <p:nvCxnSpPr>
            <p:cNvPr id="90" name="Connector: Elbow 89">
              <a:extLst>
                <a:ext uri="{FF2B5EF4-FFF2-40B4-BE49-F238E27FC236}">
                  <a16:creationId xmlns:a16="http://schemas.microsoft.com/office/drawing/2014/main" id="{101D6E85-1C3D-483E-B518-07E95D0B2CA8}"/>
                </a:ext>
              </a:extLst>
            </p:cNvPr>
            <p:cNvCxnSpPr>
              <a:cxnSpLocks/>
              <a:endCxn id="61" idx="3"/>
            </p:cNvCxnSpPr>
            <p:nvPr/>
          </p:nvCxnSpPr>
          <p:spPr>
            <a:xfrm rot="5400000">
              <a:off x="7909094" y="3622706"/>
              <a:ext cx="2294285" cy="1475698"/>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50">
              <a:extLst>
                <a:ext uri="{FF2B5EF4-FFF2-40B4-BE49-F238E27FC236}">
                  <a16:creationId xmlns:a16="http://schemas.microsoft.com/office/drawing/2014/main" id="{EDFB8090-7A0E-4149-A989-401BEBA5CEF0}"/>
                </a:ext>
              </a:extLst>
            </p:cNvPr>
            <p:cNvSpPr txBox="1"/>
            <p:nvPr/>
          </p:nvSpPr>
          <p:spPr>
            <a:xfrm>
              <a:off x="9809751" y="4160344"/>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4</a:t>
              </a:r>
            </a:p>
          </p:txBody>
        </p:sp>
        <p:pic>
          <p:nvPicPr>
            <p:cNvPr id="117" name="Picture 116">
              <a:extLst>
                <a:ext uri="{FF2B5EF4-FFF2-40B4-BE49-F238E27FC236}">
                  <a16:creationId xmlns:a16="http://schemas.microsoft.com/office/drawing/2014/main" id="{E1294520-20BF-4B25-B8A2-15E55315F7F7}"/>
                </a:ext>
              </a:extLst>
            </p:cNvPr>
            <p:cNvPicPr>
              <a:picLocks noChangeAspect="1"/>
            </p:cNvPicPr>
            <p:nvPr/>
          </p:nvPicPr>
          <p:blipFill>
            <a:blip r:embed="rId17"/>
            <a:stretch>
              <a:fillRect/>
            </a:stretch>
          </p:blipFill>
          <p:spPr>
            <a:xfrm>
              <a:off x="5511817" y="4271276"/>
              <a:ext cx="514350" cy="504825"/>
            </a:xfrm>
            <a:prstGeom prst="rect">
              <a:avLst/>
            </a:prstGeom>
          </p:spPr>
        </p:pic>
      </p:grpSp>
    </p:spTree>
    <p:extLst>
      <p:ext uri="{BB962C8B-B14F-4D97-AF65-F5344CB8AC3E}">
        <p14:creationId xmlns:p14="http://schemas.microsoft.com/office/powerpoint/2010/main" val="236611736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33B51B-B498-4A04-B44C-4D3BB2E0BB80}"/>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60295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22D-C613-4DB7-B60A-DC34EAB73B9B}"/>
              </a:ext>
            </a:extLst>
          </p:cNvPr>
          <p:cNvSpPr>
            <a:spLocks noGrp="1"/>
          </p:cNvSpPr>
          <p:nvPr>
            <p:ph type="title"/>
          </p:nvPr>
        </p:nvSpPr>
        <p:spPr/>
        <p:txBody>
          <a:bodyPr/>
          <a:lstStyle/>
          <a:p>
            <a:r>
              <a:rPr lang="en-US" dirty="0"/>
              <a:t>Use the Import and Export Service</a:t>
            </a:r>
          </a:p>
        </p:txBody>
      </p:sp>
      <p:sp>
        <p:nvSpPr>
          <p:cNvPr id="4" name="Rectangle 3">
            <a:extLst>
              <a:ext uri="{FF2B5EF4-FFF2-40B4-BE49-F238E27FC236}">
                <a16:creationId xmlns:a16="http://schemas.microsoft.com/office/drawing/2014/main" id="{1FFE3E0E-BE0D-4B37-BB6B-7E52549FBCB2}"/>
              </a:ext>
            </a:extLst>
          </p:cNvPr>
          <p:cNvSpPr/>
          <p:nvPr/>
        </p:nvSpPr>
        <p:spPr>
          <a:xfrm>
            <a:off x="427034" y="1192212"/>
            <a:ext cx="2379666" cy="23796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Import jobs </a:t>
            </a:r>
            <a:r>
              <a:rPr lang="en-US" sz="2000" dirty="0">
                <a:solidFill>
                  <a:schemeClr val="tx1"/>
                </a:solidFill>
              </a:rPr>
              <a:t>move large amounts of data to Azure blob storage or files</a:t>
            </a:r>
          </a:p>
        </p:txBody>
      </p:sp>
      <p:pic>
        <p:nvPicPr>
          <p:cNvPr id="10" name="Picture 9" descr="Prepare disks, create job, receive disks, transfer data, package disks, receive disks, and view data. ">
            <a:extLst>
              <a:ext uri="{FF2B5EF4-FFF2-40B4-BE49-F238E27FC236}">
                <a16:creationId xmlns:a16="http://schemas.microsoft.com/office/drawing/2014/main" id="{4B1E7257-1E18-41C2-9071-65CB4C4642BD}"/>
              </a:ext>
            </a:extLst>
          </p:cNvPr>
          <p:cNvPicPr>
            <a:picLocks noChangeAspect="1"/>
          </p:cNvPicPr>
          <p:nvPr/>
        </p:nvPicPr>
        <p:blipFill>
          <a:blip r:embed="rId3"/>
          <a:stretch>
            <a:fillRect/>
          </a:stretch>
        </p:blipFill>
        <p:spPr>
          <a:xfrm>
            <a:off x="3040994" y="1579496"/>
            <a:ext cx="8851622" cy="1605094"/>
          </a:xfrm>
          <a:prstGeom prst="rect">
            <a:avLst/>
          </a:prstGeom>
        </p:spPr>
      </p:pic>
      <p:sp>
        <p:nvSpPr>
          <p:cNvPr id="5" name="Rectangle 4">
            <a:extLst>
              <a:ext uri="{FF2B5EF4-FFF2-40B4-BE49-F238E27FC236}">
                <a16:creationId xmlns:a16="http://schemas.microsoft.com/office/drawing/2014/main" id="{7F0632AD-3C09-4619-959A-D133C3FC75FD}"/>
              </a:ext>
            </a:extLst>
          </p:cNvPr>
          <p:cNvSpPr/>
          <p:nvPr/>
        </p:nvSpPr>
        <p:spPr>
          <a:xfrm>
            <a:off x="415918" y="3764368"/>
            <a:ext cx="2379666" cy="25973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Export jobs</a:t>
            </a:r>
            <a:r>
              <a:rPr lang="en-US" sz="2000" b="1" dirty="0">
                <a:solidFill>
                  <a:schemeClr val="tx1"/>
                </a:solidFill>
              </a:rPr>
              <a:t> </a:t>
            </a:r>
            <a:r>
              <a:rPr lang="en-US" sz="2000" dirty="0">
                <a:solidFill>
                  <a:schemeClr val="tx1"/>
                </a:solidFill>
              </a:rPr>
              <a:t>move large amounts of data from Azure blob storage (not files)</a:t>
            </a:r>
          </a:p>
        </p:txBody>
      </p:sp>
      <p:pic>
        <p:nvPicPr>
          <p:cNvPr id="7" name="Picture 6" descr="Create job, receive disks, transfer data, package disk, and receive and unlock disks. ">
            <a:extLst>
              <a:ext uri="{FF2B5EF4-FFF2-40B4-BE49-F238E27FC236}">
                <a16:creationId xmlns:a16="http://schemas.microsoft.com/office/drawing/2014/main" id="{CEFDA20F-6893-4BDA-A420-AF3CDF334B46}"/>
              </a:ext>
            </a:extLst>
          </p:cNvPr>
          <p:cNvPicPr>
            <a:picLocks noChangeAspect="1"/>
          </p:cNvPicPr>
          <p:nvPr/>
        </p:nvPicPr>
        <p:blipFill>
          <a:blip r:embed="rId4"/>
          <a:stretch>
            <a:fillRect/>
          </a:stretch>
        </p:blipFill>
        <p:spPr>
          <a:xfrm>
            <a:off x="3398644" y="4154261"/>
            <a:ext cx="7867382" cy="1817592"/>
          </a:xfrm>
          <a:prstGeom prst="rect">
            <a:avLst/>
          </a:prstGeom>
        </p:spPr>
      </p:pic>
    </p:spTree>
    <p:extLst>
      <p:ext uri="{BB962C8B-B14F-4D97-AF65-F5344CB8AC3E}">
        <p14:creationId xmlns:p14="http://schemas.microsoft.com/office/powerpoint/2010/main" val="209209307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t>
            </a:r>
            <a:r>
              <a:rPr lang="en-US" dirty="0" err="1"/>
              <a:t>AzCopy</a:t>
            </a:r>
            <a:endParaRPr lang="en-US" dirty="0"/>
          </a:p>
        </p:txBody>
      </p:sp>
      <p:sp>
        <p:nvSpPr>
          <p:cNvPr id="2" name="Rectangle 1">
            <a:extLst>
              <a:ext uri="{FF2B5EF4-FFF2-40B4-BE49-F238E27FC236}">
                <a16:creationId xmlns:a16="http://schemas.microsoft.com/office/drawing/2014/main" id="{59AAB6B7-8C3B-459C-A453-73F81C37F67D}"/>
              </a:ext>
            </a:extLst>
          </p:cNvPr>
          <p:cNvSpPr/>
          <p:nvPr/>
        </p:nvSpPr>
        <p:spPr>
          <a:xfrm>
            <a:off x="427038" y="1492957"/>
            <a:ext cx="11582399" cy="843843"/>
          </a:xfrm>
          <a:prstGeom prst="rect">
            <a:avLst/>
          </a:prstGeom>
          <a:solidFill>
            <a:srgbClr val="EBEBEB"/>
          </a:solidFill>
          <a:ln>
            <a:solidFill>
              <a:srgbClr val="EBEBEB"/>
            </a:solidFill>
          </a:ln>
        </p:spPr>
        <p:txBody>
          <a:bodyPr wrap="square" lIns="182880" tIns="137160" rIns="182880" bIns="137160" anchor="ctr">
            <a:noAutofit/>
          </a:bodyPr>
          <a:lstStyle/>
          <a:p>
            <a:pPr algn="ctr">
              <a:tabLst>
                <a:tab pos="288198" algn="l"/>
              </a:tabLst>
            </a:pPr>
            <a:r>
              <a:rPr lang="fr-FR" sz="2600" dirty="0">
                <a:latin typeface="Consolas" panose="020B0609020204030204" pitchFamily="49" charset="0"/>
              </a:rPr>
              <a:t>azcopy copy [source] [destination] [flags]</a:t>
            </a:r>
            <a:endParaRPr lang="en-US" sz="2600" dirty="0">
              <a:latin typeface="Consolas" panose="020B0609020204030204" pitchFamily="49" charset="0"/>
            </a:endParaRPr>
          </a:p>
        </p:txBody>
      </p:sp>
      <p:sp>
        <p:nvSpPr>
          <p:cNvPr id="6" name="Rectangle 5">
            <a:extLst>
              <a:ext uri="{FF2B5EF4-FFF2-40B4-BE49-F238E27FC236}">
                <a16:creationId xmlns:a16="http://schemas.microsoft.com/office/drawing/2014/main" id="{A64EE059-9811-49A1-9DE6-DE6811E77093}"/>
              </a:ext>
            </a:extLst>
          </p:cNvPr>
          <p:cNvSpPr/>
          <p:nvPr/>
        </p:nvSpPr>
        <p:spPr>
          <a:xfrm>
            <a:off x="465138" y="307989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Command line utility</a:t>
            </a:r>
          </a:p>
        </p:txBody>
      </p:sp>
      <p:sp>
        <p:nvSpPr>
          <p:cNvPr id="8" name="Rectangle 7">
            <a:extLst>
              <a:ext uri="{FF2B5EF4-FFF2-40B4-BE49-F238E27FC236}">
                <a16:creationId xmlns:a16="http://schemas.microsoft.com/office/drawing/2014/main" id="{D0AFCFB0-9DEF-4E94-92D4-F1881401C09A}"/>
              </a:ext>
            </a:extLst>
          </p:cNvPr>
          <p:cNvSpPr/>
          <p:nvPr/>
        </p:nvSpPr>
        <p:spPr>
          <a:xfrm>
            <a:off x="465138" y="4569495"/>
            <a:ext cx="5495824" cy="128729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Available on Windows, Linux, and MacOS</a:t>
            </a:r>
          </a:p>
        </p:txBody>
      </p:sp>
      <p:sp>
        <p:nvSpPr>
          <p:cNvPr id="10" name="Rectangle 9">
            <a:extLst>
              <a:ext uri="{FF2B5EF4-FFF2-40B4-BE49-F238E27FC236}">
                <a16:creationId xmlns:a16="http://schemas.microsoft.com/office/drawing/2014/main" id="{FCB2CA6D-86FE-4A0B-B553-634599683594}"/>
              </a:ext>
            </a:extLst>
          </p:cNvPr>
          <p:cNvSpPr/>
          <p:nvPr/>
        </p:nvSpPr>
        <p:spPr>
          <a:xfrm>
            <a:off x="6475512" y="3079894"/>
            <a:ext cx="5495823"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Designed for copying data to and from Azure Blob, File, and Table storage</a:t>
            </a:r>
          </a:p>
        </p:txBody>
      </p:sp>
      <p:sp>
        <p:nvSpPr>
          <p:cNvPr id="12" name="Rectangle 11">
            <a:extLst>
              <a:ext uri="{FF2B5EF4-FFF2-40B4-BE49-F238E27FC236}">
                <a16:creationId xmlns:a16="http://schemas.microsoft.com/office/drawing/2014/main" id="{A295097E-416D-440B-8EFD-C2E5842CFE9F}"/>
              </a:ext>
            </a:extLst>
          </p:cNvPr>
          <p:cNvSpPr/>
          <p:nvPr/>
        </p:nvSpPr>
        <p:spPr>
          <a:xfrm>
            <a:off x="6475513" y="455541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Authentication options include Microsoft </a:t>
            </a:r>
            <a:r>
              <a:rPr lang="en-US" sz="2000" dirty="0" err="1">
                <a:solidFill>
                  <a:schemeClr val="tx1"/>
                </a:solidFill>
              </a:rPr>
              <a:t>Entra</a:t>
            </a:r>
            <a:r>
              <a:rPr lang="en-US" sz="2000" dirty="0">
                <a:solidFill>
                  <a:schemeClr val="tx1"/>
                </a:solidFill>
              </a:rPr>
              <a:t> ID or SAS token</a:t>
            </a:r>
          </a:p>
        </p:txBody>
      </p:sp>
    </p:spTree>
    <p:extLst>
      <p:ext uri="{BB962C8B-B14F-4D97-AF65-F5344CB8AC3E}">
        <p14:creationId xmlns:p14="http://schemas.microsoft.com/office/powerpoint/2010/main" val="72155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File Sync</a:t>
            </a:r>
          </a:p>
        </p:txBody>
      </p:sp>
      <p:sp>
        <p:nvSpPr>
          <p:cNvPr id="3" name="Text Placeholder 2">
            <a:extLst>
              <a:ext uri="{FF2B5EF4-FFF2-40B4-BE49-F238E27FC236}">
                <a16:creationId xmlns:a16="http://schemas.microsoft.com/office/drawing/2014/main" id="{DB1559B4-AEA7-F59F-A6CF-F2BB99797A79}"/>
              </a:ext>
            </a:extLst>
          </p:cNvPr>
          <p:cNvSpPr>
            <a:spLocks noGrp="1"/>
          </p:cNvSpPr>
          <p:nvPr>
            <p:ph type="body" sz="quarter" idx="10"/>
          </p:nvPr>
        </p:nvSpPr>
        <p:spPr>
          <a:xfrm>
            <a:off x="440753" y="998040"/>
            <a:ext cx="11568684" cy="1128386"/>
          </a:xfrm>
        </p:spPr>
        <p:txBody>
          <a:bodyPr/>
          <a:lstStyle/>
          <a:p>
            <a:r>
              <a:rPr lang="en-US" dirty="0"/>
              <a:t>Centralize your organization's file shares in Azure Files, while keeping the flexibility, performance, and compatibility of an on-premises file server</a:t>
            </a:r>
          </a:p>
          <a:p>
            <a:endParaRPr lang="en-US" dirty="0"/>
          </a:p>
        </p:txBody>
      </p:sp>
      <p:sp>
        <p:nvSpPr>
          <p:cNvPr id="2" name="Rectangle 1">
            <a:extLst>
              <a:ext uri="{FF2B5EF4-FFF2-40B4-BE49-F238E27FC236}">
                <a16:creationId xmlns:a16="http://schemas.microsoft.com/office/drawing/2014/main" id="{B26795DE-69D4-4110-BCA2-93D99D7A5E55}"/>
              </a:ext>
            </a:extLst>
          </p:cNvPr>
          <p:cNvSpPr/>
          <p:nvPr/>
        </p:nvSpPr>
        <p:spPr>
          <a:xfrm>
            <a:off x="427033" y="1922682"/>
            <a:ext cx="3738566" cy="407380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514350" indent="-396875">
              <a:spcBef>
                <a:spcPts val="200"/>
              </a:spcBef>
              <a:spcAft>
                <a:spcPts val="200"/>
              </a:spcAft>
              <a:buFont typeface="+mj-lt"/>
              <a:buAutoNum type="arabicPeriod"/>
            </a:pPr>
            <a:r>
              <a:rPr lang="en-US" sz="2200" dirty="0">
                <a:solidFill>
                  <a:schemeClr val="tx1"/>
                </a:solidFill>
              </a:rPr>
              <a:t>Lift and shift</a:t>
            </a:r>
          </a:p>
          <a:p>
            <a:pPr marL="514350" indent="-396875">
              <a:spcBef>
                <a:spcPts val="200"/>
              </a:spcBef>
              <a:spcAft>
                <a:spcPts val="200"/>
              </a:spcAft>
              <a:buFont typeface="+mj-lt"/>
              <a:buAutoNum type="arabicPeriod"/>
            </a:pPr>
            <a:r>
              <a:rPr lang="en-US" sz="2200" dirty="0">
                <a:solidFill>
                  <a:schemeClr val="tx1"/>
                </a:solidFill>
              </a:rPr>
              <a:t>Branch Office backups</a:t>
            </a:r>
          </a:p>
          <a:p>
            <a:pPr marL="514350" indent="-396875">
              <a:spcBef>
                <a:spcPts val="200"/>
              </a:spcBef>
              <a:spcAft>
                <a:spcPts val="200"/>
              </a:spcAft>
              <a:buFont typeface="+mj-lt"/>
              <a:buAutoNum type="arabicPeriod"/>
            </a:pPr>
            <a:r>
              <a:rPr lang="en-US" sz="2200" dirty="0">
                <a:solidFill>
                  <a:schemeClr val="tx1"/>
                </a:solidFill>
              </a:rPr>
              <a:t>Backup and Disaster Recovery</a:t>
            </a:r>
          </a:p>
          <a:p>
            <a:pPr marL="514350" indent="-396875">
              <a:spcBef>
                <a:spcPts val="200"/>
              </a:spcBef>
              <a:spcAft>
                <a:spcPts val="200"/>
              </a:spcAft>
              <a:buFont typeface="+mj-lt"/>
              <a:buAutoNum type="arabicPeriod"/>
            </a:pPr>
            <a:r>
              <a:rPr lang="en-US" sz="2200" dirty="0">
                <a:solidFill>
                  <a:schemeClr val="tx1"/>
                </a:solidFill>
              </a:rPr>
              <a:t>File Archiving</a:t>
            </a:r>
          </a:p>
        </p:txBody>
      </p:sp>
      <p:pic>
        <p:nvPicPr>
          <p:cNvPr id="13" name="Picture 12"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965B28A5-E538-4D48-BEA5-03019EBC975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32" y="2340084"/>
            <a:ext cx="7557824" cy="3133195"/>
          </a:xfrm>
          <a:prstGeom prst="rect">
            <a:avLst/>
          </a:prstGeom>
          <a:noFill/>
        </p:spPr>
      </p:pic>
      <p:sp>
        <p:nvSpPr>
          <p:cNvPr id="4" name="Rectangle 3">
            <a:extLst>
              <a:ext uri="{FF2B5EF4-FFF2-40B4-BE49-F238E27FC236}">
                <a16:creationId xmlns:a16="http://schemas.microsoft.com/office/drawing/2014/main" id="{2E4E37DC-AF71-4DF9-B237-C20189C66D04}"/>
              </a:ext>
              <a:ext uri="{C183D7F6-B498-43B3-948B-1728B52AA6E4}">
                <adec:decorative xmlns:adec="http://schemas.microsoft.com/office/drawing/2017/decorative" val="1"/>
              </a:ext>
            </a:extLst>
          </p:cNvPr>
          <p:cNvSpPr/>
          <p:nvPr/>
        </p:nvSpPr>
        <p:spPr bwMode="auto">
          <a:xfrm>
            <a:off x="4292599" y="1922682"/>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080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t>Explore Azure Storage Services </a:t>
            </a:r>
          </a:p>
        </p:txBody>
      </p:sp>
      <p:sp>
        <p:nvSpPr>
          <p:cNvPr id="8" name="Text Placeholder 7">
            <a:extLst>
              <a:ext uri="{FF2B5EF4-FFF2-40B4-BE49-F238E27FC236}">
                <a16:creationId xmlns:a16="http://schemas.microsoft.com/office/drawing/2014/main" id="{EDA8837C-15EE-FD64-FA99-E20BAE2CF75A}"/>
              </a:ext>
            </a:extLst>
          </p:cNvPr>
          <p:cNvSpPr>
            <a:spLocks noGrp="1"/>
          </p:cNvSpPr>
          <p:nvPr>
            <p:ph type="body" sz="quarter" idx="10"/>
          </p:nvPr>
        </p:nvSpPr>
        <p:spPr>
          <a:xfrm>
            <a:off x="440753" y="998040"/>
            <a:ext cx="11568684" cy="783035"/>
          </a:xfrm>
        </p:spPr>
        <p:txBody>
          <a:bodyPr/>
          <a:lstStyle/>
          <a:p>
            <a:r>
              <a:rPr lang="en-US" dirty="0"/>
              <a:t>A service that you can use to store files, messages, tables, and other types of information</a:t>
            </a:r>
          </a:p>
          <a:p>
            <a:endParaRPr lang="en-US" dirty="0"/>
          </a:p>
        </p:txBody>
      </p:sp>
      <p:sp>
        <p:nvSpPr>
          <p:cNvPr id="3" name="Rectangle 2">
            <a:extLst>
              <a:ext uri="{FF2B5EF4-FFF2-40B4-BE49-F238E27FC236}">
                <a16:creationId xmlns:a16="http://schemas.microsoft.com/office/drawing/2014/main" id="{D47B29EB-3142-4345-AD8D-BC66B8836995}"/>
              </a:ext>
            </a:extLst>
          </p:cNvPr>
          <p:cNvSpPr/>
          <p:nvPr/>
        </p:nvSpPr>
        <p:spPr>
          <a:xfrm>
            <a:off x="386745" y="1653676"/>
            <a:ext cx="4924850" cy="12709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Containers: </a:t>
            </a:r>
            <a:r>
              <a:rPr lang="en-US" sz="2157" dirty="0">
                <a:solidFill>
                  <a:schemeClr val="tx1"/>
                </a:solidFill>
              </a:rPr>
              <a:t>A massively scalable object store for</a:t>
            </a:r>
            <a:br>
              <a:rPr lang="en-US" sz="2157" dirty="0">
                <a:solidFill>
                  <a:schemeClr val="tx1"/>
                </a:solidFill>
              </a:rPr>
            </a:br>
            <a:r>
              <a:rPr lang="en-US" sz="2157" dirty="0">
                <a:solidFill>
                  <a:schemeClr val="tx1"/>
                </a:solidFill>
              </a:rPr>
              <a:t>text and binary data</a:t>
            </a:r>
          </a:p>
        </p:txBody>
      </p:sp>
      <p:sp>
        <p:nvSpPr>
          <p:cNvPr id="5" name="Rectangle 4">
            <a:extLst>
              <a:ext uri="{FF2B5EF4-FFF2-40B4-BE49-F238E27FC236}">
                <a16:creationId xmlns:a16="http://schemas.microsoft.com/office/drawing/2014/main" id="{B3E9460A-2567-4410-996C-AC53019384C2}"/>
              </a:ext>
            </a:extLst>
          </p:cNvPr>
          <p:cNvSpPr/>
          <p:nvPr/>
        </p:nvSpPr>
        <p:spPr>
          <a:xfrm>
            <a:off x="386745" y="3056127"/>
            <a:ext cx="4924849" cy="94172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Tables: </a:t>
            </a:r>
            <a:r>
              <a:rPr lang="en-US" sz="2157" dirty="0">
                <a:solidFill>
                  <a:schemeClr val="tx1"/>
                </a:solidFill>
                <a:cs typeface="Segoe UI Semilight"/>
              </a:rPr>
              <a:t>Ideal for storing structured, non-relational data</a:t>
            </a:r>
          </a:p>
        </p:txBody>
      </p:sp>
      <p:sp>
        <p:nvSpPr>
          <p:cNvPr id="6" name="Rectangle 5">
            <a:extLst>
              <a:ext uri="{FF2B5EF4-FFF2-40B4-BE49-F238E27FC236}">
                <a16:creationId xmlns:a16="http://schemas.microsoft.com/office/drawing/2014/main" id="{B4E3BD49-0351-4760-A551-A5594A4A892E}"/>
              </a:ext>
            </a:extLst>
          </p:cNvPr>
          <p:cNvSpPr/>
          <p:nvPr/>
        </p:nvSpPr>
        <p:spPr>
          <a:xfrm>
            <a:off x="397640" y="4129312"/>
            <a:ext cx="4924848" cy="94172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Queues:</a:t>
            </a:r>
            <a:r>
              <a:rPr lang="en-US" sz="2157" dirty="0">
                <a:solidFill>
                  <a:schemeClr val="tx1"/>
                </a:solidFill>
              </a:rPr>
              <a:t> A messaging store for reliable messaging between application components</a:t>
            </a:r>
          </a:p>
        </p:txBody>
      </p:sp>
      <p:sp>
        <p:nvSpPr>
          <p:cNvPr id="4" name="Rectangle 3">
            <a:extLst>
              <a:ext uri="{FF2B5EF4-FFF2-40B4-BE49-F238E27FC236}">
                <a16:creationId xmlns:a16="http://schemas.microsoft.com/office/drawing/2014/main" id="{660ACD2D-B5A6-4593-A7E4-A509DB6788AB}"/>
              </a:ext>
            </a:extLst>
          </p:cNvPr>
          <p:cNvSpPr/>
          <p:nvPr/>
        </p:nvSpPr>
        <p:spPr>
          <a:xfrm>
            <a:off x="397638" y="5204884"/>
            <a:ext cx="4924849" cy="103228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Files: </a:t>
            </a:r>
            <a:r>
              <a:rPr lang="en-US" sz="2157" dirty="0">
                <a:solidFill>
                  <a:schemeClr val="tx1"/>
                </a:solidFill>
              </a:rPr>
              <a:t>Managed file shares for cloud or on-premises deployments</a:t>
            </a:r>
          </a:p>
        </p:txBody>
      </p:sp>
      <p:pic>
        <p:nvPicPr>
          <p:cNvPr id="18" name="Picture 17" descr="A resource group contains a storage account with containers, tables, queues, files, blobs, entities, messages, and directories. ">
            <a:extLst>
              <a:ext uri="{FF2B5EF4-FFF2-40B4-BE49-F238E27FC236}">
                <a16:creationId xmlns:a16="http://schemas.microsoft.com/office/drawing/2014/main" id="{05EBE329-BFD9-4E4F-8907-1E9725A5D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758" y="1944476"/>
            <a:ext cx="6418972" cy="3691544"/>
          </a:xfrm>
          <a:prstGeom prst="rect">
            <a:avLst/>
          </a:prstGeom>
        </p:spPr>
      </p:pic>
    </p:spTree>
    <p:extLst>
      <p:ext uri="{BB962C8B-B14F-4D97-AF65-F5344CB8AC3E}">
        <p14:creationId xmlns:p14="http://schemas.microsoft.com/office/powerpoint/2010/main" val="412816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Determine Storage Account Kinds</a:t>
            </a:r>
          </a:p>
        </p:txBody>
      </p:sp>
      <p:sp>
        <p:nvSpPr>
          <p:cNvPr id="3" name="Text Placeholder 2">
            <a:extLst>
              <a:ext uri="{FF2B5EF4-FFF2-40B4-BE49-F238E27FC236}">
                <a16:creationId xmlns:a16="http://schemas.microsoft.com/office/drawing/2014/main" id="{D0F58239-08D4-D277-A26E-9B7FA14B9D58}"/>
              </a:ext>
            </a:extLst>
          </p:cNvPr>
          <p:cNvSpPr>
            <a:spLocks noGrp="1"/>
          </p:cNvSpPr>
          <p:nvPr>
            <p:ph type="body" sz="quarter" idx="10"/>
          </p:nvPr>
        </p:nvSpPr>
        <p:spPr/>
        <p:txBody>
          <a:bodyPr/>
          <a:lstStyle/>
          <a:p>
            <a:r>
              <a:rPr lang="en-US" dirty="0"/>
              <a:t>All storage accounts are encrypted using Storage Service Encryption (SSE) for data at rest</a:t>
            </a:r>
          </a:p>
        </p:txBody>
      </p:sp>
      <p:graphicFrame>
        <p:nvGraphicFramePr>
          <p:cNvPr id="7" name="Table 6">
            <a:extLst>
              <a:ext uri="{FF2B5EF4-FFF2-40B4-BE49-F238E27FC236}">
                <a16:creationId xmlns:a16="http://schemas.microsoft.com/office/drawing/2014/main" id="{29473BDD-26B3-4FB0-8364-A49E871A0A29}"/>
              </a:ext>
            </a:extLst>
          </p:cNvPr>
          <p:cNvGraphicFramePr>
            <a:graphicFrameLocks noGrp="1"/>
          </p:cNvGraphicFramePr>
          <p:nvPr>
            <p:extLst>
              <p:ext uri="{D42A27DB-BD31-4B8C-83A1-F6EECF244321}">
                <p14:modId xmlns:p14="http://schemas.microsoft.com/office/powerpoint/2010/main" val="83562633"/>
              </p:ext>
            </p:extLst>
          </p:nvPr>
        </p:nvGraphicFramePr>
        <p:xfrm>
          <a:off x="427038" y="1779218"/>
          <a:ext cx="11283040" cy="3619956"/>
        </p:xfrm>
        <a:graphic>
          <a:graphicData uri="http://schemas.openxmlformats.org/drawingml/2006/table">
            <a:tbl>
              <a:tblPr firstRow="1">
                <a:tableStyleId>{2D5ABB26-0587-4C30-8999-92F81FD0307C}</a:tableStyleId>
              </a:tblPr>
              <a:tblGrid>
                <a:gridCol w="3351720">
                  <a:extLst>
                    <a:ext uri="{9D8B030D-6E8A-4147-A177-3AD203B41FA5}">
                      <a16:colId xmlns:a16="http://schemas.microsoft.com/office/drawing/2014/main" val="565760015"/>
                    </a:ext>
                  </a:extLst>
                </a:gridCol>
                <a:gridCol w="7931320">
                  <a:extLst>
                    <a:ext uri="{9D8B030D-6E8A-4147-A177-3AD203B41FA5}">
                      <a16:colId xmlns:a16="http://schemas.microsoft.com/office/drawing/2014/main" val="67243231"/>
                    </a:ext>
                  </a:extLst>
                </a:gridCol>
              </a:tblGrid>
              <a:tr h="463510">
                <a:tc>
                  <a:txBody>
                    <a:bodyPr/>
                    <a:lstStyle/>
                    <a:p>
                      <a:pPr algn="ctr"/>
                      <a:r>
                        <a:rPr lang="en-US" sz="2000" b="0" dirty="0">
                          <a:solidFill>
                            <a:schemeClr val="bg1"/>
                          </a:solidFill>
                          <a:effectLst/>
                          <a:latin typeface="+mj-lt"/>
                        </a:rPr>
                        <a:t>Storage Account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50000"/>
                      </a:schemeClr>
                    </a:solidFill>
                  </a:tcPr>
                </a:tc>
                <a:tc>
                  <a:txBody>
                    <a:bodyPr/>
                    <a:lstStyle/>
                    <a:p>
                      <a:pPr algn="l"/>
                      <a:r>
                        <a:rPr lang="en-US" sz="2000" dirty="0">
                          <a:solidFill>
                            <a:schemeClr val="bg1"/>
                          </a:solidFill>
                          <a:effectLst/>
                          <a:latin typeface="+mj-lt"/>
                        </a:rPr>
                        <a:t>Recommended usage</a:t>
                      </a:r>
                      <a:endParaRPr lang="en-US" sz="2000" b="0" dirty="0">
                        <a:solidFill>
                          <a:schemeClr val="bg1"/>
                        </a:solidFill>
                        <a:effectLst/>
                        <a:latin typeface="+mj-l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917331877"/>
                  </a:ext>
                </a:extLst>
              </a:tr>
              <a:tr h="783069">
                <a:tc>
                  <a:txBody>
                    <a:bodyPr/>
                    <a:lstStyle/>
                    <a:p>
                      <a:pPr algn="l"/>
                      <a:r>
                        <a:rPr lang="en-US" sz="1800" dirty="0">
                          <a:solidFill>
                            <a:schemeClr val="tx1"/>
                          </a:solidFill>
                          <a:effectLst/>
                        </a:rPr>
                        <a:t>Standard general-purpose v2</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dirty="0">
                          <a:solidFill>
                            <a:schemeClr val="tx1"/>
                          </a:solidFill>
                          <a:effectLst/>
                        </a:rPr>
                        <a:t>Most scenarios including Blob, File, Queue, Table, and Data Lake Storage.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61086412"/>
                  </a:ext>
                </a:extLst>
              </a:tr>
              <a:tr h="783069">
                <a:tc>
                  <a:txBody>
                    <a:bodyPr/>
                    <a:lstStyle/>
                    <a:p>
                      <a:pPr algn="l"/>
                      <a:r>
                        <a:rPr lang="en-US" sz="1800" dirty="0">
                          <a:solidFill>
                            <a:schemeClr val="tx1"/>
                          </a:solidFill>
                          <a:effectLst/>
                        </a:rPr>
                        <a:t>Premium block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dirty="0">
                          <a:solidFill>
                            <a:schemeClr val="tx1"/>
                          </a:solidFill>
                          <a:effectLst/>
                        </a:rPr>
                        <a:t>Block blob scenarios with high transactions rates, or scenarios that use smaller objects or require consistently low storage latency.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47334802"/>
                  </a:ext>
                </a:extLst>
              </a:tr>
              <a:tr h="783069">
                <a:tc>
                  <a:txBody>
                    <a:bodyPr/>
                    <a:lstStyle/>
                    <a:p>
                      <a:pPr algn="l"/>
                      <a:r>
                        <a:rPr lang="en-US" sz="1800" dirty="0">
                          <a:solidFill>
                            <a:schemeClr val="tx1"/>
                          </a:solidFill>
                          <a:effectLst/>
                        </a:rPr>
                        <a:t>Premium file shares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dirty="0">
                          <a:solidFill>
                            <a:schemeClr val="tx1"/>
                          </a:solidFill>
                          <a:effectLst/>
                        </a:rPr>
                        <a:t>Enterprise or high-performance file share applications.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19226042"/>
                  </a:ext>
                </a:extLst>
              </a:tr>
              <a:tr h="783069">
                <a:tc>
                  <a:txBody>
                    <a:bodyPr/>
                    <a:lstStyle/>
                    <a:p>
                      <a:pPr algn="l"/>
                      <a:r>
                        <a:rPr lang="en-US" sz="1800" dirty="0">
                          <a:solidFill>
                            <a:schemeClr val="tx1"/>
                          </a:solidFill>
                          <a:effectLst/>
                        </a:rPr>
                        <a:t>Premium page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dirty="0">
                          <a:solidFill>
                            <a:schemeClr val="tx1"/>
                          </a:solidFill>
                          <a:effectLst/>
                        </a:rPr>
                        <a:t>Premium high-performance page blob scenarios.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9097423"/>
                  </a:ext>
                </a:extLst>
              </a:tr>
            </a:tbl>
          </a:graphicData>
        </a:graphic>
      </p:graphicFrame>
    </p:spTree>
    <p:extLst>
      <p:ext uri="{BB962C8B-B14F-4D97-AF65-F5344CB8AC3E}">
        <p14:creationId xmlns:p14="http://schemas.microsoft.com/office/powerpoint/2010/main" val="13495975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136B78-4C6D-4B19-AB77-9AF26568D313}"/>
              </a:ext>
            </a:extLst>
          </p:cNvPr>
          <p:cNvSpPr>
            <a:spLocks noGrp="1"/>
          </p:cNvSpPr>
          <p:nvPr>
            <p:ph type="title"/>
          </p:nvPr>
        </p:nvSpPr>
        <p:spPr/>
        <p:txBody>
          <a:bodyPr/>
          <a:lstStyle/>
          <a:p>
            <a:r>
              <a:rPr lang="en-US" sz="2800" dirty="0">
                <a:hlinkClick r:id="rId4"/>
              </a:rPr>
              <a:t>Determine Replication Strategies </a:t>
            </a:r>
            <a:r>
              <a:rPr lang="en-US" sz="2800" dirty="0"/>
              <a:t>(1 of 2)</a:t>
            </a:r>
          </a:p>
        </p:txBody>
      </p:sp>
      <p:sp>
        <p:nvSpPr>
          <p:cNvPr id="4" name="Rectangle 3">
            <a:extLst>
              <a:ext uri="{FF2B5EF4-FFF2-40B4-BE49-F238E27FC236}">
                <a16:creationId xmlns:a16="http://schemas.microsoft.com/office/drawing/2014/main" id="{FD4E110A-8573-4099-B67E-487931949E82}"/>
              </a:ext>
            </a:extLst>
          </p:cNvPr>
          <p:cNvSpPr/>
          <p:nvPr/>
        </p:nvSpPr>
        <p:spPr bwMode="auto">
          <a:xfrm>
            <a:off x="23213" y="3936652"/>
            <a:ext cx="2970548"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LRS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Superior to dual-parity RAID</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48D10DF9-8798-4F25-9B04-1ADDDEF5A8C3}"/>
              </a:ext>
            </a:extLst>
          </p:cNvPr>
          <p:cNvSpPr/>
          <p:nvPr/>
        </p:nvSpPr>
        <p:spPr bwMode="auto">
          <a:xfrm>
            <a:off x="2887580" y="3952981"/>
            <a:ext cx="285070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ZRS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three zones,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and zone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Synchronous writes to all three zones</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0A0D0FC9-C3C3-42EC-91F3-84256B768264}"/>
              </a:ext>
            </a:extLst>
          </p:cNvPr>
          <p:cNvSpPr/>
          <p:nvPr/>
        </p:nvSpPr>
        <p:spPr bwMode="auto">
          <a:xfrm>
            <a:off x="5895976" y="3977702"/>
            <a:ext cx="307053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GRS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Six replicas, two regions (three per region)</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Protects against major regional disasters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Asynchronous copy to secondary</a:t>
            </a:r>
          </a:p>
          <a:p>
            <a:pPr marL="285695" indent="-285695" defTabSz="932563">
              <a:buFont typeface="Arial" panose="020B0604020202020204" pitchFamily="34" charset="0"/>
              <a:buChar char="•"/>
              <a:defRPr/>
            </a:pP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sp>
        <p:nvSpPr>
          <p:cNvPr id="48" name="Rectangle 47">
            <a:extLst>
              <a:ext uri="{FF2B5EF4-FFF2-40B4-BE49-F238E27FC236}">
                <a16:creationId xmlns:a16="http://schemas.microsoft.com/office/drawing/2014/main" id="{21B3E5DA-84AA-4B4C-ACB6-2F82677A83E9}"/>
              </a:ext>
            </a:extLst>
          </p:cNvPr>
          <p:cNvSpPr/>
          <p:nvPr/>
        </p:nvSpPr>
        <p:spPr bwMode="auto">
          <a:xfrm>
            <a:off x="8966513" y="3977702"/>
            <a:ext cx="320305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RA-GRS</a:t>
            </a:r>
            <a:endParaRPr lang="en-US" dirty="0">
              <a:solidFill>
                <a:srgbClr val="FFFFFF"/>
              </a:solidFill>
              <a:latin typeface="Segoe UI Semilight"/>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delay to secondary can be queried</a:t>
            </a: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grpSp>
        <p:nvGrpSpPr>
          <p:cNvPr id="73" name="Group 72">
            <a:extLst>
              <a:ext uri="{FF2B5EF4-FFF2-40B4-BE49-F238E27FC236}">
                <a16:creationId xmlns:a16="http://schemas.microsoft.com/office/drawing/2014/main" id="{19490555-67E3-4CBF-8C68-841058217530}"/>
              </a:ext>
              <a:ext uri="{C183D7F6-B498-43B3-948B-1728B52AA6E4}">
                <adec:decorative xmlns:adec="http://schemas.microsoft.com/office/drawing/2017/decorative" val="1"/>
              </a:ext>
            </a:extLst>
          </p:cNvPr>
          <p:cNvGrpSpPr/>
          <p:nvPr/>
        </p:nvGrpSpPr>
        <p:grpSpPr>
          <a:xfrm>
            <a:off x="3577364" y="1752136"/>
            <a:ext cx="1478006" cy="1723178"/>
            <a:chOff x="3577364" y="1752136"/>
            <a:chExt cx="1478006" cy="1723178"/>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4312932" y="1752136"/>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3752870" y="1898337"/>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421745" y="1898337"/>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Database_EFC7" title="Icon of a cylinder">
              <a:extLst>
                <a:ext uri="{FF2B5EF4-FFF2-40B4-BE49-F238E27FC236}">
                  <a16:creationId xmlns:a16="http://schemas.microsoft.com/office/drawing/2014/main" id="{6BD37084-7B03-4360-8B49-0EEA5BFCED42}"/>
                </a:ext>
              </a:extLst>
            </p:cNvPr>
            <p:cNvSpPr>
              <a:spLocks noChangeAspect="1" noEditPoints="1"/>
            </p:cNvSpPr>
            <p:nvPr/>
          </p:nvSpPr>
          <p:spPr bwMode="auto">
            <a:xfrm>
              <a:off x="3577364" y="2924150"/>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9" name="Database_EFC7" title="Icon of a cylinder">
              <a:extLst>
                <a:ext uri="{FF2B5EF4-FFF2-40B4-BE49-F238E27FC236}">
                  <a16:creationId xmlns:a16="http://schemas.microsoft.com/office/drawing/2014/main" id="{F4AEF71C-DDF0-451F-921A-36A905A3A143}"/>
                </a:ext>
              </a:extLst>
            </p:cNvPr>
            <p:cNvSpPr>
              <a:spLocks noChangeAspect="1" noEditPoints="1"/>
            </p:cNvSpPr>
            <p:nvPr/>
          </p:nvSpPr>
          <p:spPr bwMode="auto">
            <a:xfrm>
              <a:off x="4656946" y="2935049"/>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1" name="Database_EFC7" title="Icon of a cylinder">
              <a:extLst>
                <a:ext uri="{FF2B5EF4-FFF2-40B4-BE49-F238E27FC236}">
                  <a16:creationId xmlns:a16="http://schemas.microsoft.com/office/drawing/2014/main" id="{1F535F18-FF6C-4912-A13E-9A80E0B2BB13}"/>
                </a:ext>
              </a:extLst>
            </p:cNvPr>
            <p:cNvSpPr>
              <a:spLocks noChangeAspect="1" noEditPoints="1"/>
            </p:cNvSpPr>
            <p:nvPr/>
          </p:nvSpPr>
          <p:spPr bwMode="auto">
            <a:xfrm>
              <a:off x="4103698" y="2323661"/>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grpSp>
        <p:nvGrpSpPr>
          <p:cNvPr id="74" name="Group 73">
            <a:extLst>
              <a:ext uri="{FF2B5EF4-FFF2-40B4-BE49-F238E27FC236}">
                <a16:creationId xmlns:a16="http://schemas.microsoft.com/office/drawing/2014/main" id="{AD2F9267-FB75-4E40-9EFA-A738EA5C8B01}"/>
              </a:ext>
              <a:ext uri="{C183D7F6-B498-43B3-948B-1728B52AA6E4}">
                <adec:decorative xmlns:adec="http://schemas.microsoft.com/office/drawing/2017/decorative" val="1"/>
              </a:ext>
            </a:extLst>
          </p:cNvPr>
          <p:cNvGrpSpPr/>
          <p:nvPr/>
        </p:nvGrpSpPr>
        <p:grpSpPr>
          <a:xfrm>
            <a:off x="6305157" y="1952189"/>
            <a:ext cx="2577506" cy="1956476"/>
            <a:chOff x="6305157" y="1952189"/>
            <a:chExt cx="2577506" cy="1956476"/>
          </a:xfrm>
        </p:grpSpPr>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6382176" y="2531003"/>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6581071" y="2021463"/>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7062922" y="2723042"/>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6305157" y="3419343"/>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7679053" y="3418692"/>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6423545" y="262580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6578979" y="278123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6734413" y="293667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6647600" y="1952189"/>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6501937" y="197679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7836542" y="264297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7991975" y="279840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8147409" y="295384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7106353" y="2778949"/>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7F01885-2FF5-44BD-BE99-2942745780D4}"/>
              </a:ext>
              <a:ext uri="{C183D7F6-B498-43B3-948B-1728B52AA6E4}">
                <adec:decorative xmlns:adec="http://schemas.microsoft.com/office/drawing/2017/decorative" val="1"/>
              </a:ext>
            </a:extLst>
          </p:cNvPr>
          <p:cNvGrpSpPr/>
          <p:nvPr/>
        </p:nvGrpSpPr>
        <p:grpSpPr>
          <a:xfrm>
            <a:off x="9356350" y="1910144"/>
            <a:ext cx="2623943" cy="1986434"/>
            <a:chOff x="9356350" y="1910144"/>
            <a:chExt cx="2623943" cy="1986434"/>
          </a:xfrm>
        </p:grpSpPr>
        <p:sp>
          <p:nvSpPr>
            <p:cNvPr id="50" name="TextBox 49">
              <a:extLst>
                <a:ext uri="{FF2B5EF4-FFF2-40B4-BE49-F238E27FC236}">
                  <a16:creationId xmlns:a16="http://schemas.microsoft.com/office/drawing/2014/main" id="{F8B54B12-ED89-4EE0-8528-4BDB100FAA4A}"/>
                </a:ext>
              </a:extLst>
            </p:cNvPr>
            <p:cNvSpPr txBox="1"/>
            <p:nvPr/>
          </p:nvSpPr>
          <p:spPr>
            <a:xfrm>
              <a:off x="9564157" y="2016210"/>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10125949" y="2664069"/>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9451266" y="3407256"/>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10776683" y="3386537"/>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9356350" y="2440380"/>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9494082" y="259379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9649516" y="274922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9804950" y="290466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9677062" y="191014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9564186" y="194219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10907079" y="261096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11062512" y="276640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11217946" y="292183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10176890" y="2746941"/>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1160708" y="193277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 uri="{C183D7F6-B498-43B3-948B-1728B52AA6E4}">
                <adec:decorative xmlns:adec="http://schemas.microsoft.com/office/drawing/2017/decorative" val="1"/>
              </a:ext>
            </a:extLst>
          </p:cNvPr>
          <p:cNvSpPr/>
          <p:nvPr/>
        </p:nvSpPr>
        <p:spPr bwMode="auto">
          <a:xfrm>
            <a:off x="1289031" y="131446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 uri="{C183D7F6-B498-43B3-948B-1728B52AA6E4}">
                <adec:decorative xmlns:adec="http://schemas.microsoft.com/office/drawing/2017/decorative" val="1"/>
              </a:ext>
            </a:extLst>
          </p:cNvPr>
          <p:cNvSpPr/>
          <p:nvPr/>
        </p:nvSpPr>
        <p:spPr bwMode="auto">
          <a:xfrm>
            <a:off x="7296124" y="1432360"/>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5" name="Group 4">
            <a:extLst>
              <a:ext uri="{FF2B5EF4-FFF2-40B4-BE49-F238E27FC236}">
                <a16:creationId xmlns:a16="http://schemas.microsoft.com/office/drawing/2014/main" id="{61380D71-157C-426B-B4FD-1A05DAC74D5E}"/>
              </a:ext>
              <a:ext uri="{C183D7F6-B498-43B3-948B-1728B52AA6E4}">
                <adec:decorative xmlns:adec="http://schemas.microsoft.com/office/drawing/2017/decorative" val="1"/>
              </a:ext>
            </a:extLst>
          </p:cNvPr>
          <p:cNvGrpSpPr/>
          <p:nvPr/>
        </p:nvGrpSpPr>
        <p:grpSpPr>
          <a:xfrm>
            <a:off x="1055242" y="1898337"/>
            <a:ext cx="698448" cy="1546887"/>
            <a:chOff x="1055242" y="1898337"/>
            <a:chExt cx="698448" cy="1546887"/>
          </a:xfrm>
        </p:grpSpPr>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055242" y="2630565"/>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210676" y="278599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366110" y="294143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53586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24554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7" name="Text Placeholder 2">
            <a:extLst>
              <a:ext uri="{FF2B5EF4-FFF2-40B4-BE49-F238E27FC236}">
                <a16:creationId xmlns:a16="http://schemas.microsoft.com/office/drawing/2014/main" id="{EFCA695E-1481-49BD-92A8-00A130CD0CE5}"/>
              </a:ext>
              <a:ext uri="{C183D7F6-B498-43B3-948B-1728B52AA6E4}">
                <adec:decorative xmlns:adec="http://schemas.microsoft.com/office/drawing/2017/decorative" val="1"/>
              </a:ext>
            </a:extLst>
          </p:cNvPr>
          <p:cNvSpPr txBox="1">
            <a:spLocks/>
          </p:cNvSpPr>
          <p:nvPr/>
        </p:nvSpPr>
        <p:spPr>
          <a:xfrm>
            <a:off x="9770859" y="6235997"/>
            <a:ext cx="2011647"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Continued next slide</a:t>
            </a:r>
          </a:p>
        </p:txBody>
      </p:sp>
      <p:sp>
        <p:nvSpPr>
          <p:cNvPr id="79" name="arrow_15">
            <a:extLst>
              <a:ext uri="{FF2B5EF4-FFF2-40B4-BE49-F238E27FC236}">
                <a16:creationId xmlns:a16="http://schemas.microsoft.com/office/drawing/2014/main" id="{0534DDE5-4651-4455-9B8E-E3DAC3730A77}"/>
              </a:ext>
              <a:ext uri="{C183D7F6-B498-43B3-948B-1728B52AA6E4}">
                <adec:decorative xmlns:adec="http://schemas.microsoft.com/office/drawing/2017/decorative" val="1"/>
              </a:ext>
            </a:extLst>
          </p:cNvPr>
          <p:cNvSpPr>
            <a:spLocks noChangeAspect="1" noEditPoints="1"/>
          </p:cNvSpPr>
          <p:nvPr/>
        </p:nvSpPr>
        <p:spPr bwMode="auto">
          <a:xfrm>
            <a:off x="11905361" y="624665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custDataLst>
      <p:tags r:id="rId1"/>
    </p:custDataLst>
    <p:extLst>
      <p:ext uri="{BB962C8B-B14F-4D97-AF65-F5344CB8AC3E}">
        <p14:creationId xmlns:p14="http://schemas.microsoft.com/office/powerpoint/2010/main" val="31153981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p:txBody>
          <a:bodyPr/>
          <a:lstStyle/>
          <a:p>
            <a:r>
              <a:rPr lang="en-US" sz="2800" dirty="0"/>
              <a:t>Determine Replication Strategies (2 of 2)</a:t>
            </a:r>
          </a:p>
        </p:txBody>
      </p:sp>
      <p:sp>
        <p:nvSpPr>
          <p:cNvPr id="132" name="Rectangle 131">
            <a:extLst>
              <a:ext uri="{FF2B5EF4-FFF2-40B4-BE49-F238E27FC236}">
                <a16:creationId xmlns:a16="http://schemas.microsoft.com/office/drawing/2014/main" id="{AD2D99D5-3F83-4427-BE32-DB815A336476}"/>
              </a:ext>
            </a:extLst>
          </p:cNvPr>
          <p:cNvSpPr/>
          <p:nvPr/>
        </p:nvSpPr>
        <p:spPr bwMode="auto">
          <a:xfrm>
            <a:off x="665280" y="3884625"/>
            <a:ext cx="4668893"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ea typeface="Segoe UI" pitchFamily="34" charset="0"/>
                <a:cs typeface="Segoe UI Semibold" panose="020B0702040204020203" pitchFamily="34" charset="0"/>
              </a:rPr>
              <a:t>GZRS</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Six replicas, 3+1 zones, two regions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Protects against disk, node, rack, zone, and region failures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Synchronous writes to all three zones and a</a:t>
            </a:r>
            <a:r>
              <a:rPr lang="en-US" sz="2000" dirty="0">
                <a:solidFill>
                  <a:srgbClr val="2F2F2F"/>
                </a:solidFill>
                <a:cs typeface="Segoe UI" panose="020B0502040204020203" pitchFamily="34" charset="0"/>
              </a:rPr>
              <a:t>synchronous copy to secondary</a:t>
            </a:r>
            <a:endParaRPr lang="en-US" sz="2000" dirty="0">
              <a:solidFill>
                <a:srgbClr val="2F2F2F"/>
              </a:solidFill>
              <a:ea typeface="Segoe UI" panose="020B0502040204020203" pitchFamily="34" charset="0"/>
              <a:cs typeface="Segoe UI" panose="020B0502040204020203" pitchFamily="34" charset="0"/>
            </a:endParaRPr>
          </a:p>
          <a:p>
            <a:pPr defTabSz="932293" fontAlgn="base">
              <a:spcBef>
                <a:spcPct val="0"/>
              </a:spcBef>
              <a:spcAft>
                <a:spcPct val="0"/>
              </a:spcAft>
              <a:defRPr/>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a:extLst>
              <a:ext uri="{FF2B5EF4-FFF2-40B4-BE49-F238E27FC236}">
                <a16:creationId xmlns:a16="http://schemas.microsoft.com/office/drawing/2014/main" id="{7697DBDF-2EB8-445E-A1D0-2EE1647A136F}"/>
              </a:ext>
            </a:extLst>
          </p:cNvPr>
          <p:cNvSpPr/>
          <p:nvPr/>
        </p:nvSpPr>
        <p:spPr bwMode="auto">
          <a:xfrm>
            <a:off x="6532609" y="3930022"/>
            <a:ext cx="398644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RA-GZRS</a:t>
            </a:r>
            <a:endParaRPr lang="en-US" b="1"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GZRS + read access to secondary</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RPO delay to secondary can be queried</a:t>
            </a:r>
            <a:endParaRPr lang="en-US" sz="2000" dirty="0">
              <a:solidFill>
                <a:srgbClr val="2F2F2F"/>
              </a:solidFill>
            </a:endParaRPr>
          </a:p>
        </p:txBody>
      </p:sp>
      <p:sp>
        <p:nvSpPr>
          <p:cNvPr id="59" name="Rectangle 58">
            <a:extLst>
              <a:ext uri="{FF2B5EF4-FFF2-40B4-BE49-F238E27FC236}">
                <a16:creationId xmlns:a16="http://schemas.microsoft.com/office/drawing/2014/main" id="{634504BE-E85C-446A-ADDD-2B9FB035FA0C}"/>
              </a:ext>
              <a:ext uri="{C183D7F6-B498-43B3-948B-1728B52AA6E4}">
                <adec:decorative xmlns:adec="http://schemas.microsoft.com/office/drawing/2017/decorative" val="1"/>
              </a:ext>
            </a:extLst>
          </p:cNvPr>
          <p:cNvSpPr/>
          <p:nvPr/>
        </p:nvSpPr>
        <p:spPr bwMode="auto">
          <a:xfrm>
            <a:off x="4687159" y="134310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sp>
        <p:nvSpPr>
          <p:cNvPr id="138" name="TextBox 137">
            <a:extLst>
              <a:ext uri="{FF2B5EF4-FFF2-40B4-BE49-F238E27FC236}">
                <a16:creationId xmlns:a16="http://schemas.microsoft.com/office/drawing/2014/main" id="{C7BBC525-2A7C-410A-ACDC-7C7EB36D0E79}"/>
              </a:ext>
              <a:ext uri="{C183D7F6-B498-43B3-948B-1728B52AA6E4}">
                <adec:decorative xmlns:adec="http://schemas.microsoft.com/office/drawing/2017/decorative" val="1"/>
              </a:ext>
            </a:extLst>
          </p:cNvPr>
          <p:cNvSpPr txBox="1"/>
          <p:nvPr/>
        </p:nvSpPr>
        <p:spPr>
          <a:xfrm>
            <a:off x="8387273" y="1731392"/>
            <a:ext cx="1091616"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Typically, &gt;300mi</a:t>
            </a:r>
          </a:p>
        </p:txBody>
      </p:sp>
      <p:sp>
        <p:nvSpPr>
          <p:cNvPr id="139" name="TextBox 138">
            <a:extLst>
              <a:ext uri="{FF2B5EF4-FFF2-40B4-BE49-F238E27FC236}">
                <a16:creationId xmlns:a16="http://schemas.microsoft.com/office/drawing/2014/main" id="{77DFDAD8-66D3-4C28-AFC4-D41D1F405946}"/>
              </a:ext>
              <a:ext uri="{C183D7F6-B498-43B3-948B-1728B52AA6E4}">
                <adec:decorative xmlns:adec="http://schemas.microsoft.com/office/drawing/2017/decorative" val="1"/>
              </a:ext>
            </a:extLst>
          </p:cNvPr>
          <p:cNvSpPr txBox="1"/>
          <p:nvPr/>
        </p:nvSpPr>
        <p:spPr>
          <a:xfrm>
            <a:off x="8936307" y="3160087"/>
            <a:ext cx="890982"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Async   Read</a:t>
            </a:r>
          </a:p>
        </p:txBody>
      </p:sp>
      <p:sp>
        <p:nvSpPr>
          <p:cNvPr id="140" name="TextBox 139">
            <a:extLst>
              <a:ext uri="{FF2B5EF4-FFF2-40B4-BE49-F238E27FC236}">
                <a16:creationId xmlns:a16="http://schemas.microsoft.com/office/drawing/2014/main" id="{50D1E592-8749-420E-8E44-27A592D3EB04}"/>
              </a:ext>
              <a:ext uri="{C183D7F6-B498-43B3-948B-1728B52AA6E4}">
                <adec:decorative xmlns:adec="http://schemas.microsoft.com/office/drawing/2017/decorative" val="1"/>
              </a:ext>
            </a:extLst>
          </p:cNvPr>
          <p:cNvSpPr txBox="1"/>
          <p:nvPr/>
        </p:nvSpPr>
        <p:spPr>
          <a:xfrm>
            <a:off x="10188628" y="2734435"/>
            <a:ext cx="1080655" cy="461600"/>
          </a:xfrm>
          <a:prstGeom prst="rect">
            <a:avLst/>
          </a:prstGeom>
          <a:noFill/>
        </p:spPr>
        <p:txBody>
          <a:bodyPr wrap="none" lIns="182854" tIns="146283" rIns="182854" bIns="146283" rtlCol="0">
            <a:spAutoFit/>
          </a:bodyPr>
          <a:lstStyle/>
          <a:p>
            <a:pPr defTabSz="932563">
              <a:lnSpc>
                <a:spcPct val="90000"/>
              </a:lnSpc>
              <a:spcAft>
                <a:spcPts val="600"/>
              </a:spcAft>
              <a:defRPr/>
            </a:pPr>
            <a:r>
              <a:rPr lang="en-US" sz="1400" dirty="0"/>
              <a:t>Secondary</a:t>
            </a:r>
          </a:p>
        </p:txBody>
      </p:sp>
      <p:grpSp>
        <p:nvGrpSpPr>
          <p:cNvPr id="12" name="Group 11">
            <a:extLst>
              <a:ext uri="{FF2B5EF4-FFF2-40B4-BE49-F238E27FC236}">
                <a16:creationId xmlns:a16="http://schemas.microsoft.com/office/drawing/2014/main" id="{025A8E61-A31B-40A8-AECE-A5DADB25B278}"/>
              </a:ext>
              <a:ext uri="{C183D7F6-B498-43B3-948B-1728B52AA6E4}">
                <adec:decorative xmlns:adec="http://schemas.microsoft.com/office/drawing/2017/decorative" val="1"/>
              </a:ext>
            </a:extLst>
          </p:cNvPr>
          <p:cNvGrpSpPr/>
          <p:nvPr/>
        </p:nvGrpSpPr>
        <p:grpSpPr>
          <a:xfrm>
            <a:off x="7408467" y="1731392"/>
            <a:ext cx="2885762" cy="1719939"/>
            <a:chOff x="7408467" y="1731392"/>
            <a:chExt cx="2885762" cy="1719939"/>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8124302"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7408467" y="2900167"/>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7564239"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8233115"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9595781"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9751215"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9906649"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9041907" y="3204360"/>
              <a:ext cx="666634" cy="0"/>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Database_EFC7" title="Icon of a cylinder">
              <a:extLst>
                <a:ext uri="{FF2B5EF4-FFF2-40B4-BE49-F238E27FC236}">
                  <a16:creationId xmlns:a16="http://schemas.microsoft.com/office/drawing/2014/main" id="{A6F1D5E1-DC9A-4248-96FC-5E741DF305A3}"/>
                </a:ext>
              </a:extLst>
            </p:cNvPr>
            <p:cNvSpPr>
              <a:spLocks noChangeAspect="1" noEditPoints="1"/>
            </p:cNvSpPr>
            <p:nvPr/>
          </p:nvSpPr>
          <p:spPr bwMode="auto">
            <a:xfrm>
              <a:off x="8488049" y="291106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4" name="Database_EFC7" title="Icon of a cylinder">
              <a:extLst>
                <a:ext uri="{FF2B5EF4-FFF2-40B4-BE49-F238E27FC236}">
                  <a16:creationId xmlns:a16="http://schemas.microsoft.com/office/drawing/2014/main" id="{1632DE39-13A5-4936-8A67-61C6D2D41C9A}"/>
                </a:ext>
              </a:extLst>
            </p:cNvPr>
            <p:cNvSpPr>
              <a:spLocks noChangeAspect="1" noEditPoints="1"/>
            </p:cNvSpPr>
            <p:nvPr/>
          </p:nvSpPr>
          <p:spPr bwMode="auto">
            <a:xfrm>
              <a:off x="7934801" y="2299678"/>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113" name="TextBox 112">
            <a:extLst>
              <a:ext uri="{FF2B5EF4-FFF2-40B4-BE49-F238E27FC236}">
                <a16:creationId xmlns:a16="http://schemas.microsoft.com/office/drawing/2014/main" id="{4F0729A7-182F-41B0-B820-80E571A417E0}"/>
              </a:ext>
              <a:ext uri="{C183D7F6-B498-43B3-948B-1728B52AA6E4}">
                <adec:decorative xmlns:adec="http://schemas.microsoft.com/office/drawing/2017/decorative" val="1"/>
              </a:ext>
            </a:extLst>
          </p:cNvPr>
          <p:cNvSpPr txBox="1"/>
          <p:nvPr/>
        </p:nvSpPr>
        <p:spPr>
          <a:xfrm>
            <a:off x="3126428" y="2115034"/>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t>Typically</a:t>
            </a:r>
            <a:r>
              <a:rPr lang="en-US" sz="1400" dirty="0">
                <a:gradFill>
                  <a:gsLst>
                    <a:gs pos="2917">
                      <a:srgbClr val="505050"/>
                    </a:gs>
                    <a:gs pos="30000">
                      <a:srgbClr val="505050"/>
                    </a:gs>
                  </a:gsLst>
                  <a:lin ang="5400000" scaled="0"/>
                </a:gradFill>
              </a:rPr>
              <a:t>, &gt;300mi</a:t>
            </a:r>
          </a:p>
        </p:txBody>
      </p:sp>
      <p:sp>
        <p:nvSpPr>
          <p:cNvPr id="114" name="TextBox 113">
            <a:extLst>
              <a:ext uri="{FF2B5EF4-FFF2-40B4-BE49-F238E27FC236}">
                <a16:creationId xmlns:a16="http://schemas.microsoft.com/office/drawing/2014/main" id="{D13DD411-294D-4401-9109-2633B2F1CF09}"/>
              </a:ext>
              <a:ext uri="{C183D7F6-B498-43B3-948B-1728B52AA6E4}">
                <adec:decorative xmlns:adec="http://schemas.microsoft.com/office/drawing/2017/decorative" val="1"/>
              </a:ext>
            </a:extLst>
          </p:cNvPr>
          <p:cNvSpPr txBox="1"/>
          <p:nvPr/>
        </p:nvSpPr>
        <p:spPr>
          <a:xfrm>
            <a:off x="3528024" y="3160087"/>
            <a:ext cx="76516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Async</a:t>
            </a:r>
          </a:p>
        </p:txBody>
      </p:sp>
      <p:sp>
        <p:nvSpPr>
          <p:cNvPr id="115" name="TextBox 114">
            <a:extLst>
              <a:ext uri="{FF2B5EF4-FFF2-40B4-BE49-F238E27FC236}">
                <a16:creationId xmlns:a16="http://schemas.microsoft.com/office/drawing/2014/main" id="{636C51C0-42B4-4EDF-B3DA-AAED4EC0EB3D}"/>
              </a:ext>
              <a:ext uri="{C183D7F6-B498-43B3-948B-1728B52AA6E4}">
                <adec:decorative xmlns:adec="http://schemas.microsoft.com/office/drawing/2017/decorative" val="1"/>
              </a:ext>
            </a:extLst>
          </p:cNvPr>
          <p:cNvSpPr txBox="1"/>
          <p:nvPr/>
        </p:nvSpPr>
        <p:spPr>
          <a:xfrm>
            <a:off x="4768375" y="2688659"/>
            <a:ext cx="108065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Secondary</a:t>
            </a:r>
          </a:p>
        </p:txBody>
      </p:sp>
      <p:grpSp>
        <p:nvGrpSpPr>
          <p:cNvPr id="11" name="Group 10">
            <a:extLst>
              <a:ext uri="{FF2B5EF4-FFF2-40B4-BE49-F238E27FC236}">
                <a16:creationId xmlns:a16="http://schemas.microsoft.com/office/drawing/2014/main" id="{B4B20743-D01D-4CD6-B26C-9C2136AE965C}"/>
              </a:ext>
              <a:ext uri="{C183D7F6-B498-43B3-948B-1728B52AA6E4}">
                <adec:decorative xmlns:adec="http://schemas.microsoft.com/office/drawing/2017/decorative" val="1"/>
              </a:ext>
            </a:extLst>
          </p:cNvPr>
          <p:cNvGrpSpPr/>
          <p:nvPr/>
        </p:nvGrpSpPr>
        <p:grpSpPr>
          <a:xfrm>
            <a:off x="1950441" y="1731392"/>
            <a:ext cx="2903832" cy="1690687"/>
            <a:chOff x="1950441" y="1731392"/>
            <a:chExt cx="2903832" cy="1690687"/>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2684346"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2124283"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2793159"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4155825"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4311259"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4466693"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3588513" y="3199784"/>
              <a:ext cx="680072" cy="4576"/>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Database_EFC7" title="Icon of a cylinder">
              <a:extLst>
                <a:ext uri="{FF2B5EF4-FFF2-40B4-BE49-F238E27FC236}">
                  <a16:creationId xmlns:a16="http://schemas.microsoft.com/office/drawing/2014/main" id="{5C814C6C-2AB1-419B-B45D-CB24D003CF22}"/>
                </a:ext>
              </a:extLst>
            </p:cNvPr>
            <p:cNvSpPr>
              <a:spLocks noChangeAspect="1" noEditPoints="1"/>
            </p:cNvSpPr>
            <p:nvPr/>
          </p:nvSpPr>
          <p:spPr bwMode="auto">
            <a:xfrm>
              <a:off x="1950441" y="2870915"/>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 name="Database_EFC7" title="Icon of a cylinder">
              <a:extLst>
                <a:ext uri="{FF2B5EF4-FFF2-40B4-BE49-F238E27FC236}">
                  <a16:creationId xmlns:a16="http://schemas.microsoft.com/office/drawing/2014/main" id="{AEB358A2-4423-4AEA-8C5F-D4957B5DB7C0}"/>
                </a:ext>
              </a:extLst>
            </p:cNvPr>
            <p:cNvSpPr>
              <a:spLocks noChangeAspect="1" noEditPoints="1"/>
            </p:cNvSpPr>
            <p:nvPr/>
          </p:nvSpPr>
          <p:spPr bwMode="auto">
            <a:xfrm>
              <a:off x="3030023" y="2881814"/>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 name="Database_EFC7" title="Icon of a cylinder">
              <a:extLst>
                <a:ext uri="{FF2B5EF4-FFF2-40B4-BE49-F238E27FC236}">
                  <a16:creationId xmlns:a16="http://schemas.microsoft.com/office/drawing/2014/main" id="{33892286-54F7-4F4F-B08E-6BAB9B52B2BA}"/>
                </a:ext>
              </a:extLst>
            </p:cNvPr>
            <p:cNvSpPr>
              <a:spLocks noChangeAspect="1" noEditPoints="1"/>
            </p:cNvSpPr>
            <p:nvPr/>
          </p:nvSpPr>
          <p:spPr bwMode="auto">
            <a:xfrm>
              <a:off x="2476775" y="227042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cxnSp>
        <p:nvCxnSpPr>
          <p:cNvPr id="2" name="Straight Arrow Connector 1">
            <a:extLst>
              <a:ext uri="{FF2B5EF4-FFF2-40B4-BE49-F238E27FC236}">
                <a16:creationId xmlns:a16="http://schemas.microsoft.com/office/drawing/2014/main" id="{CADD650F-5887-438B-8866-97687F723245}"/>
              </a:ext>
              <a:ext uri="{C183D7F6-B498-43B3-948B-1728B52AA6E4}">
                <adec:decorative xmlns:adec="http://schemas.microsoft.com/office/drawing/2017/decorative" val="1"/>
              </a:ext>
            </a:extLst>
          </p:cNvPr>
          <p:cNvCxnSpPr>
            <a:cxnSpLocks/>
          </p:cNvCxnSpPr>
          <p:nvPr/>
        </p:nvCxnSpPr>
        <p:spPr>
          <a:xfrm flipV="1">
            <a:off x="9728283" y="189441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270552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 Storage</a:t>
            </a:r>
          </a:p>
        </p:txBody>
      </p:sp>
      <p:sp>
        <p:nvSpPr>
          <p:cNvPr id="5" name="Text Placeholder 4">
            <a:extLst>
              <a:ext uri="{FF2B5EF4-FFF2-40B4-BE49-F238E27FC236}">
                <a16:creationId xmlns:a16="http://schemas.microsoft.com/office/drawing/2014/main" id="{0FAFB903-BC06-C8E5-688B-59F0C70A8AE0}"/>
              </a:ext>
            </a:extLst>
          </p:cNvPr>
          <p:cNvSpPr>
            <a:spLocks noGrp="1"/>
          </p:cNvSpPr>
          <p:nvPr>
            <p:ph type="body" sz="quarter" idx="10"/>
          </p:nvPr>
        </p:nvSpPr>
        <p:spPr/>
        <p:txBody>
          <a:bodyPr/>
          <a:lstStyle/>
          <a:p>
            <a:r>
              <a:rPr lang="en-US" dirty="0"/>
              <a:t>Every object has a unique URL address – based on account name and storage type</a:t>
            </a:r>
          </a:p>
          <a:p>
            <a:endParaRPr lang="en-US" dirty="0"/>
          </a:p>
        </p:txBody>
      </p:sp>
      <p:sp>
        <p:nvSpPr>
          <p:cNvPr id="4" name="TextBox 3">
            <a:extLst>
              <a:ext uri="{FF2B5EF4-FFF2-40B4-BE49-F238E27FC236}">
                <a16:creationId xmlns:a16="http://schemas.microsoft.com/office/drawing/2014/main" id="{67B99117-ED40-4C25-978B-574D9D94418A}"/>
              </a:ext>
            </a:extLst>
          </p:cNvPr>
          <p:cNvSpPr txBox="1"/>
          <p:nvPr/>
        </p:nvSpPr>
        <p:spPr>
          <a:xfrm>
            <a:off x="1847370" y="1895552"/>
            <a:ext cx="8956653" cy="1477328"/>
          </a:xfrm>
          <a:prstGeom prst="rect">
            <a:avLst/>
          </a:prstGeom>
          <a:noFill/>
        </p:spPr>
        <p:txBody>
          <a:bodyPr wrap="square">
            <a:spAutoFit/>
          </a:bodyPr>
          <a:lstStyle/>
          <a:p>
            <a:pPr>
              <a:spcBef>
                <a:spcPts val="300"/>
              </a:spcBef>
            </a:pPr>
            <a:r>
              <a:rPr lang="en-US" sz="2000" dirty="0">
                <a:solidFill>
                  <a:schemeClr val="tx1"/>
                </a:solidFill>
              </a:rPr>
              <a:t>Container service: https://</a:t>
            </a:r>
            <a:r>
              <a:rPr lang="en-US" sz="2000" i="1" dirty="0">
                <a:solidFill>
                  <a:schemeClr val="tx1"/>
                </a:solidFill>
              </a:rPr>
              <a:t>mystorageaccount</a:t>
            </a:r>
            <a:r>
              <a:rPr lang="en-US" sz="2000" dirty="0">
                <a:solidFill>
                  <a:schemeClr val="tx1"/>
                </a:solidFill>
              </a:rPr>
              <a:t>.blob.core.windows.net</a:t>
            </a:r>
          </a:p>
          <a:p>
            <a:pPr>
              <a:spcBef>
                <a:spcPts val="400"/>
              </a:spcBef>
            </a:pPr>
            <a:r>
              <a:rPr lang="en-US" sz="2000" dirty="0">
                <a:solidFill>
                  <a:schemeClr val="tx1"/>
                </a:solidFill>
              </a:rPr>
              <a:t>Table service: https://</a:t>
            </a:r>
            <a:r>
              <a:rPr lang="en-US" sz="2000" i="1" dirty="0">
                <a:solidFill>
                  <a:schemeClr val="tx1"/>
                </a:solidFill>
              </a:rPr>
              <a:t>mystorageaccount</a:t>
            </a:r>
            <a:r>
              <a:rPr lang="en-US" sz="2000" dirty="0">
                <a:solidFill>
                  <a:schemeClr val="tx1"/>
                </a:solidFill>
              </a:rPr>
              <a:t>.table.core.windows.net</a:t>
            </a:r>
          </a:p>
          <a:p>
            <a:pPr>
              <a:spcBef>
                <a:spcPts val="400"/>
              </a:spcBef>
            </a:pPr>
            <a:r>
              <a:rPr lang="en-US" sz="2000" dirty="0">
                <a:solidFill>
                  <a:schemeClr val="tx1"/>
                </a:solidFill>
              </a:rPr>
              <a:t>Queue service: https://</a:t>
            </a:r>
            <a:r>
              <a:rPr lang="en-US" sz="2000" i="1" dirty="0">
                <a:solidFill>
                  <a:schemeClr val="tx1"/>
                </a:solidFill>
              </a:rPr>
              <a:t>mystorageaccount</a:t>
            </a:r>
            <a:r>
              <a:rPr lang="en-US" sz="2000" dirty="0">
                <a:solidFill>
                  <a:schemeClr val="tx1"/>
                </a:solidFill>
              </a:rPr>
              <a:t>.queue.core.windows.net</a:t>
            </a:r>
          </a:p>
          <a:p>
            <a:pPr>
              <a:spcBef>
                <a:spcPts val="400"/>
              </a:spcBef>
            </a:pPr>
            <a:r>
              <a:rPr lang="en-US" sz="2000" dirty="0">
                <a:solidFill>
                  <a:schemeClr val="tx1"/>
                </a:solidFill>
              </a:rPr>
              <a:t>File service: https://</a:t>
            </a:r>
            <a:r>
              <a:rPr lang="en-US" sz="2000" i="1" dirty="0">
                <a:solidFill>
                  <a:schemeClr val="tx1"/>
                </a:solidFill>
              </a:rPr>
              <a:t>mystorageaccount</a:t>
            </a:r>
            <a:r>
              <a:rPr lang="en-US" sz="2000" dirty="0">
                <a:solidFill>
                  <a:schemeClr val="tx1"/>
                </a:solidFill>
              </a:rPr>
              <a:t>.file.core.windows.net</a:t>
            </a:r>
          </a:p>
        </p:txBody>
      </p:sp>
      <p:sp>
        <p:nvSpPr>
          <p:cNvPr id="6" name="Rectangle 5">
            <a:extLst>
              <a:ext uri="{FF2B5EF4-FFF2-40B4-BE49-F238E27FC236}">
                <a16:creationId xmlns:a16="http://schemas.microsoft.com/office/drawing/2014/main" id="{634C59F2-5DD6-4F96-89DE-2FC833C50196}"/>
              </a:ext>
            </a:extLst>
          </p:cNvPr>
          <p:cNvSpPr/>
          <p:nvPr/>
        </p:nvSpPr>
        <p:spPr>
          <a:xfrm>
            <a:off x="341977" y="3621645"/>
            <a:ext cx="8620449" cy="509139"/>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233363" indent="-233363">
              <a:buFont typeface="Arial" panose="020B0604020202020204" pitchFamily="34" charset="0"/>
              <a:buChar char="•"/>
            </a:pPr>
            <a:r>
              <a:rPr lang="en-US" sz="2200" dirty="0">
                <a:solidFill>
                  <a:schemeClr val="tx1"/>
                </a:solidFill>
                <a:cs typeface="Segoe UI Semilight"/>
              </a:rPr>
              <a:t>If you prefer you can configure a custom domain name</a:t>
            </a:r>
          </a:p>
        </p:txBody>
      </p:sp>
      <p:graphicFrame>
        <p:nvGraphicFramePr>
          <p:cNvPr id="2" name="Table 1">
            <a:extLst>
              <a:ext uri="{FF2B5EF4-FFF2-40B4-BE49-F238E27FC236}">
                <a16:creationId xmlns:a16="http://schemas.microsoft.com/office/drawing/2014/main" id="{77DB3633-2098-45B2-8865-261FCE888857}"/>
              </a:ext>
            </a:extLst>
          </p:cNvPr>
          <p:cNvGraphicFramePr>
            <a:graphicFrameLocks noGrp="1"/>
          </p:cNvGraphicFramePr>
          <p:nvPr>
            <p:extLst>
              <p:ext uri="{D42A27DB-BD31-4B8C-83A1-F6EECF244321}">
                <p14:modId xmlns:p14="http://schemas.microsoft.com/office/powerpoint/2010/main" val="1570551375"/>
              </p:ext>
            </p:extLst>
          </p:nvPr>
        </p:nvGraphicFramePr>
        <p:xfrm>
          <a:off x="470387" y="4218605"/>
          <a:ext cx="11049529" cy="1006602"/>
        </p:xfrm>
        <a:graphic>
          <a:graphicData uri="http://schemas.openxmlformats.org/drawingml/2006/table">
            <a:tbl>
              <a:tblPr firstRow="1" firstCol="1" bandRow="1">
                <a:tableStyleId>{2D5ABB26-0587-4C30-8999-92F81FD0307C}</a:tableStyleId>
              </a:tblPr>
              <a:tblGrid>
                <a:gridCol w="4273628">
                  <a:extLst>
                    <a:ext uri="{9D8B030D-6E8A-4147-A177-3AD203B41FA5}">
                      <a16:colId xmlns:a16="http://schemas.microsoft.com/office/drawing/2014/main" val="2137939042"/>
                    </a:ext>
                  </a:extLst>
                </a:gridCol>
                <a:gridCol w="6775901">
                  <a:extLst>
                    <a:ext uri="{9D8B030D-6E8A-4147-A177-3AD203B41FA5}">
                      <a16:colId xmlns:a16="http://schemas.microsoft.com/office/drawing/2014/main" val="2937731976"/>
                    </a:ext>
                  </a:extLst>
                </a:gridCol>
              </a:tblGrid>
              <a:tr h="270404">
                <a:tc>
                  <a:txBody>
                    <a:bodyPr/>
                    <a:lstStyle/>
                    <a:p>
                      <a:pPr marL="0" marR="0">
                        <a:lnSpc>
                          <a:spcPct val="107000"/>
                        </a:lnSpc>
                        <a:spcBef>
                          <a:spcPts val="0"/>
                        </a:spcBef>
                        <a:spcAft>
                          <a:spcPts val="0"/>
                        </a:spcAft>
                      </a:pPr>
                      <a:r>
                        <a:rPr lang="en-US" sz="2200" dirty="0">
                          <a:solidFill>
                            <a:schemeClr val="bg1"/>
                          </a:solidFill>
                          <a:effectLst/>
                          <a:latin typeface="+mj-lt"/>
                        </a:rPr>
                        <a:t>CNAME record</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tc>
                  <a:txBody>
                    <a:bodyPr/>
                    <a:lstStyle/>
                    <a:p>
                      <a:pPr marL="0" marR="0">
                        <a:lnSpc>
                          <a:spcPct val="107000"/>
                        </a:lnSpc>
                        <a:spcBef>
                          <a:spcPts val="0"/>
                        </a:spcBef>
                        <a:spcAft>
                          <a:spcPts val="0"/>
                        </a:spcAft>
                      </a:pPr>
                      <a:r>
                        <a:rPr lang="en-US" sz="2200" dirty="0">
                          <a:solidFill>
                            <a:schemeClr val="bg1"/>
                          </a:solidFill>
                          <a:effectLst/>
                          <a:latin typeface="+mj-lt"/>
                        </a:rPr>
                        <a:t>Target</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944396381"/>
                  </a:ext>
                </a:extLst>
              </a:tr>
              <a:tr h="351567">
                <a:tc>
                  <a:txBody>
                    <a:bodyPr/>
                    <a:lstStyle/>
                    <a:p>
                      <a:pPr marL="0" marR="0">
                        <a:lnSpc>
                          <a:spcPct val="107000"/>
                        </a:lnSpc>
                        <a:spcBef>
                          <a:spcPts val="0"/>
                        </a:spcBef>
                        <a:spcAft>
                          <a:spcPts val="0"/>
                        </a:spcAft>
                      </a:pPr>
                      <a:r>
                        <a:rPr lang="en-US" sz="2000" dirty="0">
                          <a:solidFill>
                            <a:schemeClr val="tx1"/>
                          </a:solidFill>
                          <a:effectLst/>
                        </a:rPr>
                        <a:t>blobs.contoso.com</a:t>
                      </a:r>
                      <a:endParaRPr lang="en-US" sz="2000" b="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contosoblobs.blob.core.windows.net</a:t>
                      </a:r>
                      <a:endParaRPr lang="en-US" sz="200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5478</Words>
  <Application>Microsoft Office PowerPoint</Application>
  <PresentationFormat>Custom</PresentationFormat>
  <Paragraphs>600</Paragraphs>
  <Slides>48</Slides>
  <Notes>40</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Calibri</vt:lpstr>
      <vt:lpstr>Consolas</vt:lpstr>
      <vt:lpstr>Open Sans</vt:lpstr>
      <vt:lpstr>Segoe UI</vt:lpstr>
      <vt:lpstr>Segoe UI Light</vt:lpstr>
      <vt:lpstr>Segoe UI Semibold</vt:lpstr>
      <vt:lpstr>Segoe UI Semilight</vt:lpstr>
      <vt:lpstr>Segoe UI VSS (Regular)</vt:lpstr>
      <vt:lpstr>Wingdings</vt:lpstr>
      <vt:lpstr>Azure 1</vt:lpstr>
      <vt:lpstr>AZ-104T00A Administer Azure Storage</vt:lpstr>
      <vt:lpstr>Learning Objectives - Administer Azure Storage</vt:lpstr>
      <vt:lpstr>Configure Storage Accounts</vt:lpstr>
      <vt:lpstr>Learning Objectives - Configure Storage Accounts</vt:lpstr>
      <vt:lpstr>Explore Azure Storage Services </vt:lpstr>
      <vt:lpstr>Determine Storage Account Kinds</vt:lpstr>
      <vt:lpstr>Determine Replication Strategies (1 of 2)</vt:lpstr>
      <vt:lpstr>Determine Replication Strategies (2 of 2)</vt:lpstr>
      <vt:lpstr>Access Storage</vt:lpstr>
      <vt:lpstr>Secure Storage Endpoints</vt:lpstr>
      <vt:lpstr>Demonstration – Configure a storage account</vt:lpstr>
      <vt:lpstr>Learning Recap – Configure Storage Accounts</vt:lpstr>
      <vt:lpstr>Configure Blob Storage</vt:lpstr>
      <vt:lpstr>Learning Objectives - Blob Storage </vt:lpstr>
      <vt:lpstr>Implement Blob Storage</vt:lpstr>
      <vt:lpstr>Create Blob Containers</vt:lpstr>
      <vt:lpstr>Create Blob Access Tiers</vt:lpstr>
      <vt:lpstr>Add Blob Lifecycle Management Rules</vt:lpstr>
      <vt:lpstr>Determine Blob Object Replication</vt:lpstr>
      <vt:lpstr>Demonstration – Configure Blob Storage</vt:lpstr>
      <vt:lpstr>Learning Recap - Configure Blob Storage</vt:lpstr>
      <vt:lpstr>Configure Storage Security</vt:lpstr>
      <vt:lpstr>Learning Objectives - Configure Storage Security </vt:lpstr>
      <vt:lpstr>Review Storage Security Strategies</vt:lpstr>
      <vt:lpstr>Create Shared Access Signatures</vt:lpstr>
      <vt:lpstr>Identify URI and SAS Parameters</vt:lpstr>
      <vt:lpstr>Demonstration – Configure storage security</vt:lpstr>
      <vt:lpstr>Determine Storage Service Encryption</vt:lpstr>
      <vt:lpstr>Create Customer Managed Keys</vt:lpstr>
      <vt:lpstr>Apply Storage Security Best Practices</vt:lpstr>
      <vt:lpstr>Learning Recap - Configure Storage Security</vt:lpstr>
      <vt:lpstr>Configure Azure Files and File Sync</vt:lpstr>
      <vt:lpstr>Learning Objectives - Configure Azure Files and File Sync</vt:lpstr>
      <vt:lpstr>Compare storage for file shares and blob data</vt:lpstr>
      <vt:lpstr>Manage File Shares</vt:lpstr>
      <vt:lpstr>Create File Share Snapshots</vt:lpstr>
      <vt:lpstr>Implement soft delete for Azure Files</vt:lpstr>
      <vt:lpstr>Use Azure Storage Explorer</vt:lpstr>
      <vt:lpstr>Demonstration – Configure File Shares</vt:lpstr>
      <vt:lpstr>Learning Recap - Configure Azure Files and File Sync</vt:lpstr>
      <vt:lpstr>Lab – Manage Azure Storage</vt:lpstr>
      <vt:lpstr>Lab 07 – Manage Azure Storage</vt:lpstr>
      <vt:lpstr>Lab 07 – Architecture diagram</vt:lpstr>
      <vt:lpstr>Lab 07 – Architecture diagram (interactive lab simulation)</vt:lpstr>
      <vt:lpstr>End of presentation</vt:lpstr>
      <vt:lpstr>Use the Import and Export Service</vt:lpstr>
      <vt:lpstr>Use AzCopy</vt:lpstr>
      <vt:lpstr>Implement Azure File Sync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2023-11-13T15:49:46Z</dcterms:created>
  <dcterms:modified xsi:type="dcterms:W3CDTF">2024-09-08T12:52:51Z</dcterms:modified>
</cp:coreProperties>
</file>