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29"/>
  </p:notesMasterIdLst>
  <p:handoutMasterIdLst>
    <p:handoutMasterId r:id="rId30"/>
  </p:handoutMasterIdLst>
  <p:sldIdLst>
    <p:sldId id="2545" r:id="rId2"/>
    <p:sldId id="2235" r:id="rId3"/>
    <p:sldId id="2546" r:id="rId4"/>
    <p:sldId id="2231" r:id="rId5"/>
    <p:sldId id="2134" r:id="rId6"/>
    <p:sldId id="2135" r:id="rId7"/>
    <p:sldId id="2552" r:id="rId8"/>
    <p:sldId id="1777" r:id="rId9"/>
    <p:sldId id="2227" r:id="rId10"/>
    <p:sldId id="2240" r:id="rId11"/>
    <p:sldId id="2226" r:id="rId12"/>
    <p:sldId id="2173" r:id="rId13"/>
    <p:sldId id="2005" r:id="rId14"/>
    <p:sldId id="2233" r:id="rId15"/>
    <p:sldId id="2201" r:id="rId16"/>
    <p:sldId id="2202" r:id="rId17"/>
    <p:sldId id="2203" r:id="rId18"/>
    <p:sldId id="2239" r:id="rId19"/>
    <p:sldId id="2242" r:id="rId20"/>
    <p:sldId id="2245" r:id="rId21"/>
    <p:sldId id="2208" r:id="rId22"/>
    <p:sldId id="2557" r:id="rId23"/>
    <p:sldId id="2549" r:id="rId24"/>
    <p:sldId id="2076138196" r:id="rId25"/>
    <p:sldId id="2076138197" r:id="rId26"/>
    <p:sldId id="2554" r:id="rId27"/>
    <p:sldId id="2553"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Virtual Machines" id="{E6DDF38B-529C-42BD-93DB-3F3511448FE6}">
          <p14:sldIdLst>
            <p14:sldId id="2545"/>
            <p14:sldId id="2235"/>
          </p14:sldIdLst>
        </p14:section>
        <p14:section name="Configure Virtual Machines" id="{C2B03640-4232-4115-92FC-65B3D46E4B65}">
          <p14:sldIdLst>
            <p14:sldId id="2546"/>
            <p14:sldId id="2231"/>
            <p14:sldId id="2134"/>
            <p14:sldId id="2135"/>
            <p14:sldId id="2552"/>
            <p14:sldId id="1777"/>
            <p14:sldId id="2227"/>
            <p14:sldId id="2240"/>
            <p14:sldId id="2226"/>
            <p14:sldId id="2173"/>
          </p14:sldIdLst>
        </p14:section>
        <p14:section name="Configure VM Availability" id="{569CECA8-39FB-46DF-AE5E-999D8658A87D}">
          <p14:sldIdLst>
            <p14:sldId id="2005"/>
            <p14:sldId id="2233"/>
            <p14:sldId id="2201"/>
            <p14:sldId id="2202"/>
            <p14:sldId id="2203"/>
            <p14:sldId id="2239"/>
            <p14:sldId id="2242"/>
            <p14:sldId id="2245"/>
            <p14:sldId id="2208"/>
            <p14:sldId id="2557"/>
          </p14:sldIdLst>
        </p14:section>
        <p14:section name="Lab" id="{99BA620C-7EC7-4883-A14A-9504398BC45B}">
          <p14:sldIdLst>
            <p14:sldId id="2549"/>
            <p14:sldId id="2076138196"/>
            <p14:sldId id="2076138197"/>
            <p14:sldId id="2554"/>
            <p14:sldId id="2553"/>
          </p14:sldIdLst>
        </p14:section>
        <p14:section name="Extra Optional Slides" id="{22AF8A36-8E75-41A0-A58F-70584D098475}">
          <p14:sldIdLst/>
        </p14:section>
      </p14:sectionLst>
    </p:ext>
    <p:ext uri="{EFAFB233-063F-42B5-8137-9DF3F51BA10A}">
      <p15:sldGuideLst xmlns:p15="http://schemas.microsoft.com/office/powerpoint/2012/main">
        <p15:guide id="1" orient="horz" pos="2203" userDrawn="1">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88970" autoAdjust="0"/>
  </p:normalViewPr>
  <p:slideViewPr>
    <p:cSldViewPr snapToGrid="0">
      <p:cViewPr varScale="1">
        <p:scale>
          <a:sx n="97" d="100"/>
          <a:sy n="97" d="100"/>
        </p:scale>
        <p:origin x="768" y="96"/>
      </p:cViewPr>
      <p:guideLst>
        <p:guide orient="horz" pos="2203"/>
        <p:guide pos="3917"/>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9/8/2024 2:53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9/8/2024 2:53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9/8/2024 2:53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33248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9/8/2024 2:53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136328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9/8/2024 2:53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 set overview - https://learn.microsoft.com/azure/virtual-machines/availability-set-overview</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9/8/2024 2:53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a:r>
              <a:rPr lang="en-US" b="1" i="0" dirty="0">
                <a:effectLst/>
                <a:latin typeface="-apple-system"/>
              </a:rPr>
              <a:t>Fault domain</a:t>
            </a:r>
            <a:endParaRPr lang="en-US" b="0" i="0" dirty="0">
              <a:effectLst/>
              <a:latin typeface="-apple-system"/>
            </a:endParaRPr>
          </a:p>
          <a:p>
            <a:pPr algn="l">
              <a:buFont typeface="Arial" panose="020B0604020202020204" pitchFamily="34" charset="0"/>
              <a:buChar char="•"/>
            </a:pPr>
            <a:r>
              <a:rPr lang="en-US" b="0" i="0" dirty="0">
                <a:effectLst/>
                <a:latin typeface="-apple-system"/>
              </a:rPr>
              <a:t>Prevent Hardware failures like limit the impact of potential physical hardware failures, network outages, or power interruptions</a:t>
            </a:r>
          </a:p>
          <a:p>
            <a:pPr algn="l">
              <a:buFont typeface="Arial" panose="020B0604020202020204" pitchFamily="34" charset="0"/>
              <a:buChar char="•"/>
            </a:pPr>
            <a:r>
              <a:rPr lang="en-US" b="0" i="0" dirty="0">
                <a:effectLst/>
                <a:latin typeface="-apple-system"/>
              </a:rPr>
              <a:t>1 Rack that share common power source and network switch.</a:t>
            </a:r>
          </a:p>
          <a:p>
            <a:pPr algn="l">
              <a:buFont typeface="Arial" panose="020B0604020202020204" pitchFamily="34" charset="0"/>
              <a:buChar char="•"/>
            </a:pPr>
            <a:r>
              <a:rPr lang="en-US" b="0" i="0" dirty="0">
                <a:effectLst/>
                <a:latin typeface="-apple-system"/>
              </a:rPr>
              <a:t>Max- 3 FD per availability set, Default value=2</a:t>
            </a:r>
          </a:p>
          <a:p>
            <a:pPr marL="0" algn="l"/>
            <a:r>
              <a:rPr lang="en-US" b="1" i="0" dirty="0">
                <a:effectLst/>
                <a:latin typeface="-apple-system"/>
              </a:rPr>
              <a:t>Update domain</a:t>
            </a:r>
            <a:endParaRPr lang="en-US" b="0" i="0" dirty="0">
              <a:effectLst/>
              <a:latin typeface="-apple-system"/>
            </a:endParaRPr>
          </a:p>
          <a:p>
            <a:pPr algn="l">
              <a:buFont typeface="Arial" panose="020B0604020202020204" pitchFamily="34" charset="0"/>
              <a:buChar char="•"/>
            </a:pPr>
            <a:r>
              <a:rPr lang="en-US" b="0" i="0" dirty="0">
                <a:effectLst/>
                <a:latin typeface="-apple-system"/>
              </a:rPr>
              <a:t>Max= 20 UD, Default=5</a:t>
            </a:r>
          </a:p>
          <a:p>
            <a:pPr algn="l">
              <a:buFont typeface="Arial" panose="020B0604020202020204" pitchFamily="34" charset="0"/>
              <a:buChar char="•"/>
            </a:pPr>
            <a:r>
              <a:rPr lang="en-US" b="0" i="0" dirty="0">
                <a:effectLst/>
                <a:latin typeface="-apple-system"/>
              </a:rPr>
              <a:t>Update domains indicate groups of virtual machines and underlying physical hardware that can be rebooted at the same time</a:t>
            </a:r>
          </a:p>
          <a:p>
            <a:pPr algn="l">
              <a:buFont typeface="Arial" panose="020B0604020202020204" pitchFamily="34" charset="0"/>
              <a:buChar char="•"/>
            </a:pPr>
            <a:r>
              <a:rPr lang="en-US" b="0" i="0" dirty="0">
                <a:effectLst/>
                <a:latin typeface="-apple-system"/>
              </a:rPr>
              <a:t>The order of update domains being rebooted may not proceed sequentially during planned maintenance, but only one update domain is rebooted at a time. A rebooted update domain is given 30 minutes to recover before maintenance is initiated on a different update domain.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9/8/2024 2:53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820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8970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Deploy and manage Azure compute resources (https://docs.microsoft.com/learn/paths/az-104-manage-compute-resources/)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are virtual machine scale sets - https://learn.microsoft.com/azure/virtual-machine-scale-sets/overview</a:t>
            </a:r>
          </a:p>
          <a:p>
            <a:endParaRPr lang="en-IN" dirty="0"/>
          </a:p>
          <a:p>
            <a:r>
              <a:rPr lang="en-IN" dirty="0"/>
              <a:t>VMSS are all about performance.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61592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Autoscale - https://learn.microsoft.com/azure/virtual-machine-scale-sets/virtual-machine-scale-sets-autoscale-overview</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9/8/2024 2:53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virtual machine scaling - https://microsoftlearning.github.io/AZ-104-MicrosoftAzureAdministrator/Instructions/Demos/08%20-%20Administer%20Azure%20Virtual%20Machines.html#configure-virtual-machine-availability</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535393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do either the PowerShell or the CLI deployment, if they like scripting.</a:t>
            </a:r>
          </a:p>
          <a:p>
            <a:endParaRPr lang="en-US" dirty="0"/>
          </a:p>
          <a:p>
            <a:r>
              <a:rPr lang="en-US" dirty="0"/>
              <a:t>Lab 08 - https://microsoftlearning.github.io/AZ-104-MicrosoftAzureAdministrator/Instructions/Labs/LAB_08-Manage_Virtual_Machines.html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9/8/2024 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diagram for the interactive lab simulation (previous lab), if you want to review that.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08834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24164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chemeClr val="tx1"/>
                </a:solidFill>
                <a:ea typeface="Segoe UI" pitchFamily="34" charset="0"/>
                <a:cs typeface="Segoe UI" pitchFamily="34" charset="0"/>
              </a:rPr>
              <a:t>Test and development, website hosting, storage, backup, recovery, high-performance computing, big data analysis, and extended data center.</a:t>
            </a:r>
            <a:endParaRPr lang="en-IN" sz="900" dirty="0">
              <a:solidFill>
                <a:schemeClr val="tx1"/>
              </a:solidFill>
              <a:ea typeface="Segoe UI" pitchFamily="34" charset="0"/>
              <a:cs typeface="Segoe UI"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Graphic from: </a:t>
            </a:r>
            <a:r>
              <a:rPr lang="en-US" sz="1800" dirty="0">
                <a:effectLst/>
                <a:latin typeface="Segoe UI" panose="020B0502040204020203" pitchFamily="34" charset="0"/>
              </a:rPr>
              <a:t>https://learn.microsoft.com/azure/security/fundamentals/shared-responsibility</a:t>
            </a:r>
            <a:endParaRPr lang="en-US" sz="1800" dirty="0">
              <a:effectLst/>
              <a:latin typeface="Arial" panose="020B0604020202020204"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9/8/2024 2:53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residency - </a:t>
            </a:r>
            <a:r>
              <a:rPr lang="en-US" sz="1800" dirty="0">
                <a:effectLst/>
                <a:latin typeface="Segoe UI" panose="020B0502040204020203" pitchFamily="34" charset="0"/>
              </a:rPr>
              <a:t>https://azure.microsoft.com/explore/global-infrastructure/data-residency/#select-geography</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9/8/2024 2:53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93343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VM sizes with no temporary disks - https://learn.microsoft.com/azure/virtual-machines/azure-vms-no-temp-disk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2756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Creating a VM in the portal - https://microsoftlearning.github.io/AZ-104-MicrosoftAzureAdministrator/Instructions/Demos/08%20-%20Administer%20Azure%20Virtual%20Machines.html#demonstration--create-virtual-machines-in-the-portal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808282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8950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0" y="1587"/>
            <a:ext cx="124364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275769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7944245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41386273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8611302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7602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78628493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8846893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35352830"/>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6" name="TextBox 5">
            <a:extLst>
              <a:ext uri="{FF2B5EF4-FFF2-40B4-BE49-F238E27FC236}">
                <a16:creationId xmlns:a16="http://schemas.microsoft.com/office/drawing/2014/main" id="{CD7E2CB0-031F-BD6E-B81F-9CBD4653B372}"/>
              </a:ext>
            </a:extLst>
          </p:cNvPr>
          <p:cNvSpPr txBox="1"/>
          <p:nvPr userDrawn="1"/>
        </p:nvSpPr>
        <p:spPr>
          <a:xfrm>
            <a:off x="316871" y="6314693"/>
            <a:ext cx="3794950" cy="44781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100" dirty="0">
                <a:solidFill>
                  <a:srgbClr val="000000"/>
                </a:solidFill>
              </a:rPr>
              <a:t>© Copyright Microsoft Corporation. All rights reserved.</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 id="2147484643" r:id="rId5"/>
    <p:sldLayoutId id="2147484644" r:id="rId6"/>
    <p:sldLayoutId id="2147484645" r:id="rId7"/>
    <p:sldLayoutId id="2147484646" r:id="rId8"/>
    <p:sldLayoutId id="2147484647"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virtual-machine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08-Manage_Virtual_Machines.html" TargetMode="External"/><Relationship Id="rId4" Type="http://schemas.openxmlformats.org/officeDocument/2006/relationships/hyperlink" Target="https://docs.microsoft.com/learn/modules/configure-virtual-machine-availabilit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4.png"/><Relationship Id="rId18" Type="http://schemas.openxmlformats.org/officeDocument/2006/relationships/image" Target="../media/image47.svg"/><Relationship Id="rId3" Type="http://schemas.openxmlformats.org/officeDocument/2006/relationships/image" Target="../media/image30.png"/><Relationship Id="rId21" Type="http://schemas.openxmlformats.org/officeDocument/2006/relationships/image" Target="../media/image50.png"/><Relationship Id="rId7" Type="http://schemas.openxmlformats.org/officeDocument/2006/relationships/image" Target="../media/image38.png"/><Relationship Id="rId12" Type="http://schemas.openxmlformats.org/officeDocument/2006/relationships/image" Target="../media/image43.svg"/><Relationship Id="rId17" Type="http://schemas.openxmlformats.org/officeDocument/2006/relationships/image" Target="../media/image46.png"/><Relationship Id="rId2" Type="http://schemas.openxmlformats.org/officeDocument/2006/relationships/notesSlide" Target="../notesSlides/notesSlide25.xml"/><Relationship Id="rId16" Type="http://schemas.openxmlformats.org/officeDocument/2006/relationships/image" Target="../media/image35.svg"/><Relationship Id="rId20" Type="http://schemas.openxmlformats.org/officeDocument/2006/relationships/image" Target="../media/image49.svg"/><Relationship Id="rId1" Type="http://schemas.openxmlformats.org/officeDocument/2006/relationships/slideLayout" Target="../slideLayouts/slideLayout3.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34.png"/><Relationship Id="rId10" Type="http://schemas.openxmlformats.org/officeDocument/2006/relationships/image" Target="../media/image41.svg"/><Relationship Id="rId19" Type="http://schemas.openxmlformats.org/officeDocument/2006/relationships/image" Target="../media/image48.png"/><Relationship Id="rId4" Type="http://schemas.openxmlformats.org/officeDocument/2006/relationships/image" Target="../media/image31.svg"/><Relationship Id="rId9" Type="http://schemas.openxmlformats.org/officeDocument/2006/relationships/image" Target="../media/image40.png"/><Relationship Id="rId14" Type="http://schemas.openxmlformats.org/officeDocument/2006/relationships/image" Target="../media/image45.svg"/><Relationship Id="rId22" Type="http://schemas.openxmlformats.org/officeDocument/2006/relationships/image" Target="../media/image51.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pricing/details/virtual-machines/seri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301390"/>
            <a:ext cx="5394916" cy="1772793"/>
          </a:xfrm>
        </p:spPr>
        <p:txBody>
          <a:bodyPr/>
          <a:lstStyle/>
          <a:p>
            <a:r>
              <a:rPr lang="en-US" sz="4400"/>
              <a:t>AZ-104T00A</a:t>
            </a:r>
            <a:br>
              <a:rPr lang="en-US" sz="4200" dirty="0"/>
            </a:br>
            <a:r>
              <a:rPr lang="en-US" sz="4200" dirty="0"/>
              <a:t>Administer Azure Virtual Machines</a:t>
            </a:r>
          </a:p>
        </p:txBody>
      </p:sp>
    </p:spTree>
    <p:extLst>
      <p:ext uri="{BB962C8B-B14F-4D97-AF65-F5344CB8AC3E}">
        <p14:creationId xmlns:p14="http://schemas.microsoft.com/office/powerpoint/2010/main" val="359594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t>Connect to Virtual Machines</a:t>
            </a:r>
          </a:p>
        </p:txBody>
      </p:sp>
      <p:pic>
        <p:nvPicPr>
          <p:cNvPr id="5" name="Picture 4" descr="A Bastion subnet provides access to a virtual machine subnet. ">
            <a:extLst>
              <a:ext uri="{FF2B5EF4-FFF2-40B4-BE49-F238E27FC236}">
                <a16:creationId xmlns:a16="http://schemas.microsoft.com/office/drawing/2014/main" id="{7B75309C-C877-4152-89D9-4599ACA8E519}"/>
              </a:ext>
            </a:extLst>
          </p:cNvPr>
          <p:cNvPicPr>
            <a:picLocks noChangeAspect="1"/>
          </p:cNvPicPr>
          <p:nvPr/>
        </p:nvPicPr>
        <p:blipFill>
          <a:blip r:embed="rId3"/>
          <a:stretch>
            <a:fillRect/>
          </a:stretch>
        </p:blipFill>
        <p:spPr>
          <a:xfrm>
            <a:off x="1564425" y="1328326"/>
            <a:ext cx="8377244" cy="3418771"/>
          </a:xfrm>
          <a:prstGeom prst="rect">
            <a:avLst/>
          </a:prstGeom>
        </p:spPr>
      </p:pic>
      <p:sp>
        <p:nvSpPr>
          <p:cNvPr id="74" name="Rectangle 73">
            <a:extLst>
              <a:ext uri="{FF2B5EF4-FFF2-40B4-BE49-F238E27FC236}">
                <a16:creationId xmlns:a16="http://schemas.microsoft.com/office/drawing/2014/main" id="{CC7FA019-48EB-452E-9F30-5C27E672055D}"/>
              </a:ext>
            </a:extLst>
          </p:cNvPr>
          <p:cNvSpPr/>
          <p:nvPr/>
        </p:nvSpPr>
        <p:spPr>
          <a:xfrm>
            <a:off x="451423" y="4920880"/>
            <a:ext cx="3788653" cy="108097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Bastion Subnet for RDP/SSH through the Portal over SSL</a:t>
            </a:r>
          </a:p>
        </p:txBody>
      </p:sp>
      <p:sp>
        <p:nvSpPr>
          <p:cNvPr id="72" name="Rectangle 71">
            <a:extLst>
              <a:ext uri="{FF2B5EF4-FFF2-40B4-BE49-F238E27FC236}">
                <a16:creationId xmlns:a16="http://schemas.microsoft.com/office/drawing/2014/main" id="{316296C6-6DB4-432B-884B-E17A40C565B1}"/>
              </a:ext>
            </a:extLst>
          </p:cNvPr>
          <p:cNvSpPr/>
          <p:nvPr/>
        </p:nvSpPr>
        <p:spPr>
          <a:xfrm>
            <a:off x="4368865" y="4930236"/>
            <a:ext cx="3788654"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Remote Desktop Protocol for Windows-based Virtual Machines</a:t>
            </a:r>
          </a:p>
        </p:txBody>
      </p:sp>
      <p:sp>
        <p:nvSpPr>
          <p:cNvPr id="73" name="Rectangle 72">
            <a:extLst>
              <a:ext uri="{FF2B5EF4-FFF2-40B4-BE49-F238E27FC236}">
                <a16:creationId xmlns:a16="http://schemas.microsoft.com/office/drawing/2014/main" id="{13B828A2-AF1E-4C6E-8B45-FBC7295CAD6B}"/>
              </a:ext>
            </a:extLst>
          </p:cNvPr>
          <p:cNvSpPr/>
          <p:nvPr/>
        </p:nvSpPr>
        <p:spPr>
          <a:xfrm>
            <a:off x="8207069" y="4911150"/>
            <a:ext cx="3788653"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Secure Shell Protocol for Linux based Virtual Machines</a:t>
            </a:r>
          </a:p>
        </p:txBody>
      </p:sp>
      <p:sp>
        <p:nvSpPr>
          <p:cNvPr id="3" name="Rectangle 2">
            <a:extLst>
              <a:ext uri="{FF2B5EF4-FFF2-40B4-BE49-F238E27FC236}">
                <a16:creationId xmlns:a16="http://schemas.microsoft.com/office/drawing/2014/main" id="{81A5CF39-1A52-4B80-9340-75FF5A77B72C}"/>
              </a:ext>
              <a:ext uri="{C183D7F6-B498-43B3-948B-1728B52AA6E4}">
                <adec:decorative xmlns:adec="http://schemas.microsoft.com/office/drawing/2017/decorative" val="1"/>
              </a:ext>
            </a:extLst>
          </p:cNvPr>
          <p:cNvSpPr/>
          <p:nvPr/>
        </p:nvSpPr>
        <p:spPr bwMode="auto">
          <a:xfrm>
            <a:off x="4538132" y="1608666"/>
            <a:ext cx="1862667" cy="1710267"/>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16047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Connect to Windows Virtual Machines </a:t>
            </a:r>
          </a:p>
        </p:txBody>
      </p:sp>
      <p:sp>
        <p:nvSpPr>
          <p:cNvPr id="5" name="Rectangle 4">
            <a:extLst>
              <a:ext uri="{FF2B5EF4-FFF2-40B4-BE49-F238E27FC236}">
                <a16:creationId xmlns:a16="http://schemas.microsoft.com/office/drawing/2014/main" id="{3EE9A2AD-CF1C-4E1E-879F-947B97450D61}"/>
              </a:ext>
            </a:extLst>
          </p:cNvPr>
          <p:cNvSpPr/>
          <p:nvPr/>
        </p:nvSpPr>
        <p:spPr>
          <a:xfrm>
            <a:off x="427038" y="1928215"/>
            <a:ext cx="4994048" cy="1721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Remote Desktop Protocol </a:t>
            </a:r>
            <a:r>
              <a:rPr lang="en-US" sz="2400" dirty="0">
                <a:solidFill>
                  <a:schemeClr val="tx1"/>
                </a:solidFill>
              </a:rPr>
              <a:t>(RDP) creates a GUI session and accepts inbound traffic on TCP port 3389</a:t>
            </a:r>
          </a:p>
        </p:txBody>
      </p:sp>
      <p:sp>
        <p:nvSpPr>
          <p:cNvPr id="8" name="Rectangle 7">
            <a:extLst>
              <a:ext uri="{FF2B5EF4-FFF2-40B4-BE49-F238E27FC236}">
                <a16:creationId xmlns:a16="http://schemas.microsoft.com/office/drawing/2014/main" id="{A5681400-77DB-4224-AF8D-454479CA45BD}"/>
              </a:ext>
            </a:extLst>
          </p:cNvPr>
          <p:cNvSpPr/>
          <p:nvPr/>
        </p:nvSpPr>
        <p:spPr>
          <a:xfrm>
            <a:off x="427038" y="3818876"/>
            <a:ext cx="4994048" cy="17219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WinRM</a:t>
            </a:r>
            <a:r>
              <a:rPr lang="en-US" sz="2400" dirty="0">
                <a:solidFill>
                  <a:schemeClr val="tx1"/>
                </a:solidFill>
              </a:rPr>
              <a:t> creates a command-line session so you can run scripts</a:t>
            </a:r>
          </a:p>
        </p:txBody>
      </p:sp>
      <p:pic>
        <p:nvPicPr>
          <p:cNvPr id="6" name="Picture 7" descr="Screenshot that shows Connect - highlighting RDP showing the flow to the Remote Desktop Connection pop up window">
            <a:extLst>
              <a:ext uri="{FF2B5EF4-FFF2-40B4-BE49-F238E27FC236}">
                <a16:creationId xmlns:a16="http://schemas.microsoft.com/office/drawing/2014/main" id="{65E6BF21-22A3-45E2-BC28-552F60F9C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575" y="1349467"/>
            <a:ext cx="4325185" cy="4886295"/>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 to Linux Virtual Machines </a:t>
            </a:r>
          </a:p>
        </p:txBody>
      </p:sp>
      <p:pic>
        <p:nvPicPr>
          <p:cNvPr id="3" name="Picture 4" descr="Screenshot of an Administrator account showing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85" y="1406213"/>
            <a:ext cx="10945906" cy="3002586"/>
          </a:xfrm>
          <a:prstGeom prst="rect">
            <a:avLst/>
          </a:prstGeom>
        </p:spPr>
      </p:pic>
      <p:sp>
        <p:nvSpPr>
          <p:cNvPr id="6" name="Rectangle 5">
            <a:extLst>
              <a:ext uri="{FF2B5EF4-FFF2-40B4-BE49-F238E27FC236}">
                <a16:creationId xmlns:a16="http://schemas.microsoft.com/office/drawing/2014/main" id="{91850D4D-D7D3-4EB5-B566-464B5E799D74}"/>
              </a:ext>
            </a:extLst>
          </p:cNvPr>
          <p:cNvSpPr/>
          <p:nvPr/>
        </p:nvSpPr>
        <p:spPr>
          <a:xfrm>
            <a:off x="413323"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Authenticate with a SSH public key or password</a:t>
            </a:r>
            <a:endParaRPr lang="bs-Latn-BA" sz="2200">
              <a:solidFill>
                <a:schemeClr val="tx1"/>
              </a:solidFill>
            </a:endParaRPr>
          </a:p>
        </p:txBody>
      </p:sp>
      <p:sp>
        <p:nvSpPr>
          <p:cNvPr id="7" name="Rectangle 6">
            <a:extLst>
              <a:ext uri="{FF2B5EF4-FFF2-40B4-BE49-F238E27FC236}">
                <a16:creationId xmlns:a16="http://schemas.microsoft.com/office/drawing/2014/main" id="{2D045941-8DD5-4757-953D-1524090ACBA9}"/>
              </a:ext>
            </a:extLst>
          </p:cNvPr>
          <p:cNvSpPr/>
          <p:nvPr/>
        </p:nvSpPr>
        <p:spPr>
          <a:xfrm>
            <a:off x="4329994"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SSH is an encrypted connection protocol that allows secure logins over unsecured connections</a:t>
            </a:r>
          </a:p>
        </p:txBody>
      </p:sp>
      <p:sp>
        <p:nvSpPr>
          <p:cNvPr id="8" name="Rectangle 7">
            <a:extLst>
              <a:ext uri="{FF2B5EF4-FFF2-40B4-BE49-F238E27FC236}">
                <a16:creationId xmlns:a16="http://schemas.microsoft.com/office/drawing/2014/main" id="{3CC594C0-3931-4DEA-9FD3-8CF0CC16BBD3}"/>
              </a:ext>
            </a:extLst>
          </p:cNvPr>
          <p:cNvSpPr/>
          <p:nvPr/>
        </p:nvSpPr>
        <p:spPr>
          <a:xfrm>
            <a:off x="8246664"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There are public and private keys</a:t>
            </a:r>
          </a:p>
        </p:txBody>
      </p:sp>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 Availability</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Configure Azure Virtual Machine Availability Introduction</a:t>
            </a:r>
          </a:p>
        </p:txBody>
      </p:sp>
      <p:sp>
        <p:nvSpPr>
          <p:cNvPr id="61" name="TextBox 60">
            <a:extLst>
              <a:ext uri="{FF2B5EF4-FFF2-40B4-BE49-F238E27FC236}">
                <a16:creationId xmlns:a16="http://schemas.microsoft.com/office/drawing/2014/main" id="{A9E7FC93-462D-4DF5-8B99-632CC08AC4C2}"/>
              </a:ext>
            </a:extLst>
          </p:cNvPr>
          <p:cNvSpPr txBox="1"/>
          <p:nvPr/>
        </p:nvSpPr>
        <p:spPr>
          <a:xfrm>
            <a:off x="558973" y="588900"/>
            <a:ext cx="5671457" cy="4993780"/>
          </a:xfrm>
          <a:prstGeom prst="rect">
            <a:avLst/>
          </a:prstGeom>
          <a:noFill/>
        </p:spPr>
        <p:txBody>
          <a:bodyPr wrap="square" lIns="0" tIns="0" rIns="0" bIns="0" rtlCol="0" anchor="ctr">
            <a:noAutofit/>
          </a:bodyPr>
          <a:lstStyle/>
          <a:p>
            <a:pPr marL="342900" indent="-342900">
              <a:spcBef>
                <a:spcPct val="0"/>
              </a:spcBef>
              <a:spcAft>
                <a:spcPts val="600"/>
              </a:spcAft>
              <a:buFont typeface="Arial" panose="020B0604020202020204" pitchFamily="34" charset="0"/>
              <a:buChar char="•"/>
            </a:pPr>
            <a:r>
              <a:rPr lang="en-US" sz="2000" dirty="0"/>
              <a:t>Plan for Maintenance and Downtime</a:t>
            </a:r>
          </a:p>
          <a:p>
            <a:pPr marL="342900" indent="-342900">
              <a:spcBef>
                <a:spcPct val="0"/>
              </a:spcBef>
              <a:spcAft>
                <a:spcPts val="600"/>
              </a:spcAft>
              <a:buFont typeface="Arial" panose="020B0604020202020204" pitchFamily="34" charset="0"/>
              <a:buChar char="•"/>
            </a:pPr>
            <a:r>
              <a:rPr lang="en-US" sz="2000" dirty="0"/>
              <a:t>Setup Availability Sets</a:t>
            </a:r>
          </a:p>
          <a:p>
            <a:pPr marL="342900" indent="-342900">
              <a:spcBef>
                <a:spcPct val="0"/>
              </a:spcBef>
              <a:spcAft>
                <a:spcPts val="600"/>
              </a:spcAft>
              <a:buFont typeface="Arial" panose="020B0604020202020204" pitchFamily="34" charset="0"/>
              <a:buChar char="•"/>
            </a:pPr>
            <a:r>
              <a:rPr lang="en-US" sz="2000" dirty="0"/>
              <a:t>Review Update and Fault Domains</a:t>
            </a:r>
          </a:p>
          <a:p>
            <a:pPr marL="342900" indent="-342900">
              <a:spcBef>
                <a:spcPct val="0"/>
              </a:spcBef>
              <a:spcAft>
                <a:spcPts val="600"/>
              </a:spcAft>
              <a:buFont typeface="Arial" panose="020B0604020202020204" pitchFamily="34" charset="0"/>
              <a:buChar char="•"/>
            </a:pPr>
            <a:r>
              <a:rPr lang="en-US" sz="2000" dirty="0"/>
              <a:t>Review Availability Zones</a:t>
            </a:r>
          </a:p>
          <a:p>
            <a:pPr marL="342900" indent="-342900">
              <a:spcBef>
                <a:spcPct val="0"/>
              </a:spcBef>
              <a:spcAft>
                <a:spcPts val="600"/>
              </a:spcAft>
              <a:buFont typeface="Arial" panose="020B0604020202020204" pitchFamily="34" charset="0"/>
              <a:buChar char="•"/>
            </a:pPr>
            <a:r>
              <a:rPr lang="en-US" sz="2000" dirty="0"/>
              <a:t>Compare Vertical to Horizontal Scaling</a:t>
            </a:r>
          </a:p>
          <a:p>
            <a:pPr marL="342900" indent="-342900">
              <a:spcBef>
                <a:spcPct val="0"/>
              </a:spcBef>
              <a:spcAft>
                <a:spcPts val="600"/>
              </a:spcAft>
              <a:buFont typeface="Arial" panose="020B0604020202020204" pitchFamily="34" charset="0"/>
              <a:buChar char="•"/>
            </a:pPr>
            <a:r>
              <a:rPr lang="en-US" sz="2000" dirty="0"/>
              <a:t>Create Scale Sets (2 student topics)</a:t>
            </a:r>
          </a:p>
          <a:p>
            <a:pPr marL="342900" indent="-342900">
              <a:spcBef>
                <a:spcPct val="0"/>
              </a:spcBef>
              <a:spcAft>
                <a:spcPts val="600"/>
              </a:spcAft>
              <a:buFont typeface="Arial" panose="020B0604020202020204" pitchFamily="34" charset="0"/>
              <a:buChar char="•"/>
            </a:pPr>
            <a:r>
              <a:rPr lang="en-US" sz="2000" dirty="0"/>
              <a:t>Configure Autoscale (2 student topics)</a:t>
            </a:r>
          </a:p>
          <a:p>
            <a:pPr marL="342900" indent="-342900">
              <a:spcBef>
                <a:spcPct val="0"/>
              </a:spcBef>
              <a:spcAft>
                <a:spcPts val="600"/>
              </a:spcAft>
              <a:buFont typeface="Arial" panose="020B0604020202020204" pitchFamily="34" charset="0"/>
              <a:buChar char="•"/>
            </a:pPr>
            <a:r>
              <a:rPr lang="en-US" sz="2000" dirty="0"/>
              <a:t>Demonstration – Virtual Machine Scaling</a:t>
            </a:r>
          </a:p>
          <a:p>
            <a:pPr marL="342900" indent="-342900">
              <a:spcBef>
                <a:spcPct val="0"/>
              </a:spcBef>
              <a:spcAft>
                <a:spcPts val="600"/>
              </a:spcAft>
              <a:buFont typeface="Arial" panose="020B0604020202020204" pitchFamily="34" charset="0"/>
              <a:buChar char="•"/>
            </a:pPr>
            <a:r>
              <a:rPr lang="en-US" sz="2000" dirty="0"/>
              <a:t>Learning Recap</a:t>
            </a:r>
          </a:p>
        </p:txBody>
      </p:sp>
      <p:sp>
        <p:nvSpPr>
          <p:cNvPr id="4" name="TextBox 3">
            <a:extLst>
              <a:ext uri="{FF2B5EF4-FFF2-40B4-BE49-F238E27FC236}">
                <a16:creationId xmlns:a16="http://schemas.microsoft.com/office/drawing/2014/main" id="{F875E06A-E3E9-3AFB-FADF-0E9978D32624}"/>
              </a:ext>
            </a:extLst>
          </p:cNvPr>
          <p:cNvSpPr txBox="1"/>
          <p:nvPr/>
        </p:nvSpPr>
        <p:spPr>
          <a:xfrm>
            <a:off x="6472355" y="1716224"/>
            <a:ext cx="4761702" cy="183127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Implement and manage Azure compute resources (20-25%): Create and configure virtual machines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VM availability options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Deploy and configure VM scale sets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Maintenance and Downtime</a:t>
            </a:r>
          </a:p>
        </p:txBody>
      </p:sp>
      <p:sp>
        <p:nvSpPr>
          <p:cNvPr id="11" name="Rectangle 10">
            <a:extLst>
              <a:ext uri="{FF2B5EF4-FFF2-40B4-BE49-F238E27FC236}">
                <a16:creationId xmlns:a16="http://schemas.microsoft.com/office/drawing/2014/main" id="{86FFE31A-1A7D-47A5-B5CE-41B5BA2F30BB}"/>
              </a:ext>
              <a:ext uri="{C183D7F6-B498-43B3-948B-1728B52AA6E4}">
                <adec:decorative xmlns:adec="http://schemas.microsoft.com/office/drawing/2017/decorative" val="0"/>
              </a:ext>
            </a:extLst>
          </p:cNvPr>
          <p:cNvSpPr/>
          <p:nvPr/>
        </p:nvSpPr>
        <p:spPr bwMode="auto">
          <a:xfrm>
            <a:off x="465138" y="1427843"/>
            <a:ext cx="3752503" cy="1097643"/>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IN" sz="2600" dirty="0">
                <a:solidFill>
                  <a:schemeClr val="bg1"/>
                </a:solidFill>
                <a:latin typeface="+mj-lt"/>
              </a:rPr>
              <a:t>Unplanned Hardware Maintenance</a:t>
            </a:r>
            <a:endParaRPr lang="en-US" sz="2600" dirty="0">
              <a:solidFill>
                <a:schemeClr val="bg1"/>
              </a:solidFill>
              <a:latin typeface="+mj-lt"/>
            </a:endParaRPr>
          </a:p>
        </p:txBody>
      </p:sp>
      <p:sp>
        <p:nvSpPr>
          <p:cNvPr id="7" name="Rectangle 6">
            <a:extLst>
              <a:ext uri="{FF2B5EF4-FFF2-40B4-BE49-F238E27FC236}">
                <a16:creationId xmlns:a16="http://schemas.microsoft.com/office/drawing/2014/main" id="{FAEF052B-45AF-4FB6-B70C-CA33DE5C87B1}"/>
              </a:ext>
              <a:ext uri="{C183D7F6-B498-43B3-948B-1728B52AA6E4}">
                <adec:decorative xmlns:adec="http://schemas.microsoft.com/office/drawing/2017/decorative" val="0"/>
              </a:ext>
            </a:extLst>
          </p:cNvPr>
          <p:cNvSpPr/>
          <p:nvPr/>
        </p:nvSpPr>
        <p:spPr bwMode="auto">
          <a:xfrm>
            <a:off x="465138"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457200" algn="l"/>
              </a:tabLst>
            </a:pPr>
            <a:r>
              <a:rPr lang="en-US" sz="2200" dirty="0">
                <a:solidFill>
                  <a:schemeClr val="tx1"/>
                </a:solidFill>
              </a:rPr>
              <a:t>When the platform predicts a failure, it will issue an </a:t>
            </a:r>
            <a:r>
              <a:rPr lang="en-US" sz="2200" dirty="0">
                <a:solidFill>
                  <a:schemeClr val="tx1"/>
                </a:solidFill>
                <a:latin typeface="+mj-lt"/>
              </a:rPr>
              <a:t>unplanned hardware maintenance </a:t>
            </a:r>
            <a:r>
              <a:rPr lang="en-US" sz="2200" dirty="0">
                <a:solidFill>
                  <a:schemeClr val="tx1"/>
                </a:solidFill>
              </a:rPr>
              <a:t>event</a:t>
            </a:r>
          </a:p>
          <a:p>
            <a:pPr marL="57150">
              <a:spcBef>
                <a:spcPts val="300"/>
              </a:spcBef>
              <a:spcAft>
                <a:spcPts val="600"/>
              </a:spcAft>
              <a:tabLst>
                <a:tab pos="457200" algn="l"/>
              </a:tabLst>
            </a:pPr>
            <a:r>
              <a:rPr lang="en-US" sz="2200" dirty="0">
                <a:solidFill>
                  <a:schemeClr val="tx1"/>
                </a:solidFill>
                <a:latin typeface="+mj-lt"/>
              </a:rPr>
              <a:t>Action: </a:t>
            </a:r>
            <a:r>
              <a:rPr lang="en-US" sz="2200" dirty="0">
                <a:solidFill>
                  <a:schemeClr val="tx1"/>
                </a:solidFill>
              </a:rPr>
              <a:t>Live migration</a:t>
            </a:r>
          </a:p>
        </p:txBody>
      </p:sp>
      <p:sp>
        <p:nvSpPr>
          <p:cNvPr id="12" name="Rectangle 11">
            <a:extLst>
              <a:ext uri="{FF2B5EF4-FFF2-40B4-BE49-F238E27FC236}">
                <a16:creationId xmlns:a16="http://schemas.microsoft.com/office/drawing/2014/main" id="{181C5DAE-91A7-439E-A492-52EBBFCB5940}"/>
              </a:ext>
              <a:ext uri="{C183D7F6-B498-43B3-948B-1728B52AA6E4}">
                <adec:decorative xmlns:adec="http://schemas.microsoft.com/office/drawing/2017/decorative" val="0"/>
              </a:ext>
            </a:extLst>
          </p:cNvPr>
          <p:cNvSpPr/>
          <p:nvPr/>
        </p:nvSpPr>
        <p:spPr bwMode="auto">
          <a:xfrm>
            <a:off x="4380018" y="1427843"/>
            <a:ext cx="3691193" cy="1097643"/>
          </a:xfrm>
          <a:prstGeom prst="rect">
            <a:avLst/>
          </a:prstGeom>
          <a:solidFill>
            <a:schemeClr val="accent3"/>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chemeClr val="bg1"/>
                </a:solidFill>
                <a:latin typeface="+mj-lt"/>
              </a:rPr>
              <a:t>Unexpected</a:t>
            </a:r>
            <a:br>
              <a:rPr lang="en-US" sz="2600" dirty="0">
                <a:solidFill>
                  <a:schemeClr val="bg1"/>
                </a:solidFill>
                <a:latin typeface="+mj-lt"/>
              </a:rPr>
            </a:br>
            <a:r>
              <a:rPr lang="en-US" sz="2600" dirty="0">
                <a:solidFill>
                  <a:schemeClr val="bg1"/>
                </a:solidFill>
                <a:latin typeface="+mj-lt"/>
              </a:rPr>
              <a:t>Downtime</a:t>
            </a:r>
            <a:endParaRPr lang="en-US" sz="2600" dirty="0">
              <a:solidFill>
                <a:schemeClr val="bg1"/>
              </a:solidFill>
            </a:endParaRPr>
          </a:p>
        </p:txBody>
      </p:sp>
      <p:sp>
        <p:nvSpPr>
          <p:cNvPr id="8" name="Rectangle 7">
            <a:extLst>
              <a:ext uri="{FF2B5EF4-FFF2-40B4-BE49-F238E27FC236}">
                <a16:creationId xmlns:a16="http://schemas.microsoft.com/office/drawing/2014/main" id="{57BC94AC-C85F-4967-BE63-2C3002D7500A}"/>
              </a:ext>
              <a:ext uri="{C183D7F6-B498-43B3-948B-1728B52AA6E4}">
                <adec:decorative xmlns:adec="http://schemas.microsoft.com/office/drawing/2017/decorative" val="0"/>
              </a:ext>
            </a:extLst>
          </p:cNvPr>
          <p:cNvSpPr/>
          <p:nvPr/>
        </p:nvSpPr>
        <p:spPr bwMode="auto">
          <a:xfrm>
            <a:off x="4380018"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Unexpected Downtime</a:t>
            </a:r>
            <a:br>
              <a:rPr lang="en-US" sz="2200" dirty="0">
                <a:solidFill>
                  <a:schemeClr val="tx1"/>
                </a:solidFill>
                <a:latin typeface="+mj-lt"/>
              </a:rPr>
            </a:br>
            <a:r>
              <a:rPr lang="en-US" sz="2200" dirty="0">
                <a:solidFill>
                  <a:schemeClr val="tx1"/>
                </a:solidFill>
              </a:rPr>
              <a:t>is when a virtual machine fails unexpectedly</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Automatically migrate (heal)</a:t>
            </a:r>
          </a:p>
        </p:txBody>
      </p:sp>
      <p:sp>
        <p:nvSpPr>
          <p:cNvPr id="13" name="Rectangle 12">
            <a:extLst>
              <a:ext uri="{FF2B5EF4-FFF2-40B4-BE49-F238E27FC236}">
                <a16:creationId xmlns:a16="http://schemas.microsoft.com/office/drawing/2014/main" id="{A24528C1-3D3E-4DCB-85C0-B87FE4EB74B1}"/>
              </a:ext>
              <a:ext uri="{C183D7F6-B498-43B3-948B-1728B52AA6E4}">
                <adec:decorative xmlns:adec="http://schemas.microsoft.com/office/drawing/2017/decorative" val="0"/>
              </a:ext>
            </a:extLst>
          </p:cNvPr>
          <p:cNvSpPr/>
          <p:nvPr/>
        </p:nvSpPr>
        <p:spPr bwMode="auto">
          <a:xfrm>
            <a:off x="8298781" y="1427843"/>
            <a:ext cx="3752503" cy="1097643"/>
          </a:xfrm>
          <a:prstGeom prst="rect">
            <a:avLst/>
          </a:prstGeom>
          <a:solidFill>
            <a:schemeClr val="accent5"/>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rgbClr val="000000"/>
                </a:solidFill>
                <a:latin typeface="+mj-lt"/>
              </a:rPr>
              <a:t>Planned</a:t>
            </a:r>
            <a:br>
              <a:rPr lang="en-US" sz="2600" dirty="0">
                <a:solidFill>
                  <a:srgbClr val="000000"/>
                </a:solidFill>
                <a:latin typeface="+mj-lt"/>
              </a:rPr>
            </a:br>
            <a:r>
              <a:rPr lang="en-US" sz="2600" dirty="0">
                <a:solidFill>
                  <a:srgbClr val="000000"/>
                </a:solidFill>
                <a:latin typeface="+mj-lt"/>
              </a:rPr>
              <a:t>Maintenance</a:t>
            </a:r>
            <a:endParaRPr lang="en-US" sz="2600" dirty="0">
              <a:solidFill>
                <a:srgbClr val="000000"/>
              </a:solidFill>
            </a:endParaRPr>
          </a:p>
        </p:txBody>
      </p:sp>
      <p:sp>
        <p:nvSpPr>
          <p:cNvPr id="9" name="Rectangle 8">
            <a:extLst>
              <a:ext uri="{FF2B5EF4-FFF2-40B4-BE49-F238E27FC236}">
                <a16:creationId xmlns:a16="http://schemas.microsoft.com/office/drawing/2014/main" id="{D41D9B8E-9B2F-4131-8EAF-D6D0A7EBB605}"/>
              </a:ext>
              <a:ext uri="{C183D7F6-B498-43B3-948B-1728B52AA6E4}">
                <adec:decorative xmlns:adec="http://schemas.microsoft.com/office/drawing/2017/decorative" val="0"/>
              </a:ext>
            </a:extLst>
          </p:cNvPr>
          <p:cNvSpPr/>
          <p:nvPr/>
        </p:nvSpPr>
        <p:spPr bwMode="auto">
          <a:xfrm>
            <a:off x="8298781"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Planned Maintenance </a:t>
            </a:r>
            <a:r>
              <a:rPr lang="en-US" sz="2200" dirty="0">
                <a:solidFill>
                  <a:schemeClr val="tx1"/>
                </a:solidFill>
              </a:rPr>
              <a:t>events are periodic updates made to the Azure platform</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No action</a:t>
            </a:r>
          </a:p>
        </p:txBody>
      </p:sp>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Availability Sets</a:t>
            </a: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32" y="1366455"/>
            <a:ext cx="7416296" cy="2234831"/>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8264253" y="2176093"/>
            <a:ext cx="3450347" cy="615553"/>
          </a:xfrm>
          <a:prstGeom prst="rect">
            <a:avLst/>
          </a:prstGeom>
        </p:spPr>
        <p:txBody>
          <a:bodyPr wrap="square" lIns="0" tIns="0" rIns="0" bIns="0" anchor="ctr">
            <a:spAutoFit/>
          </a:bodyPr>
          <a:lstStyle/>
          <a:p>
            <a:r>
              <a:rPr lang="en-US" sz="2000" dirty="0">
                <a:cs typeface="Segoe UI" panose="020B0502040204020203" pitchFamily="34" charset="0"/>
              </a:rPr>
              <a:t>Two or more instances in Availability Sets = 99.95% SLA</a:t>
            </a:r>
          </a:p>
        </p:txBody>
      </p:sp>
      <p:sp>
        <p:nvSpPr>
          <p:cNvPr id="8" name="Rectangle 7">
            <a:extLst>
              <a:ext uri="{FF2B5EF4-FFF2-40B4-BE49-F238E27FC236}">
                <a16:creationId xmlns:a16="http://schemas.microsoft.com/office/drawing/2014/main" id="{A5ABBF56-31D5-4E44-A002-2EE06CA17FFA}"/>
              </a:ext>
            </a:extLst>
          </p:cNvPr>
          <p:cNvSpPr/>
          <p:nvPr/>
        </p:nvSpPr>
        <p:spPr>
          <a:xfrm>
            <a:off x="317953"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multiple Virtual Machines in an Availability Set</a:t>
            </a:r>
            <a:endParaRPr lang="bs-Latn-BA" sz="2200" dirty="0">
              <a:solidFill>
                <a:schemeClr val="tx1"/>
              </a:solidFill>
            </a:endParaRPr>
          </a:p>
        </p:txBody>
      </p:sp>
      <p:sp>
        <p:nvSpPr>
          <p:cNvPr id="9" name="Rectangle 8">
            <a:extLst>
              <a:ext uri="{FF2B5EF4-FFF2-40B4-BE49-F238E27FC236}">
                <a16:creationId xmlns:a16="http://schemas.microsoft.com/office/drawing/2014/main" id="{3F839F7E-5C31-48FC-9491-01615A4E6135}"/>
              </a:ext>
            </a:extLst>
          </p:cNvPr>
          <p:cNvSpPr/>
          <p:nvPr/>
        </p:nvSpPr>
        <p:spPr>
          <a:xfrm>
            <a:off x="3249529"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each application tier</a:t>
            </a:r>
            <a:br>
              <a:rPr lang="en-US" sz="2200" dirty="0">
                <a:solidFill>
                  <a:schemeClr val="tx1"/>
                </a:solidFill>
              </a:rPr>
            </a:br>
            <a:r>
              <a:rPr lang="en-US" sz="2200" dirty="0">
                <a:solidFill>
                  <a:schemeClr val="tx1"/>
                </a:solidFill>
              </a:rPr>
              <a:t>into separate Availability Sets</a:t>
            </a:r>
          </a:p>
        </p:txBody>
      </p:sp>
      <p:sp>
        <p:nvSpPr>
          <p:cNvPr id="10" name="Rectangle 9">
            <a:extLst>
              <a:ext uri="{FF2B5EF4-FFF2-40B4-BE49-F238E27FC236}">
                <a16:creationId xmlns:a16="http://schemas.microsoft.com/office/drawing/2014/main" id="{A5A7133B-EEE6-4EFE-B45A-94D82E018E19}"/>
              </a:ext>
            </a:extLst>
          </p:cNvPr>
          <p:cNvSpPr/>
          <p:nvPr/>
        </p:nvSpPr>
        <p:spPr>
          <a:xfrm>
            <a:off x="6181105"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Combine a Load Balancer with Availability Sets</a:t>
            </a:r>
          </a:p>
        </p:txBody>
      </p:sp>
      <p:sp>
        <p:nvSpPr>
          <p:cNvPr id="18" name="Rectangle 17">
            <a:extLst>
              <a:ext uri="{FF2B5EF4-FFF2-40B4-BE49-F238E27FC236}">
                <a16:creationId xmlns:a16="http://schemas.microsoft.com/office/drawing/2014/main" id="{65414BF0-A0EB-430A-A23D-11B0AE371202}"/>
              </a:ext>
            </a:extLst>
          </p:cNvPr>
          <p:cNvSpPr/>
          <p:nvPr/>
        </p:nvSpPr>
        <p:spPr>
          <a:xfrm>
            <a:off x="9112682"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Update and Fault Domains</a:t>
            </a:r>
          </a:p>
        </p:txBody>
      </p:sp>
      <p:sp>
        <p:nvSpPr>
          <p:cNvPr id="6" name="Rectangle 5">
            <a:extLst>
              <a:ext uri="{FF2B5EF4-FFF2-40B4-BE49-F238E27FC236}">
                <a16:creationId xmlns:a16="http://schemas.microsoft.com/office/drawing/2014/main" id="{EBA709A0-2044-4582-B489-A6EB350301B8}"/>
              </a:ext>
            </a:extLst>
          </p:cNvPr>
          <p:cNvSpPr/>
          <p:nvPr/>
        </p:nvSpPr>
        <p:spPr>
          <a:xfrm>
            <a:off x="465138" y="1437962"/>
            <a:ext cx="4319774" cy="20593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Update domains </a:t>
            </a:r>
            <a:r>
              <a:rPr lang="en-US" sz="2000" dirty="0">
                <a:solidFill>
                  <a:schemeClr val="tx1"/>
                </a:solidFill>
              </a:rPr>
              <a:t>allows Azure to perform incremental or rolling upgrades across a deployment.</a:t>
            </a:r>
            <a:br>
              <a:rPr lang="en-US" sz="2000" dirty="0">
                <a:solidFill>
                  <a:schemeClr val="tx1"/>
                </a:solidFill>
              </a:rPr>
            </a:br>
            <a:r>
              <a:rPr lang="en-US" sz="2000" dirty="0">
                <a:solidFill>
                  <a:schemeClr val="tx1"/>
                </a:solidFill>
              </a:rPr>
              <a:t>During planned maintenance,</a:t>
            </a:r>
            <a:br>
              <a:rPr lang="en-US" sz="2000" dirty="0">
                <a:solidFill>
                  <a:schemeClr val="tx1"/>
                </a:solidFill>
              </a:rPr>
            </a:br>
            <a:r>
              <a:rPr lang="en-US" sz="2000" dirty="0">
                <a:solidFill>
                  <a:schemeClr val="tx1"/>
                </a:solidFill>
              </a:rPr>
              <a:t>only one update domain is rebooted at a time</a:t>
            </a:r>
          </a:p>
        </p:txBody>
      </p:sp>
      <p:sp>
        <p:nvSpPr>
          <p:cNvPr id="7" name="Rectangle 6">
            <a:extLst>
              <a:ext uri="{FF2B5EF4-FFF2-40B4-BE49-F238E27FC236}">
                <a16:creationId xmlns:a16="http://schemas.microsoft.com/office/drawing/2014/main" id="{D4F7F13A-FD08-422C-8908-8A1C41E12DFE}"/>
              </a:ext>
            </a:extLst>
          </p:cNvPr>
          <p:cNvSpPr/>
          <p:nvPr/>
        </p:nvSpPr>
        <p:spPr>
          <a:xfrm>
            <a:off x="465138" y="3725050"/>
            <a:ext cx="4319774" cy="23319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Fault Domains </a:t>
            </a:r>
            <a:r>
              <a:rPr lang="en-US" sz="2000" dirty="0">
                <a:solidFill>
                  <a:schemeClr val="tx1"/>
                </a:solidFill>
              </a:rPr>
              <a:t>are a group of Virtual Machines that share a common set of hardware, switches, that share a single point of failure. VMs in an availability set are placed in at least two fault domains</a:t>
            </a:r>
          </a:p>
        </p:txBody>
      </p:sp>
      <p:pic>
        <p:nvPicPr>
          <p:cNvPr id="4" name="Picture 3"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a:extLst>
              <a:ext uri="{FF2B5EF4-FFF2-40B4-BE49-F238E27FC236}">
                <a16:creationId xmlns:a16="http://schemas.microsoft.com/office/drawing/2014/main" id="{92512362-339E-5B09-42EC-F5304E043B60}"/>
              </a:ext>
            </a:extLst>
          </p:cNvPr>
          <p:cNvPicPr>
            <a:picLocks noChangeAspect="1"/>
          </p:cNvPicPr>
          <p:nvPr/>
        </p:nvPicPr>
        <p:blipFill>
          <a:blip r:embed="rId3"/>
          <a:stretch>
            <a:fillRect/>
          </a:stretch>
        </p:blipFill>
        <p:spPr>
          <a:xfrm>
            <a:off x="5096720" y="1662271"/>
            <a:ext cx="6847094" cy="3669982"/>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Review Availability Zones</a:t>
            </a:r>
          </a:p>
        </p:txBody>
      </p:sp>
      <p:sp>
        <p:nvSpPr>
          <p:cNvPr id="5" name="Rectangle 4">
            <a:extLst>
              <a:ext uri="{FF2B5EF4-FFF2-40B4-BE49-F238E27FC236}">
                <a16:creationId xmlns:a16="http://schemas.microsoft.com/office/drawing/2014/main" id="{7A1FEA18-07CD-441B-873A-16F2611CB47B}"/>
              </a:ext>
            </a:extLst>
          </p:cNvPr>
          <p:cNvSpPr/>
          <p:nvPr/>
        </p:nvSpPr>
        <p:spPr>
          <a:xfrm>
            <a:off x="427035" y="1281664"/>
            <a:ext cx="5059365" cy="8491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Unique physical locations</a:t>
            </a:r>
            <a:br>
              <a:rPr lang="en-US" sz="2000" dirty="0">
                <a:solidFill>
                  <a:schemeClr val="tx1"/>
                </a:solidFill>
              </a:rPr>
            </a:br>
            <a:r>
              <a:rPr lang="en-US" sz="2000" dirty="0">
                <a:solidFill>
                  <a:schemeClr val="tx1"/>
                </a:solidFill>
              </a:rPr>
              <a:t>in a region </a:t>
            </a:r>
          </a:p>
        </p:txBody>
      </p:sp>
      <p:sp>
        <p:nvSpPr>
          <p:cNvPr id="7" name="Rectangle 6">
            <a:extLst>
              <a:ext uri="{FF2B5EF4-FFF2-40B4-BE49-F238E27FC236}">
                <a16:creationId xmlns:a16="http://schemas.microsoft.com/office/drawing/2014/main" id="{1D280C16-1EF3-46DA-AE49-4641BD2F3206}"/>
              </a:ext>
            </a:extLst>
          </p:cNvPr>
          <p:cNvSpPr/>
          <p:nvPr/>
        </p:nvSpPr>
        <p:spPr>
          <a:xfrm>
            <a:off x="427034" y="2286832"/>
            <a:ext cx="5059365" cy="948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Includes datacenters with independent power, cooling, and networking</a:t>
            </a:r>
          </a:p>
        </p:txBody>
      </p:sp>
      <p:sp>
        <p:nvSpPr>
          <p:cNvPr id="8" name="Rectangle 7">
            <a:extLst>
              <a:ext uri="{FF2B5EF4-FFF2-40B4-BE49-F238E27FC236}">
                <a16:creationId xmlns:a16="http://schemas.microsoft.com/office/drawing/2014/main" id="{A5A633A2-0B20-44EF-9B73-CE847F2F9D0F}"/>
              </a:ext>
            </a:extLst>
          </p:cNvPr>
          <p:cNvSpPr/>
          <p:nvPr/>
        </p:nvSpPr>
        <p:spPr>
          <a:xfrm>
            <a:off x="427034" y="3419607"/>
            <a:ext cx="5059365" cy="56456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Protects from datacenter failures</a:t>
            </a:r>
          </a:p>
        </p:txBody>
      </p:sp>
      <p:sp>
        <p:nvSpPr>
          <p:cNvPr id="9" name="Rectangle 8">
            <a:extLst>
              <a:ext uri="{FF2B5EF4-FFF2-40B4-BE49-F238E27FC236}">
                <a16:creationId xmlns:a16="http://schemas.microsoft.com/office/drawing/2014/main" id="{93B9C827-FA1A-4C4D-9170-8C623FA77E38}"/>
              </a:ext>
            </a:extLst>
          </p:cNvPr>
          <p:cNvSpPr/>
          <p:nvPr/>
        </p:nvSpPr>
        <p:spPr>
          <a:xfrm>
            <a:off x="427034" y="4168871"/>
            <a:ext cx="5059365" cy="7091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Combines update and</a:t>
            </a:r>
            <a:br>
              <a:rPr lang="en-US" sz="2000" dirty="0">
                <a:solidFill>
                  <a:schemeClr val="tx1"/>
                </a:solidFill>
              </a:rPr>
            </a:br>
            <a:r>
              <a:rPr lang="en-US" sz="2000" dirty="0">
                <a:solidFill>
                  <a:schemeClr val="tx1"/>
                </a:solidFill>
              </a:rPr>
              <a:t>fault domains</a:t>
            </a:r>
          </a:p>
        </p:txBody>
      </p:sp>
      <p:sp>
        <p:nvSpPr>
          <p:cNvPr id="16" name="Rectangle 15">
            <a:extLst>
              <a:ext uri="{FF2B5EF4-FFF2-40B4-BE49-F238E27FC236}">
                <a16:creationId xmlns:a16="http://schemas.microsoft.com/office/drawing/2014/main" id="{CF3D9399-6E9E-4602-BD77-D430F82D90BB}"/>
              </a:ext>
            </a:extLst>
          </p:cNvPr>
          <p:cNvSpPr/>
          <p:nvPr/>
        </p:nvSpPr>
        <p:spPr>
          <a:xfrm>
            <a:off x="427034" y="5062691"/>
            <a:ext cx="5059365" cy="6196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Provides 99.99% SLA​</a:t>
            </a:r>
          </a:p>
        </p:txBody>
      </p:sp>
      <p:pic>
        <p:nvPicPr>
          <p:cNvPr id="6" name="Picture 5" descr="Screenshot of an Azure region that shows Availability Zone 1, 2 and 3 are connected to one another">
            <a:extLst>
              <a:ext uri="{FF2B5EF4-FFF2-40B4-BE49-F238E27FC236}">
                <a16:creationId xmlns:a16="http://schemas.microsoft.com/office/drawing/2014/main" id="{15C07BB5-2514-4CAC-9503-A3D6150CE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61" y="982467"/>
            <a:ext cx="5532317" cy="4960388"/>
          </a:xfrm>
          <a:prstGeom prst="rect">
            <a:avLst/>
          </a:prstGeom>
          <a:ln>
            <a:noFill/>
          </a:ln>
        </p:spPr>
      </p:pic>
    </p:spTree>
    <p:extLst>
      <p:ext uri="{BB962C8B-B14F-4D97-AF65-F5344CB8AC3E}">
        <p14:creationId xmlns:p14="http://schemas.microsoft.com/office/powerpoint/2010/main" val="32884180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Compare Vertical to Horizontal Scaling</a:t>
            </a:r>
          </a:p>
        </p:txBody>
      </p:sp>
      <p:sp>
        <p:nvSpPr>
          <p:cNvPr id="325" name="Rectangle 324">
            <a:extLst>
              <a:ext uri="{FF2B5EF4-FFF2-40B4-BE49-F238E27FC236}">
                <a16:creationId xmlns:a16="http://schemas.microsoft.com/office/drawing/2014/main" id="{0A06DFB5-D93B-4C44-AB7D-3234903C476F}"/>
              </a:ext>
            </a:extLst>
          </p:cNvPr>
          <p:cNvSpPr/>
          <p:nvPr/>
        </p:nvSpPr>
        <p:spPr>
          <a:xfrm>
            <a:off x="849185" y="3842704"/>
            <a:ext cx="4315968" cy="1965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2">
                    <a:lumMod val="50000"/>
                  </a:schemeClr>
                </a:solidFill>
              </a:rPr>
              <a:t>Vertical scaling </a:t>
            </a:r>
            <a:r>
              <a:rPr lang="en-US" sz="2000" dirty="0">
                <a:solidFill>
                  <a:schemeClr val="tx1"/>
                </a:solidFill>
              </a:rPr>
              <a:t>(scale up and scale down) is the process of increasing or decreasing power to a single instance of a workload; usually manual​</a:t>
            </a:r>
          </a:p>
        </p:txBody>
      </p:sp>
      <p:sp>
        <p:nvSpPr>
          <p:cNvPr id="327" name="Rectangle 326">
            <a:extLst>
              <a:ext uri="{FF2B5EF4-FFF2-40B4-BE49-F238E27FC236}">
                <a16:creationId xmlns:a16="http://schemas.microsoft.com/office/drawing/2014/main" id="{F5070BF8-A980-4DE8-9B27-1E8AFBA1C93F}"/>
              </a:ext>
            </a:extLst>
          </p:cNvPr>
          <p:cNvSpPr/>
          <p:nvPr/>
        </p:nvSpPr>
        <p:spPr>
          <a:xfrm>
            <a:off x="6422453" y="3880665"/>
            <a:ext cx="4315968" cy="189005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2">
                    <a:lumMod val="50000"/>
                  </a:schemeClr>
                </a:solidFill>
              </a:rPr>
              <a:t>Horizontal scaling </a:t>
            </a:r>
            <a:r>
              <a:rPr lang="en-US" sz="2000" dirty="0">
                <a:solidFill>
                  <a:schemeClr val="tx1"/>
                </a:solidFill>
              </a:rPr>
              <a:t>(scale out</a:t>
            </a:r>
            <a:br>
              <a:rPr lang="en-US" sz="2000" dirty="0">
                <a:solidFill>
                  <a:schemeClr val="tx1"/>
                </a:solidFill>
              </a:rPr>
            </a:br>
            <a:r>
              <a:rPr lang="en-US" sz="2000" dirty="0">
                <a:solidFill>
                  <a:schemeClr val="tx1"/>
                </a:solidFill>
              </a:rPr>
              <a:t>and scale in) is the process of increasing or decreasing the number of instances of a</a:t>
            </a:r>
            <a:br>
              <a:rPr lang="en-US" sz="2000" dirty="0">
                <a:solidFill>
                  <a:schemeClr val="tx1"/>
                </a:solidFill>
              </a:rPr>
            </a:br>
            <a:r>
              <a:rPr lang="en-US" sz="2000" dirty="0">
                <a:solidFill>
                  <a:schemeClr val="tx1"/>
                </a:solidFill>
              </a:rPr>
              <a:t>workload; frequently automated</a:t>
            </a:r>
          </a:p>
        </p:txBody>
      </p:sp>
      <p:pic>
        <p:nvPicPr>
          <p:cNvPr id="4" name="Picture 3">
            <a:extLst>
              <a:ext uri="{FF2B5EF4-FFF2-40B4-BE49-F238E27FC236}">
                <a16:creationId xmlns:a16="http://schemas.microsoft.com/office/drawing/2014/main" id="{B0FB2BB0-D5D6-43DA-A45D-2E08E8A81A3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64056" y="1585279"/>
            <a:ext cx="4086225" cy="2124075"/>
          </a:xfrm>
          <a:prstGeom prst="rect">
            <a:avLst/>
          </a:prstGeom>
        </p:spPr>
      </p:pic>
      <p:pic>
        <p:nvPicPr>
          <p:cNvPr id="6" name="Picture 5">
            <a:extLst>
              <a:ext uri="{FF2B5EF4-FFF2-40B4-BE49-F238E27FC236}">
                <a16:creationId xmlns:a16="http://schemas.microsoft.com/office/drawing/2014/main" id="{8C2FD454-97F5-C4F6-FD16-F2B0C49C260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572703" y="1451929"/>
            <a:ext cx="3819525" cy="2390775"/>
          </a:xfrm>
          <a:prstGeom prst="rect">
            <a:avLst/>
          </a:prstGeom>
        </p:spPr>
      </p:pic>
    </p:spTree>
    <p:extLst>
      <p:ext uri="{BB962C8B-B14F-4D97-AF65-F5344CB8AC3E}">
        <p14:creationId xmlns:p14="http://schemas.microsoft.com/office/powerpoint/2010/main" val="25969498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Learning Objectives - Administer Azure Virtual Machines</a:t>
            </a:r>
          </a:p>
        </p:txBody>
      </p:sp>
      <p:sp>
        <p:nvSpPr>
          <p:cNvPr id="36" name="TextBox 35">
            <a:extLst>
              <a:ext uri="{FF2B5EF4-FFF2-40B4-BE49-F238E27FC236}">
                <a16:creationId xmlns:a16="http://schemas.microsoft.com/office/drawing/2014/main" id="{040F0934-CAD0-43B5-AADB-E3F2479867F1}"/>
              </a:ext>
            </a:extLst>
          </p:cNvPr>
          <p:cNvSpPr txBox="1"/>
          <p:nvPr/>
        </p:nvSpPr>
        <p:spPr>
          <a:xfrm>
            <a:off x="567602" y="1495139"/>
            <a:ext cx="6828511" cy="2604418"/>
          </a:xfrm>
          <a:prstGeom prst="rect">
            <a:avLst/>
          </a:prstGeom>
          <a:noFill/>
        </p:spPr>
        <p:txBody>
          <a:bodyPr wrap="square" lIns="0" tIns="0" rIns="0" bIns="0" rtlCol="0" anchor="t">
            <a:noAutofit/>
          </a:bodyPr>
          <a:lstStyle/>
          <a:p>
            <a:pPr marL="342900" lvl="0" indent="-342900">
              <a:lnSpc>
                <a:spcPct val="150000"/>
              </a:lnSpc>
              <a:spcBef>
                <a:spcPct val="0"/>
              </a:spcBef>
              <a:spcAft>
                <a:spcPct val="35000"/>
              </a:spcAft>
              <a:buFont typeface="Arial" panose="020B0604020202020204" pitchFamily="34" charset="0"/>
              <a:buChar char="•"/>
            </a:pPr>
            <a:r>
              <a:rPr lang="en-US" sz="2400" dirty="0">
                <a:hlinkClick r:id="rId3"/>
              </a:rPr>
              <a:t>Configure Virtual Machines</a:t>
            </a:r>
            <a:endParaRPr lang="en-US" sz="2400" dirty="0"/>
          </a:p>
          <a:p>
            <a:pPr marL="342900" indent="-342900">
              <a:lnSpc>
                <a:spcPct val="150000"/>
              </a:lnSpc>
              <a:spcBef>
                <a:spcPct val="0"/>
              </a:spcBef>
              <a:spcAft>
                <a:spcPct val="35000"/>
              </a:spcAft>
              <a:buFont typeface="Arial" panose="020B0604020202020204" pitchFamily="34" charset="0"/>
              <a:buChar char="•"/>
            </a:pPr>
            <a:r>
              <a:rPr lang="en-US" sz="2400" dirty="0">
                <a:hlinkClick r:id="rId4"/>
              </a:rPr>
              <a:t>Configure Virtual Machine Availability</a:t>
            </a:r>
            <a:endParaRPr lang="en-US" sz="2400" dirty="0"/>
          </a:p>
          <a:p>
            <a:pPr marL="342900" indent="-342900">
              <a:lnSpc>
                <a:spcPct val="150000"/>
              </a:lnSpc>
              <a:spcBef>
                <a:spcPct val="0"/>
              </a:spcBef>
              <a:spcAft>
                <a:spcPct val="35000"/>
              </a:spcAft>
              <a:buFont typeface="Arial" panose="020B0604020202020204" pitchFamily="34" charset="0"/>
              <a:buChar char="•"/>
            </a:pPr>
            <a:r>
              <a:rPr lang="en-US" sz="2400" dirty="0">
                <a:hlinkClick r:id="rId5"/>
              </a:rPr>
              <a:t>Lab 08 – Manage Virtual Machines</a:t>
            </a:r>
            <a:endParaRPr lang="en-IN" sz="2400" dirty="0"/>
          </a:p>
          <a:p>
            <a:pPr marL="342900" indent="-342900">
              <a:lnSpc>
                <a:spcPct val="150000"/>
              </a:lnSpc>
              <a:spcBef>
                <a:spcPct val="0"/>
              </a:spcBef>
              <a:spcAft>
                <a:spcPct val="35000"/>
              </a:spcAft>
              <a:buFont typeface="Arial" panose="020B0604020202020204" pitchFamily="34" charset="0"/>
              <a:buChar char="•"/>
            </a:pPr>
            <a:endParaRPr lang="en-IN" sz="2400" dirty="0"/>
          </a:p>
          <a:p>
            <a:pPr marL="342900" lvl="0" indent="-342900">
              <a:lnSpc>
                <a:spcPct val="150000"/>
              </a:lnSpc>
              <a:spcBef>
                <a:spcPct val="0"/>
              </a:spcBef>
              <a:spcAft>
                <a:spcPct val="35000"/>
              </a:spcAft>
              <a:buFont typeface="Arial" panose="020B0604020202020204" pitchFamily="34" charset="0"/>
              <a:buChar char="•"/>
            </a:pPr>
            <a:endParaRPr lang="en-IN" sz="2400" dirty="0"/>
          </a:p>
        </p:txBody>
      </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p:txBody>
          <a:bodyPr/>
          <a:lstStyle/>
          <a:p>
            <a:r>
              <a:rPr lang="en-US" dirty="0"/>
              <a:t>Create Scale Sets</a:t>
            </a:r>
          </a:p>
        </p:txBody>
      </p:sp>
      <p:sp>
        <p:nvSpPr>
          <p:cNvPr id="5" name="Rectangle 4">
            <a:extLst>
              <a:ext uri="{FF2B5EF4-FFF2-40B4-BE49-F238E27FC236}">
                <a16:creationId xmlns:a16="http://schemas.microsoft.com/office/drawing/2014/main" id="{83768B2D-D019-4BA3-8A2E-A7896D47056C}"/>
              </a:ext>
            </a:extLst>
          </p:cNvPr>
          <p:cNvSpPr/>
          <p:nvPr/>
        </p:nvSpPr>
        <p:spPr>
          <a:xfrm>
            <a:off x="465139" y="1397477"/>
            <a:ext cx="4475163" cy="8688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Instance count. </a:t>
            </a:r>
            <a:r>
              <a:rPr lang="en-US" sz="2000" dirty="0">
                <a:solidFill>
                  <a:schemeClr val="tx1"/>
                </a:solidFill>
                <a:cs typeface="Segoe UI" panose="020B0502040204020203" pitchFamily="34" charset="0"/>
              </a:rPr>
              <a:t>Number of VMs in the scale set (0 to 1000)</a:t>
            </a:r>
          </a:p>
        </p:txBody>
      </p:sp>
      <p:sp>
        <p:nvSpPr>
          <p:cNvPr id="6" name="Rectangle 5">
            <a:extLst>
              <a:ext uri="{FF2B5EF4-FFF2-40B4-BE49-F238E27FC236}">
                <a16:creationId xmlns:a16="http://schemas.microsoft.com/office/drawing/2014/main" id="{F2352B88-176C-460C-8EA3-EBA5D86A9CC8}"/>
              </a:ext>
            </a:extLst>
          </p:cNvPr>
          <p:cNvSpPr/>
          <p:nvPr/>
        </p:nvSpPr>
        <p:spPr>
          <a:xfrm>
            <a:off x="465139" y="2392287"/>
            <a:ext cx="4475163" cy="91464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Instance size</a:t>
            </a:r>
            <a:r>
              <a:rPr lang="en-US" sz="2000" dirty="0">
                <a:solidFill>
                  <a:schemeClr val="tx1"/>
                </a:solidFill>
                <a:cs typeface="Segoe UI" panose="020B0502040204020203" pitchFamily="34" charset="0"/>
              </a:rPr>
              <a:t>. The size of each virtual machine in the scale set </a:t>
            </a:r>
          </a:p>
        </p:txBody>
      </p:sp>
      <p:sp>
        <p:nvSpPr>
          <p:cNvPr id="7" name="Rectangle 6">
            <a:extLst>
              <a:ext uri="{FF2B5EF4-FFF2-40B4-BE49-F238E27FC236}">
                <a16:creationId xmlns:a16="http://schemas.microsoft.com/office/drawing/2014/main" id="{745699E2-9900-459A-9A07-092F7FB74052}"/>
              </a:ext>
            </a:extLst>
          </p:cNvPr>
          <p:cNvSpPr/>
          <p:nvPr/>
        </p:nvSpPr>
        <p:spPr>
          <a:xfrm>
            <a:off x="465139" y="3441249"/>
            <a:ext cx="4475163" cy="91464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Azure Spot Instance. </a:t>
            </a:r>
            <a:r>
              <a:rPr lang="en-US" sz="2000" dirty="0">
                <a:solidFill>
                  <a:schemeClr val="tx1"/>
                </a:solidFill>
                <a:cs typeface="Segoe UI" panose="020B0502040204020203" pitchFamily="34" charset="0"/>
              </a:rPr>
              <a:t>Unused capacity at a discounted rate</a:t>
            </a:r>
          </a:p>
        </p:txBody>
      </p:sp>
      <p:sp>
        <p:nvSpPr>
          <p:cNvPr id="15" name="Rectangle 14">
            <a:extLst>
              <a:ext uri="{FF2B5EF4-FFF2-40B4-BE49-F238E27FC236}">
                <a16:creationId xmlns:a16="http://schemas.microsoft.com/office/drawing/2014/main" id="{17A483C7-E97D-4974-A18D-98390F10DB23}"/>
              </a:ext>
            </a:extLst>
          </p:cNvPr>
          <p:cNvSpPr/>
          <p:nvPr/>
        </p:nvSpPr>
        <p:spPr>
          <a:xfrm>
            <a:off x="465139" y="4508701"/>
            <a:ext cx="4475163" cy="5680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Use managed disks</a:t>
            </a:r>
          </a:p>
        </p:txBody>
      </p:sp>
      <p:sp>
        <p:nvSpPr>
          <p:cNvPr id="16" name="Rectangle 15">
            <a:extLst>
              <a:ext uri="{FF2B5EF4-FFF2-40B4-BE49-F238E27FC236}">
                <a16:creationId xmlns:a16="http://schemas.microsoft.com/office/drawing/2014/main" id="{46130248-90F6-400A-9589-54F0DACCE417}"/>
              </a:ext>
            </a:extLst>
          </p:cNvPr>
          <p:cNvSpPr/>
          <p:nvPr/>
        </p:nvSpPr>
        <p:spPr>
          <a:xfrm>
            <a:off x="465138" y="5229529"/>
            <a:ext cx="4475163" cy="5684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Enable scaling beyond 100 instances</a:t>
            </a:r>
          </a:p>
        </p:txBody>
      </p:sp>
      <p:pic>
        <p:nvPicPr>
          <p:cNvPr id="4" name="Picture 3" descr="A screenshot of an instance page showing the initial instance count to 2">
            <a:extLst>
              <a:ext uri="{FF2B5EF4-FFF2-40B4-BE49-F238E27FC236}">
                <a16:creationId xmlns:a16="http://schemas.microsoft.com/office/drawing/2014/main" id="{A63D3EE1-3C00-C0DA-CCD1-BE1C3911290B}"/>
              </a:ext>
            </a:extLst>
          </p:cNvPr>
          <p:cNvPicPr>
            <a:picLocks noChangeAspect="1"/>
          </p:cNvPicPr>
          <p:nvPr/>
        </p:nvPicPr>
        <p:blipFill>
          <a:blip r:embed="rId3"/>
          <a:stretch>
            <a:fillRect/>
          </a:stretch>
        </p:blipFill>
        <p:spPr>
          <a:xfrm>
            <a:off x="5153321" y="1397477"/>
            <a:ext cx="7029450" cy="4400550"/>
          </a:xfrm>
          <a:prstGeom prst="rect">
            <a:avLst/>
          </a:prstGeom>
        </p:spPr>
      </p:pic>
    </p:spTree>
    <p:extLst>
      <p:ext uri="{BB962C8B-B14F-4D97-AF65-F5344CB8AC3E}">
        <p14:creationId xmlns:p14="http://schemas.microsoft.com/office/powerpoint/2010/main" val="199375148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Autoscale</a:t>
            </a:r>
          </a:p>
        </p:txBody>
      </p:sp>
      <p:sp>
        <p:nvSpPr>
          <p:cNvPr id="5" name="Rectangle 4">
            <a:extLst>
              <a:ext uri="{FF2B5EF4-FFF2-40B4-BE49-F238E27FC236}">
                <a16:creationId xmlns:a16="http://schemas.microsoft.com/office/drawing/2014/main" id="{76CE474F-D26E-4CD8-8A59-0827C24D1247}"/>
              </a:ext>
            </a:extLst>
          </p:cNvPr>
          <p:cNvSpPr/>
          <p:nvPr/>
        </p:nvSpPr>
        <p:spPr>
          <a:xfrm>
            <a:off x="431800" y="1943663"/>
            <a:ext cx="4921036" cy="1685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Define a minimum, maximum, and default number of VM instances</a:t>
            </a:r>
          </a:p>
        </p:txBody>
      </p:sp>
      <p:sp>
        <p:nvSpPr>
          <p:cNvPr id="6" name="Rectangle 5">
            <a:extLst>
              <a:ext uri="{FF2B5EF4-FFF2-40B4-BE49-F238E27FC236}">
                <a16:creationId xmlns:a16="http://schemas.microsoft.com/office/drawing/2014/main" id="{E12CB13C-3AD3-45B0-87F7-9D48CEB53D5D}"/>
              </a:ext>
            </a:extLst>
          </p:cNvPr>
          <p:cNvSpPr/>
          <p:nvPr/>
        </p:nvSpPr>
        <p:spPr>
          <a:xfrm>
            <a:off x="431800" y="3844496"/>
            <a:ext cx="4921036" cy="1685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Create more advanced scale sets with scale out and</a:t>
            </a:r>
            <a:br>
              <a:rPr lang="en-US" sz="2400" dirty="0">
                <a:solidFill>
                  <a:schemeClr val="tx1"/>
                </a:solidFill>
              </a:rPr>
            </a:br>
            <a:r>
              <a:rPr lang="en-US" sz="2400" dirty="0">
                <a:solidFill>
                  <a:schemeClr val="tx1"/>
                </a:solidFill>
              </a:rPr>
              <a:t>scale in parameters</a:t>
            </a:r>
          </a:p>
        </p:txBody>
      </p:sp>
      <p:pic>
        <p:nvPicPr>
          <p:cNvPr id="9" name="Picture 8"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EA8815AF-67AD-6452-F7AF-6DF6D89856C1}"/>
              </a:ext>
            </a:extLst>
          </p:cNvPr>
          <p:cNvPicPr>
            <a:picLocks noChangeAspect="1"/>
          </p:cNvPicPr>
          <p:nvPr/>
        </p:nvPicPr>
        <p:blipFill>
          <a:blip r:embed="rId3"/>
          <a:stretch>
            <a:fillRect/>
          </a:stretch>
        </p:blipFill>
        <p:spPr>
          <a:xfrm>
            <a:off x="6462445" y="1297863"/>
            <a:ext cx="5059630" cy="4921720"/>
          </a:xfrm>
          <a:prstGeom prst="rect">
            <a:avLst/>
          </a:prstGeom>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Virtual Machine Scaling</a:t>
            </a:r>
          </a:p>
        </p:txBody>
      </p:sp>
      <p:sp>
        <p:nvSpPr>
          <p:cNvPr id="26" name="Rectangle 25">
            <a:extLst>
              <a:ext uri="{FF2B5EF4-FFF2-40B4-BE49-F238E27FC236}">
                <a16:creationId xmlns:a16="http://schemas.microsoft.com/office/drawing/2014/main" id="{0BEFB359-20EB-4FF8-8FB8-ECA6887FB210}"/>
              </a:ext>
            </a:extLst>
          </p:cNvPr>
          <p:cNvSpPr/>
          <p:nvPr/>
        </p:nvSpPr>
        <p:spPr bwMode="auto">
          <a:xfrm>
            <a:off x="875166" y="202298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Configure Virtual Machine Scale Sets</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Review manual scaling, scale-in policies, and custom scaling options</a:t>
            </a:r>
          </a:p>
          <a:p>
            <a:pPr marL="342900" indent="-342900" defTabSz="1022350">
              <a:spcBef>
                <a:spcPct val="0"/>
              </a:spcBef>
              <a:spcAft>
                <a:spcPct val="35000"/>
              </a:spcAft>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844992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71065" y="2836055"/>
            <a:ext cx="7052359" cy="387798"/>
          </a:xfrm>
        </p:spPr>
        <p:txBody>
          <a:bodyPr/>
          <a:lstStyle/>
          <a:p>
            <a:r>
              <a:rPr lang="en-US" sz="2800" dirty="0"/>
              <a:t>Lab – Manage Virtual Machines</a:t>
            </a:r>
          </a:p>
        </p:txBody>
      </p:sp>
      <p:pic>
        <p:nvPicPr>
          <p:cNvPr id="6" name="Picture 5" descr="Icon of a lab flask">
            <a:extLst>
              <a:ext uri="{FF2B5EF4-FFF2-40B4-BE49-F238E27FC236}">
                <a16:creationId xmlns:a16="http://schemas.microsoft.com/office/drawing/2014/main" id="{B2E2FABF-3808-40F8-A023-E4D05597FC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674" y="2780655"/>
            <a:ext cx="1004690" cy="1461145"/>
          </a:xfrm>
          <a:prstGeom prst="rect">
            <a:avLst/>
          </a:prstGeom>
        </p:spPr>
      </p:pic>
    </p:spTree>
    <p:extLst>
      <p:ext uri="{BB962C8B-B14F-4D97-AF65-F5344CB8AC3E}">
        <p14:creationId xmlns:p14="http://schemas.microsoft.com/office/powerpoint/2010/main" val="414865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600855" y="525428"/>
            <a:ext cx="11701941" cy="502246"/>
          </a:xfrm>
        </p:spPr>
        <p:txBody>
          <a:bodyPr>
            <a:noAutofit/>
          </a:bodyPr>
          <a:lstStyle/>
          <a:p>
            <a:r>
              <a:rPr lang="en-US" dirty="0"/>
              <a:t>Lab 08 – Manage Virtual Machines</a:t>
            </a:r>
          </a:p>
        </p:txBody>
      </p:sp>
      <p:sp>
        <p:nvSpPr>
          <p:cNvPr id="13" name="Rectangle 12">
            <a:extLst>
              <a:ext uri="{FF2B5EF4-FFF2-40B4-BE49-F238E27FC236}">
                <a16:creationId xmlns:a16="http://schemas.microsoft.com/office/drawing/2014/main" id="{E2BDE98F-689C-4431-9656-DF1A09738EE6}"/>
              </a:ext>
            </a:extLst>
          </p:cNvPr>
          <p:cNvSpPr/>
          <p:nvPr/>
        </p:nvSpPr>
        <p:spPr bwMode="auto">
          <a:xfrm>
            <a:off x="278660" y="2389424"/>
            <a:ext cx="3865947" cy="3060560"/>
          </a:xfrm>
          <a:prstGeom prst="rect">
            <a:avLst/>
          </a:prstGeom>
        </p:spPr>
        <p:txBody>
          <a:bodyPr vert="horz" wrap="square" lIns="0" tIns="0" rIns="0" bIns="0" rtlCol="0" anchor="t">
            <a:spAutoFit/>
          </a:bodyPr>
          <a:lstStyle/>
          <a:p>
            <a:pPr>
              <a:spcAft>
                <a:spcPts val="612"/>
              </a:spcAft>
              <a:buSzPct val="90000"/>
            </a:pPr>
            <a:r>
              <a:rPr lang="en-US" dirty="0">
                <a:cs typeface="Segoe UI" panose="020B0502040204020203" pitchFamily="34" charset="0"/>
              </a:rPr>
              <a:t>In this lab, you compare manual scaling of virtual machines to automatic scaling of virtual machines.</a:t>
            </a:r>
          </a:p>
          <a:p>
            <a:pPr>
              <a:spcAft>
                <a:spcPts val="612"/>
              </a:spcAft>
              <a:buSzPct val="90000"/>
            </a:pPr>
            <a:r>
              <a:rPr lang="en-US" dirty="0">
                <a:cs typeface="Segoe UI" panose="020B0502040204020203" pitchFamily="34" charset="0"/>
              </a:rPr>
              <a:t>You learn how to configure and resize a single virtual machine.</a:t>
            </a:r>
          </a:p>
          <a:p>
            <a:pPr>
              <a:spcAft>
                <a:spcPts val="612"/>
              </a:spcAft>
              <a:buSzPct val="90000"/>
            </a:pPr>
            <a:r>
              <a:rPr lang="en-US" dirty="0">
                <a:cs typeface="Segoe UI" panose="020B0502040204020203" pitchFamily="34" charset="0"/>
              </a:rPr>
              <a:t>You learn how create a virtual machine scale set and configure autoscaling.</a:t>
            </a:r>
          </a:p>
          <a:p>
            <a:pPr>
              <a:spcAft>
                <a:spcPts val="612"/>
              </a:spcAft>
              <a:buSzPct val="90000"/>
            </a:pPr>
            <a:r>
              <a:rPr lang="en-US" dirty="0">
                <a:cs typeface="Segoe UI" panose="020B0502040204020203" pitchFamily="34" charset="0"/>
              </a:rPr>
              <a:t>Optionally, you learn to use scripting to deploy a virtual machine.</a:t>
            </a:r>
          </a:p>
        </p:txBody>
      </p:sp>
      <p:sp>
        <p:nvSpPr>
          <p:cNvPr id="3" name="Text Placeholder 2">
            <a:extLst>
              <a:ext uri="{FF2B5EF4-FFF2-40B4-BE49-F238E27FC236}">
                <a16:creationId xmlns:a16="http://schemas.microsoft.com/office/drawing/2014/main" id="{092603F6-D3B4-450C-8EEB-0B23D44198BE}"/>
              </a:ext>
              <a:ext uri="{C183D7F6-B498-43B3-948B-1728B52AA6E4}">
                <adec:decorative xmlns:adec="http://schemas.microsoft.com/office/drawing/2017/decorative" val="1"/>
              </a:ext>
            </a:extLst>
          </p:cNvPr>
          <p:cNvSpPr txBox="1">
            <a:spLocks/>
          </p:cNvSpPr>
          <p:nvPr/>
        </p:nvSpPr>
        <p:spPr>
          <a:xfrm>
            <a:off x="7576266" y="6137090"/>
            <a:ext cx="4125100" cy="28251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E05D441-4B6C-476A-A459-81B486EB263B}"/>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2000" dirty="0"/>
          </a:p>
        </p:txBody>
      </p:sp>
      <p:sp>
        <p:nvSpPr>
          <p:cNvPr id="5" name="TextBox 4">
            <a:extLst>
              <a:ext uri="{FF2B5EF4-FFF2-40B4-BE49-F238E27FC236}">
                <a16:creationId xmlns:a16="http://schemas.microsoft.com/office/drawing/2014/main" id="{BD2935C2-2072-2A6A-E1E8-6DA59BE3D2D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
        <p:nvSpPr>
          <p:cNvPr id="6" name="Rectangle 5">
            <a:extLst>
              <a:ext uri="{FF2B5EF4-FFF2-40B4-BE49-F238E27FC236}">
                <a16:creationId xmlns:a16="http://schemas.microsoft.com/office/drawing/2014/main" id="{BC9B9511-4877-1CD7-0F9A-9DEB26A2B1F6}"/>
              </a:ext>
              <a:ext uri="{C183D7F6-B498-43B3-948B-1728B52AA6E4}">
                <adec:decorative xmlns:adec="http://schemas.microsoft.com/office/drawing/2017/decorative" val="1"/>
              </a:ext>
            </a:extLst>
          </p:cNvPr>
          <p:cNvSpPr/>
          <p:nvPr/>
        </p:nvSpPr>
        <p:spPr bwMode="auto">
          <a:xfrm>
            <a:off x="5165157" y="2110783"/>
            <a:ext cx="6715820" cy="3755141"/>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pPr>
            <a:r>
              <a:rPr lang="en-US" sz="2000" dirty="0">
                <a:solidFill>
                  <a:schemeClr val="tx1"/>
                </a:solidFill>
                <a:latin typeface="+mj-lt"/>
                <a:cs typeface="Segoe UI Semilight"/>
              </a:rPr>
              <a:t>Task 1: </a:t>
            </a:r>
            <a:r>
              <a:rPr lang="en-US" sz="2000" dirty="0">
                <a:solidFill>
                  <a:schemeClr val="tx1"/>
                </a:solidFill>
                <a:cs typeface="Segoe UI Semilight"/>
              </a:rPr>
              <a:t>Deploy zone-resilient Azure virtual machines by using the Azure portal.</a:t>
            </a:r>
          </a:p>
          <a:p>
            <a:pPr>
              <a:spcAft>
                <a:spcPts val="612"/>
              </a:spcAft>
            </a:pPr>
            <a:r>
              <a:rPr lang="en-US" sz="2000" dirty="0">
                <a:solidFill>
                  <a:schemeClr val="tx1"/>
                </a:solidFill>
                <a:latin typeface="+mj-lt"/>
                <a:cs typeface="Segoe UI Semilight"/>
              </a:rPr>
              <a:t>Task 2: </a:t>
            </a:r>
            <a:r>
              <a:rPr lang="en-US" sz="2000" dirty="0">
                <a:solidFill>
                  <a:schemeClr val="tx1"/>
                </a:solidFill>
                <a:cs typeface="Segoe UI Semilight"/>
              </a:rPr>
              <a:t>Manage compute and storage scaling for virtual machines.</a:t>
            </a:r>
          </a:p>
          <a:p>
            <a:pPr>
              <a:spcAft>
                <a:spcPts val="612"/>
              </a:spcAft>
            </a:pPr>
            <a:r>
              <a:rPr lang="en-US" sz="2000" dirty="0">
                <a:solidFill>
                  <a:schemeClr val="tx1"/>
                </a:solidFill>
                <a:latin typeface="+mj-lt"/>
                <a:cs typeface="Segoe UI Semilight"/>
              </a:rPr>
              <a:t>Task 3: </a:t>
            </a:r>
            <a:r>
              <a:rPr lang="en-US" sz="2000" dirty="0">
                <a:solidFill>
                  <a:schemeClr val="tx1"/>
                </a:solidFill>
                <a:cs typeface="Segoe UI Semilight"/>
              </a:rPr>
              <a:t>Create and configure Azure Virtual Machine Scale Sets.</a:t>
            </a:r>
          </a:p>
          <a:p>
            <a:pPr>
              <a:spcAft>
                <a:spcPts val="612"/>
              </a:spcAft>
            </a:pPr>
            <a:r>
              <a:rPr lang="en-US" sz="2000" dirty="0">
                <a:solidFill>
                  <a:schemeClr val="tx1"/>
                </a:solidFill>
                <a:latin typeface="+mj-lt"/>
                <a:cs typeface="Segoe UI Semilight"/>
              </a:rPr>
              <a:t>Task 4: </a:t>
            </a:r>
            <a:r>
              <a:rPr lang="en-US" sz="2000" dirty="0">
                <a:solidFill>
                  <a:schemeClr val="tx1"/>
                </a:solidFill>
                <a:cs typeface="Segoe UI Semilight"/>
              </a:rPr>
              <a:t>Scale Azure Virtual Machine Scale Sets.</a:t>
            </a:r>
          </a:p>
          <a:p>
            <a:pPr>
              <a:spcAft>
                <a:spcPts val="612"/>
              </a:spcAft>
            </a:pPr>
            <a:r>
              <a:rPr lang="en-US" sz="2000" dirty="0">
                <a:solidFill>
                  <a:schemeClr val="tx1"/>
                </a:solidFill>
                <a:latin typeface="+mj-lt"/>
                <a:cs typeface="Segoe UI Semilight"/>
              </a:rPr>
              <a:t>Task 5: </a:t>
            </a:r>
            <a:r>
              <a:rPr lang="en-US" sz="2000" dirty="0">
                <a:solidFill>
                  <a:schemeClr val="tx1"/>
                </a:solidFill>
                <a:cs typeface="Segoe UI Semilight"/>
              </a:rPr>
              <a:t>Create a virtual machine using Azure PowerShell (option 1).</a:t>
            </a:r>
          </a:p>
          <a:p>
            <a:pPr>
              <a:spcAft>
                <a:spcPts val="612"/>
              </a:spcAft>
            </a:pPr>
            <a:r>
              <a:rPr lang="en-US" sz="2000" dirty="0">
                <a:solidFill>
                  <a:schemeClr val="tx1"/>
                </a:solidFill>
                <a:latin typeface="+mj-lt"/>
                <a:cs typeface="Segoe UI Semilight"/>
              </a:rPr>
              <a:t>Task 6: </a:t>
            </a:r>
            <a:r>
              <a:rPr lang="en-US" sz="2000" dirty="0">
                <a:solidFill>
                  <a:schemeClr val="tx1"/>
                </a:solidFill>
                <a:cs typeface="Segoe UI Semilight"/>
              </a:rPr>
              <a:t>Create a virtual machine using the CLI (option 2).</a:t>
            </a: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p:txBody>
      </p:sp>
    </p:spTree>
    <p:extLst>
      <p:ext uri="{BB962C8B-B14F-4D97-AF65-F5344CB8AC3E}">
        <p14:creationId xmlns:p14="http://schemas.microsoft.com/office/powerpoint/2010/main" val="20517874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sz="3264" dirty="0"/>
              <a:t>Lab 08 – Architecture diagram</a:t>
            </a:r>
          </a:p>
        </p:txBody>
      </p:sp>
      <p:grpSp>
        <p:nvGrpSpPr>
          <p:cNvPr id="3" name="Group 2" descr="Architecture diagram for the virtual machine lab tasks. ">
            <a:extLst>
              <a:ext uri="{FF2B5EF4-FFF2-40B4-BE49-F238E27FC236}">
                <a16:creationId xmlns:a16="http://schemas.microsoft.com/office/drawing/2014/main" id="{624BFC19-F868-BE32-6CD2-A5B750C7CC89}"/>
              </a:ext>
            </a:extLst>
          </p:cNvPr>
          <p:cNvGrpSpPr/>
          <p:nvPr/>
        </p:nvGrpSpPr>
        <p:grpSpPr>
          <a:xfrm>
            <a:off x="1906120" y="1196478"/>
            <a:ext cx="8510736" cy="4750521"/>
            <a:chOff x="1906120" y="1196478"/>
            <a:chExt cx="8510736" cy="4750521"/>
          </a:xfrm>
        </p:grpSpPr>
        <p:sp>
          <p:nvSpPr>
            <p:cNvPr id="83" name="TextBox 82">
              <a:extLst>
                <a:ext uri="{FF2B5EF4-FFF2-40B4-BE49-F238E27FC236}">
                  <a16:creationId xmlns:a16="http://schemas.microsoft.com/office/drawing/2014/main" id="{C7FDE4A5-5DF0-14DA-C932-90DC00FA78ED}"/>
                </a:ext>
              </a:extLst>
            </p:cNvPr>
            <p:cNvSpPr txBox="1"/>
            <p:nvPr/>
          </p:nvSpPr>
          <p:spPr>
            <a:xfrm>
              <a:off x="2402993" y="1196478"/>
              <a:ext cx="2708465" cy="531870"/>
            </a:xfrm>
            <a:prstGeom prst="rect">
              <a:avLst/>
            </a:prstGeom>
            <a:noFill/>
          </p:spPr>
          <p:txBody>
            <a:bodyPr wrap="none" lIns="186521" tIns="149217" rIns="186521" bIns="149217" rtlCol="0">
              <a:spAutoFit/>
            </a:bodyPr>
            <a:lstStyle/>
            <a:p>
              <a:pPr>
                <a:lnSpc>
                  <a:spcPct val="90000"/>
                </a:lnSpc>
                <a:spcAft>
                  <a:spcPts val="612"/>
                </a:spcAft>
              </a:pPr>
              <a:r>
                <a:rPr lang="en-US" sz="1632" b="1" dirty="0">
                  <a:gradFill>
                    <a:gsLst>
                      <a:gs pos="2917">
                        <a:schemeClr val="tx1"/>
                      </a:gs>
                      <a:gs pos="30000">
                        <a:schemeClr val="tx1"/>
                      </a:gs>
                    </a:gsLst>
                    <a:lin ang="5400000" scaled="0"/>
                  </a:gradFill>
                </a:rPr>
                <a:t>Azure Virtual Machines</a:t>
              </a:r>
            </a:p>
          </p:txBody>
        </p:sp>
        <p:sp>
          <p:nvSpPr>
            <p:cNvPr id="84" name="TextBox 83">
              <a:extLst>
                <a:ext uri="{FF2B5EF4-FFF2-40B4-BE49-F238E27FC236}">
                  <a16:creationId xmlns:a16="http://schemas.microsoft.com/office/drawing/2014/main" id="{EF1B3050-233C-09C4-592B-098140FA114C}"/>
                </a:ext>
              </a:extLst>
            </p:cNvPr>
            <p:cNvSpPr txBox="1"/>
            <p:nvPr/>
          </p:nvSpPr>
          <p:spPr>
            <a:xfrm>
              <a:off x="7024851" y="1196478"/>
              <a:ext cx="3016679" cy="531870"/>
            </a:xfrm>
            <a:prstGeom prst="rect">
              <a:avLst/>
            </a:prstGeom>
            <a:noFill/>
          </p:spPr>
          <p:txBody>
            <a:bodyPr wrap="none" lIns="186521" tIns="149217" rIns="186521" bIns="149217" rtlCol="0">
              <a:spAutoFit/>
            </a:bodyPr>
            <a:lstStyle/>
            <a:p>
              <a:pPr>
                <a:lnSpc>
                  <a:spcPct val="90000"/>
                </a:lnSpc>
                <a:spcAft>
                  <a:spcPts val="612"/>
                </a:spcAft>
              </a:pPr>
              <a:r>
                <a:rPr lang="en-US" sz="1632" b="1" dirty="0">
                  <a:gradFill>
                    <a:gsLst>
                      <a:gs pos="2917">
                        <a:schemeClr val="tx1"/>
                      </a:gs>
                      <a:gs pos="30000">
                        <a:schemeClr val="tx1"/>
                      </a:gs>
                    </a:gsLst>
                    <a:lin ang="5400000" scaled="0"/>
                  </a:gradFill>
                </a:rPr>
                <a:t>Virtual Machine Scale Sets</a:t>
              </a:r>
            </a:p>
          </p:txBody>
        </p:sp>
        <p:sp>
          <p:nvSpPr>
            <p:cNvPr id="12" name="Rectangle 11">
              <a:extLst>
                <a:ext uri="{FF2B5EF4-FFF2-40B4-BE49-F238E27FC236}">
                  <a16:creationId xmlns:a16="http://schemas.microsoft.com/office/drawing/2014/main" id="{F062E614-8061-4834-BE27-E0DB030C689A}"/>
                </a:ext>
              </a:extLst>
            </p:cNvPr>
            <p:cNvSpPr/>
            <p:nvPr/>
          </p:nvSpPr>
          <p:spPr bwMode="auto">
            <a:xfrm>
              <a:off x="1958691" y="1690473"/>
              <a:ext cx="3837506" cy="1757104"/>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2402" y="2200460"/>
              <a:ext cx="610717" cy="47929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906120" y="2710823"/>
              <a:ext cx="2003283" cy="861701"/>
            </a:xfrm>
            <a:prstGeom prst="rect">
              <a:avLst/>
            </a:prstGeom>
            <a:noFill/>
          </p:spPr>
          <p:txBody>
            <a:bodyPr wrap="square">
              <a:spAutoFit/>
            </a:bodyPr>
            <a:lstStyle/>
            <a:p>
              <a:pPr algn="ctr" defTabSz="914191"/>
              <a:r>
                <a:rPr lang="fr-FR" sz="1632" dirty="0">
                  <a:solidFill>
                    <a:srgbClr val="000000"/>
                  </a:solidFill>
                </a:rPr>
                <a:t>az104-vm1</a:t>
              </a:r>
            </a:p>
            <a:p>
              <a:pPr algn="ctr" defTabSz="914191"/>
              <a:endParaRPr lang="fr-FR" sz="1632" dirty="0">
                <a:solidFill>
                  <a:srgbClr val="000000"/>
                </a:solidFill>
              </a:endParaRPr>
            </a:p>
            <a:p>
              <a:pPr algn="ctr" defTabSz="914191"/>
              <a:endParaRPr lang="fr-FR" sz="1632" dirty="0">
                <a:solidFill>
                  <a:srgbClr val="000000"/>
                </a:solidFill>
              </a:endParaRPr>
            </a:p>
          </p:txBody>
        </p:sp>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9197" y="2202096"/>
              <a:ext cx="610717" cy="47929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792915" y="2712463"/>
              <a:ext cx="2003283" cy="606382"/>
            </a:xfrm>
            <a:prstGeom prst="rect">
              <a:avLst/>
            </a:prstGeom>
            <a:noFill/>
          </p:spPr>
          <p:txBody>
            <a:bodyPr wrap="square">
              <a:spAutoFit/>
            </a:bodyPr>
            <a:lstStyle/>
            <a:p>
              <a:pPr algn="ctr" defTabSz="914191"/>
              <a:r>
                <a:rPr lang="fr-FR" sz="1632" dirty="0">
                  <a:solidFill>
                    <a:srgbClr val="000000"/>
                  </a:solidFill>
                </a:rPr>
                <a:t>az104-vm2</a:t>
              </a:r>
            </a:p>
            <a:p>
              <a:pPr algn="ctr" defTabSz="914191"/>
              <a:endParaRPr lang="fr-FR" sz="1632" dirty="0">
                <a:solidFill>
                  <a:srgbClr val="000000"/>
                </a:solidFill>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2466733" y="2941635"/>
              <a:ext cx="1966240" cy="351063"/>
            </a:xfrm>
            <a:prstGeom prst="rect">
              <a:avLst/>
            </a:prstGeom>
            <a:noFill/>
          </p:spPr>
          <p:txBody>
            <a:bodyPr wrap="square">
              <a:spAutoFit/>
            </a:bodyPr>
            <a:lstStyle/>
            <a:p>
              <a:pPr defTabSz="914191"/>
              <a:r>
                <a:rPr lang="fr-FR" sz="1632" dirty="0">
                  <a:solidFill>
                    <a:srgbClr val="000000"/>
                  </a:solidFill>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4305909" y="2949563"/>
              <a:ext cx="1315603" cy="351063"/>
            </a:xfrm>
            <a:prstGeom prst="rect">
              <a:avLst/>
            </a:prstGeom>
            <a:noFill/>
          </p:spPr>
          <p:txBody>
            <a:bodyPr wrap="square">
              <a:spAutoFit/>
            </a:bodyPr>
            <a:lstStyle/>
            <a:p>
              <a:pPr defTabSz="914191"/>
              <a:r>
                <a:rPr lang="fr-FR" sz="1632" dirty="0">
                  <a:solidFill>
                    <a:srgbClr val="000000"/>
                  </a:solidFill>
                </a:rPr>
                <a:t>Zone2</a:t>
              </a:r>
            </a:p>
          </p:txBody>
        </p:sp>
        <p:sp>
          <p:nvSpPr>
            <p:cNvPr id="45" name="TextBox 44">
              <a:extLst>
                <a:ext uri="{FF2B5EF4-FFF2-40B4-BE49-F238E27FC236}">
                  <a16:creationId xmlns:a16="http://schemas.microsoft.com/office/drawing/2014/main" id="{EF3C7B6C-839C-42F8-99FE-5297BA7ED543}"/>
                </a:ext>
              </a:extLst>
            </p:cNvPr>
            <p:cNvSpPr txBox="1"/>
            <p:nvPr/>
          </p:nvSpPr>
          <p:spPr>
            <a:xfrm>
              <a:off x="4925747" y="1723836"/>
              <a:ext cx="946442" cy="351063"/>
            </a:xfrm>
            <a:prstGeom prst="rect">
              <a:avLst/>
            </a:prstGeom>
            <a:noFill/>
          </p:spPr>
          <p:txBody>
            <a:bodyPr wrap="square">
              <a:spAutoFit/>
            </a:bodyPr>
            <a:lstStyle/>
            <a:p>
              <a:pPr defTabSz="914191"/>
              <a:r>
                <a:rPr lang="fr-FR" sz="1632" b="1" dirty="0">
                  <a:solidFill>
                    <a:schemeClr val="tx2">
                      <a:lumMod val="50000"/>
                    </a:schemeClr>
                  </a:solidFill>
                </a:rPr>
                <a:t>Task 1</a:t>
              </a:r>
            </a:p>
          </p:txBody>
        </p:sp>
        <p:sp>
          <p:nvSpPr>
            <p:cNvPr id="48" name="Rectangle 47">
              <a:extLst>
                <a:ext uri="{FF2B5EF4-FFF2-40B4-BE49-F238E27FC236}">
                  <a16:creationId xmlns:a16="http://schemas.microsoft.com/office/drawing/2014/main" id="{24E8C3E8-2632-4DF4-73E0-9176FFCD7998}"/>
                </a:ext>
              </a:extLst>
            </p:cNvPr>
            <p:cNvSpPr/>
            <p:nvPr/>
          </p:nvSpPr>
          <p:spPr bwMode="auto">
            <a:xfrm>
              <a:off x="1944695" y="3659726"/>
              <a:ext cx="3853606" cy="1485547"/>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sp>
          <p:nvSpPr>
            <p:cNvPr id="57" name="TextBox 56">
              <a:extLst>
                <a:ext uri="{FF2B5EF4-FFF2-40B4-BE49-F238E27FC236}">
                  <a16:creationId xmlns:a16="http://schemas.microsoft.com/office/drawing/2014/main" id="{EB38A913-ECC9-698C-3F3B-3F651D1E4F1A}"/>
                </a:ext>
              </a:extLst>
            </p:cNvPr>
            <p:cNvSpPr txBox="1"/>
            <p:nvPr/>
          </p:nvSpPr>
          <p:spPr>
            <a:xfrm>
              <a:off x="4938049" y="3741913"/>
              <a:ext cx="865920" cy="349307"/>
            </a:xfrm>
            <a:prstGeom prst="rect">
              <a:avLst/>
            </a:prstGeom>
            <a:noFill/>
          </p:spPr>
          <p:txBody>
            <a:bodyPr wrap="square">
              <a:spAutoFit/>
            </a:bodyPr>
            <a:lstStyle/>
            <a:p>
              <a:pPr defTabSz="914191"/>
              <a:r>
                <a:rPr lang="en-US" sz="1632" b="1" dirty="0">
                  <a:solidFill>
                    <a:schemeClr val="tx2">
                      <a:lumMod val="50000"/>
                    </a:schemeClr>
                  </a:solidFill>
                </a:rPr>
                <a:t>Task</a:t>
              </a:r>
              <a:r>
                <a:rPr lang="fr-FR" sz="1632" b="1" dirty="0">
                  <a:solidFill>
                    <a:schemeClr val="tx2">
                      <a:lumMod val="50000"/>
                    </a:schemeClr>
                  </a:solidFill>
                </a:rPr>
                <a:t> 2</a:t>
              </a:r>
            </a:p>
          </p:txBody>
        </p:sp>
        <p:pic>
          <p:nvPicPr>
            <p:cNvPr id="58" name="Graphic 57">
              <a:extLst>
                <a:ext uri="{FF2B5EF4-FFF2-40B4-BE49-F238E27FC236}">
                  <a16:creationId xmlns:a16="http://schemas.microsoft.com/office/drawing/2014/main" id="{40CC5965-F057-8DAE-71E4-A87E33E0F3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84736" y="4188248"/>
              <a:ext cx="590760" cy="476902"/>
            </a:xfrm>
            <a:prstGeom prst="rect">
              <a:avLst/>
            </a:prstGeom>
          </p:spPr>
        </p:pic>
        <p:pic>
          <p:nvPicPr>
            <p:cNvPr id="60" name="Graphic 59">
              <a:extLst>
                <a:ext uri="{FF2B5EF4-FFF2-40B4-BE49-F238E27FC236}">
                  <a16:creationId xmlns:a16="http://schemas.microsoft.com/office/drawing/2014/main" id="{8A47F6C7-9C64-588E-2AA4-99CD3D3769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48171" y="4123627"/>
              <a:ext cx="747092" cy="515596"/>
            </a:xfrm>
            <a:prstGeom prst="rect">
              <a:avLst/>
            </a:prstGeom>
          </p:spPr>
        </p:pic>
        <p:sp>
          <p:nvSpPr>
            <p:cNvPr id="61" name="TextBox 60">
              <a:extLst>
                <a:ext uri="{FF2B5EF4-FFF2-40B4-BE49-F238E27FC236}">
                  <a16:creationId xmlns:a16="http://schemas.microsoft.com/office/drawing/2014/main" id="{EDEA9C3A-3853-A2DB-79E2-F40CCCAA0375}"/>
                </a:ext>
              </a:extLst>
            </p:cNvPr>
            <p:cNvSpPr txBox="1"/>
            <p:nvPr/>
          </p:nvSpPr>
          <p:spPr>
            <a:xfrm>
              <a:off x="2776043" y="4799192"/>
              <a:ext cx="2116212" cy="349307"/>
            </a:xfrm>
            <a:prstGeom prst="rect">
              <a:avLst/>
            </a:prstGeom>
            <a:noFill/>
          </p:spPr>
          <p:txBody>
            <a:bodyPr wrap="square">
              <a:spAutoFit/>
            </a:bodyPr>
            <a:lstStyle/>
            <a:p>
              <a:pPr defTabSz="914191"/>
              <a:r>
                <a:rPr lang="en-US" sz="1632" dirty="0"/>
                <a:t>resize</a:t>
              </a:r>
              <a:r>
                <a:rPr lang="fr-FR" sz="1632" dirty="0"/>
                <a:t> and update</a:t>
              </a:r>
            </a:p>
          </p:txBody>
        </p:sp>
        <p:cxnSp>
          <p:nvCxnSpPr>
            <p:cNvPr id="86" name="Connector: Elbow 85">
              <a:extLst>
                <a:ext uri="{FF2B5EF4-FFF2-40B4-BE49-F238E27FC236}">
                  <a16:creationId xmlns:a16="http://schemas.microsoft.com/office/drawing/2014/main" id="{CA3C3C39-D6AB-7FEA-BD56-5A306A0FB19E}"/>
                </a:ext>
              </a:extLst>
            </p:cNvPr>
            <p:cNvCxnSpPr>
              <a:cxnSpLocks/>
              <a:stCxn id="9" idx="3"/>
              <a:endCxn id="48" idx="0"/>
            </p:cNvCxnSpPr>
            <p:nvPr/>
          </p:nvCxnSpPr>
          <p:spPr>
            <a:xfrm>
              <a:off x="3213119" y="2440109"/>
              <a:ext cx="658380" cy="121961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619EFB-BCA7-4763-A2B2-B9120DEED103}"/>
                </a:ext>
              </a:extLst>
            </p:cNvPr>
            <p:cNvSpPr/>
            <p:nvPr/>
          </p:nvSpPr>
          <p:spPr bwMode="auto">
            <a:xfrm>
              <a:off x="6500662" y="1694987"/>
              <a:ext cx="3877497" cy="1752717"/>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37930" y="2129654"/>
              <a:ext cx="823293" cy="698284"/>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574704" y="2852979"/>
              <a:ext cx="1578462" cy="606488"/>
            </a:xfrm>
            <a:prstGeom prst="rect">
              <a:avLst/>
            </a:prstGeom>
            <a:noFill/>
          </p:spPr>
          <p:txBody>
            <a:bodyPr wrap="square">
              <a:spAutoFit/>
            </a:bodyPr>
            <a:lstStyle/>
            <a:p>
              <a:pPr algn="ctr" defTabSz="914191"/>
              <a:r>
                <a:rPr lang="fr-FR" sz="1632" dirty="0">
                  <a:solidFill>
                    <a:srgbClr val="000000"/>
                  </a:solidFill>
                </a:rPr>
                <a:t>vmss1</a:t>
              </a:r>
            </a:p>
            <a:p>
              <a:pPr algn="ctr" defTabSz="914191"/>
              <a:r>
                <a:rPr lang="fr-FR" sz="1632" dirty="0">
                  <a:solidFill>
                    <a:srgbClr val="000000"/>
                  </a:solidFill>
                </a:rPr>
                <a:t>Zone 1, 2, 3</a:t>
              </a:r>
            </a:p>
          </p:txBody>
        </p:sp>
        <p:sp>
          <p:nvSpPr>
            <p:cNvPr id="82" name="TextBox 81">
              <a:extLst>
                <a:ext uri="{FF2B5EF4-FFF2-40B4-BE49-F238E27FC236}">
                  <a16:creationId xmlns:a16="http://schemas.microsoft.com/office/drawing/2014/main" id="{14834385-103B-6E80-BFDD-3AA945ED86CB}"/>
                </a:ext>
              </a:extLst>
            </p:cNvPr>
            <p:cNvSpPr txBox="1"/>
            <p:nvPr/>
          </p:nvSpPr>
          <p:spPr>
            <a:xfrm>
              <a:off x="9548227" y="1760776"/>
              <a:ext cx="868629" cy="349307"/>
            </a:xfrm>
            <a:prstGeom prst="rect">
              <a:avLst/>
            </a:prstGeom>
            <a:noFill/>
          </p:spPr>
          <p:txBody>
            <a:bodyPr wrap="square">
              <a:spAutoFit/>
            </a:bodyPr>
            <a:lstStyle/>
            <a:p>
              <a:pPr defTabSz="914191"/>
              <a:r>
                <a:rPr lang="en-US" sz="1632" b="1" dirty="0">
                  <a:solidFill>
                    <a:schemeClr val="tx2">
                      <a:lumMod val="50000"/>
                    </a:schemeClr>
                  </a:solidFill>
                </a:rPr>
                <a:t>Task</a:t>
              </a:r>
              <a:r>
                <a:rPr lang="fr-FR" sz="1632" b="1" dirty="0">
                  <a:solidFill>
                    <a:schemeClr val="tx2">
                      <a:lumMod val="50000"/>
                    </a:schemeClr>
                  </a:solidFill>
                </a:rPr>
                <a:t> 3</a:t>
              </a:r>
            </a:p>
          </p:txBody>
        </p:sp>
        <p:sp>
          <p:nvSpPr>
            <p:cNvPr id="88" name="Rectangle 87">
              <a:extLst>
                <a:ext uri="{FF2B5EF4-FFF2-40B4-BE49-F238E27FC236}">
                  <a16:creationId xmlns:a16="http://schemas.microsoft.com/office/drawing/2014/main" id="{E954D1BE-F1D8-C0F5-6F4C-AE2CA8FC9719}"/>
                </a:ext>
              </a:extLst>
            </p:cNvPr>
            <p:cNvSpPr/>
            <p:nvPr/>
          </p:nvSpPr>
          <p:spPr bwMode="auto">
            <a:xfrm>
              <a:off x="6500662" y="3655197"/>
              <a:ext cx="3877497" cy="1489288"/>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pic>
          <p:nvPicPr>
            <p:cNvPr id="89" name="Graphic 88">
              <a:extLst>
                <a:ext uri="{FF2B5EF4-FFF2-40B4-BE49-F238E27FC236}">
                  <a16:creationId xmlns:a16="http://schemas.microsoft.com/office/drawing/2014/main" id="{9B031429-3033-F018-A28D-566B5190CC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34759" y="4173692"/>
              <a:ext cx="663494" cy="562748"/>
            </a:xfrm>
            <a:prstGeom prst="rect">
              <a:avLst/>
            </a:prstGeom>
          </p:spPr>
        </p:pic>
        <p:sp>
          <p:nvSpPr>
            <p:cNvPr id="90" name="TextBox 89">
              <a:extLst>
                <a:ext uri="{FF2B5EF4-FFF2-40B4-BE49-F238E27FC236}">
                  <a16:creationId xmlns:a16="http://schemas.microsoft.com/office/drawing/2014/main" id="{9069D62E-CDE0-BF87-E565-CF165F2E4AC1}"/>
                </a:ext>
              </a:extLst>
            </p:cNvPr>
            <p:cNvSpPr txBox="1"/>
            <p:nvPr/>
          </p:nvSpPr>
          <p:spPr>
            <a:xfrm>
              <a:off x="7152809" y="4799191"/>
              <a:ext cx="2415910" cy="350330"/>
            </a:xfrm>
            <a:prstGeom prst="rect">
              <a:avLst/>
            </a:prstGeom>
            <a:noFill/>
          </p:spPr>
          <p:txBody>
            <a:bodyPr wrap="square">
              <a:spAutoFit/>
            </a:bodyPr>
            <a:lstStyle/>
            <a:p>
              <a:pPr algn="ctr" defTabSz="914191"/>
              <a:r>
                <a:rPr lang="en-US" sz="1632" dirty="0">
                  <a:solidFill>
                    <a:srgbClr val="000000"/>
                  </a:solidFill>
                </a:rPr>
                <a:t>custom auto scale rules</a:t>
              </a:r>
            </a:p>
          </p:txBody>
        </p:sp>
        <p:sp>
          <p:nvSpPr>
            <p:cNvPr id="91" name="TextBox 90">
              <a:extLst>
                <a:ext uri="{FF2B5EF4-FFF2-40B4-BE49-F238E27FC236}">
                  <a16:creationId xmlns:a16="http://schemas.microsoft.com/office/drawing/2014/main" id="{21836232-DAE2-5D66-88B4-BFF2BE2F59E3}"/>
                </a:ext>
              </a:extLst>
            </p:cNvPr>
            <p:cNvSpPr txBox="1"/>
            <p:nvPr/>
          </p:nvSpPr>
          <p:spPr>
            <a:xfrm>
              <a:off x="9541624" y="3741912"/>
              <a:ext cx="821040" cy="349307"/>
            </a:xfrm>
            <a:prstGeom prst="rect">
              <a:avLst/>
            </a:prstGeom>
            <a:noFill/>
          </p:spPr>
          <p:txBody>
            <a:bodyPr wrap="square">
              <a:spAutoFit/>
            </a:bodyPr>
            <a:lstStyle/>
            <a:p>
              <a:pPr defTabSz="914191"/>
              <a:r>
                <a:rPr lang="en-US" sz="1632" b="1" dirty="0">
                  <a:solidFill>
                    <a:schemeClr val="tx2">
                      <a:lumMod val="50000"/>
                    </a:schemeClr>
                  </a:solidFill>
                </a:rPr>
                <a:t>Task 4</a:t>
              </a:r>
              <a:endParaRPr lang="fr-FR" sz="1632" b="1" dirty="0">
                <a:solidFill>
                  <a:schemeClr val="tx2">
                    <a:lumMod val="50000"/>
                  </a:schemeClr>
                </a:solidFill>
              </a:endParaRPr>
            </a:p>
          </p:txBody>
        </p:sp>
        <p:cxnSp>
          <p:nvCxnSpPr>
            <p:cNvPr id="94" name="Straight Arrow Connector 93">
              <a:extLst>
                <a:ext uri="{FF2B5EF4-FFF2-40B4-BE49-F238E27FC236}">
                  <a16:creationId xmlns:a16="http://schemas.microsoft.com/office/drawing/2014/main" id="{531D7330-350B-ACA4-9C86-B3F1B3EB2AD1}"/>
                </a:ext>
              </a:extLst>
            </p:cNvPr>
            <p:cNvCxnSpPr>
              <a:cxnSpLocks/>
              <a:stCxn id="35" idx="2"/>
              <a:endCxn id="88" idx="0"/>
            </p:cNvCxnSpPr>
            <p:nvPr/>
          </p:nvCxnSpPr>
          <p:spPr>
            <a:xfrm>
              <a:off x="8439411" y="3447704"/>
              <a:ext cx="0" cy="2074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8C24F8-8C41-6A30-2EBC-8916E83F3B5F}"/>
                </a:ext>
              </a:extLst>
            </p:cNvPr>
            <p:cNvSpPr txBox="1"/>
            <p:nvPr/>
          </p:nvSpPr>
          <p:spPr>
            <a:xfrm>
              <a:off x="2602401" y="5308467"/>
              <a:ext cx="7665859" cy="638532"/>
            </a:xfrm>
            <a:prstGeom prst="rect">
              <a:avLst/>
            </a:prstGeom>
            <a:noFill/>
          </p:spPr>
          <p:txBody>
            <a:bodyPr wrap="square">
              <a:spAutoFit/>
            </a:bodyPr>
            <a:lstStyle/>
            <a:p>
              <a:pPr defTabSz="914191"/>
              <a:r>
                <a:rPr lang="en-US" sz="1734" b="1" dirty="0">
                  <a:solidFill>
                    <a:schemeClr val="tx2">
                      <a:lumMod val="50000"/>
                    </a:schemeClr>
                  </a:solidFill>
                </a:rPr>
                <a:t>Task</a:t>
              </a:r>
              <a:r>
                <a:rPr lang="fr-FR" sz="1734" b="1" dirty="0">
                  <a:solidFill>
                    <a:schemeClr val="tx2">
                      <a:lumMod val="50000"/>
                    </a:schemeClr>
                  </a:solidFill>
                </a:rPr>
                <a:t> 5: </a:t>
              </a:r>
              <a:r>
                <a:rPr lang="en-US" sz="1734" dirty="0"/>
                <a:t>Create a virtual machine using Azure PowerShell (option 1)</a:t>
              </a:r>
              <a:endParaRPr lang="fr-FR" sz="1734" dirty="0"/>
            </a:p>
            <a:p>
              <a:pPr defTabSz="914191"/>
              <a:r>
                <a:rPr lang="en-US" sz="1734" b="1" dirty="0">
                  <a:solidFill>
                    <a:schemeClr val="tx2">
                      <a:lumMod val="50000"/>
                    </a:schemeClr>
                  </a:solidFill>
                </a:rPr>
                <a:t>Task 6: </a:t>
              </a:r>
              <a:r>
                <a:rPr lang="en-US" sz="1734" dirty="0"/>
                <a:t>Create a virtual machine using the CLI (option 2)</a:t>
              </a:r>
              <a:r>
                <a:rPr lang="fr-FR" sz="1734" dirty="0"/>
                <a:t> </a:t>
              </a:r>
            </a:p>
          </p:txBody>
        </p:sp>
      </p:grpSp>
    </p:spTree>
    <p:extLst>
      <p:ext uri="{BB962C8B-B14F-4D97-AF65-F5344CB8AC3E}">
        <p14:creationId xmlns:p14="http://schemas.microsoft.com/office/powerpoint/2010/main" val="384257136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dirty="0"/>
              <a:t>Lab 08 – Architecture diagram (interactive lab simulation)</a:t>
            </a:r>
          </a:p>
        </p:txBody>
      </p:sp>
      <p:grpSp>
        <p:nvGrpSpPr>
          <p:cNvPr id="3" name="Group 2" descr="Architecture diagram of the detailed lab steps. ">
            <a:extLst>
              <a:ext uri="{FF2B5EF4-FFF2-40B4-BE49-F238E27FC236}">
                <a16:creationId xmlns:a16="http://schemas.microsoft.com/office/drawing/2014/main" id="{2EF4EC28-A868-447A-BFC6-AE3EFD82EBFB}"/>
              </a:ext>
            </a:extLst>
          </p:cNvPr>
          <p:cNvGrpSpPr/>
          <p:nvPr/>
        </p:nvGrpSpPr>
        <p:grpSpPr>
          <a:xfrm>
            <a:off x="895820" y="1401510"/>
            <a:ext cx="10586362" cy="4794191"/>
            <a:chOff x="598455" y="1324728"/>
            <a:chExt cx="10586362" cy="4098576"/>
          </a:xfrm>
        </p:grpSpPr>
        <p:sp>
          <p:nvSpPr>
            <p:cNvPr id="4" name="Rectangle 3">
              <a:extLst>
                <a:ext uri="{FF2B5EF4-FFF2-40B4-BE49-F238E27FC236}">
                  <a16:creationId xmlns:a16="http://schemas.microsoft.com/office/drawing/2014/main" id="{7CA332DB-7287-484D-8C7B-01762359CDAB}"/>
                </a:ext>
              </a:extLst>
            </p:cNvPr>
            <p:cNvSpPr/>
            <p:nvPr/>
          </p:nvSpPr>
          <p:spPr bwMode="auto">
            <a:xfrm>
              <a:off x="6920689" y="1333726"/>
              <a:ext cx="4264128"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CF251AB-3450-4AF3-96E1-D7C2F36EDF15}"/>
                </a:ext>
              </a:extLst>
            </p:cNvPr>
            <p:cNvSpPr/>
            <p:nvPr/>
          </p:nvSpPr>
          <p:spPr bwMode="auto">
            <a:xfrm>
              <a:off x="4839629" y="1345304"/>
              <a:ext cx="1976835"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AAF3D4FD-F667-43CB-9F60-46915B19304C}"/>
                </a:ext>
              </a:extLst>
            </p:cNvPr>
            <p:cNvCxnSpPr>
              <a:cxnSpLocks/>
              <a:stCxn id="25" idx="2"/>
              <a:endCxn id="27" idx="0"/>
            </p:cNvCxnSpPr>
            <p:nvPr/>
          </p:nvCxnSpPr>
          <p:spPr>
            <a:xfrm>
              <a:off x="5883403" y="3730092"/>
              <a:ext cx="839" cy="4580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3821105-9B80-4B57-A514-7E807BF25BC9}"/>
                </a:ext>
              </a:extLst>
            </p:cNvPr>
            <p:cNvCxnSpPr>
              <a:cxnSpLocks/>
              <a:stCxn id="23" idx="2"/>
              <a:endCxn id="25" idx="0"/>
            </p:cNvCxnSpPr>
            <p:nvPr/>
          </p:nvCxnSpPr>
          <p:spPr>
            <a:xfrm>
              <a:off x="5876914" y="2735769"/>
              <a:ext cx="6489" cy="46220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EB8C150-737C-4AF4-A33D-BA5C2668F3D5}"/>
                </a:ext>
              </a:extLst>
            </p:cNvPr>
            <p:cNvSpPr/>
            <p:nvPr/>
          </p:nvSpPr>
          <p:spPr bwMode="auto">
            <a:xfrm>
              <a:off x="611536" y="1345304"/>
              <a:ext cx="4151821"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5620" y="2903107"/>
              <a:ext cx="403078" cy="40307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506069" y="3324090"/>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az104-08-vm0</a:t>
              </a:r>
            </a:p>
            <a:p>
              <a:pPr algn="ctr" defTabSz="914367"/>
              <a:r>
                <a:rPr lang="fr-FR" sz="1176" dirty="0">
                  <a:solidFill>
                    <a:srgbClr val="000000"/>
                  </a:solidFill>
                  <a:latin typeface="Segoe UI"/>
                </a:rPr>
                <a:t>10.80.0.4</a:t>
              </a:r>
            </a:p>
            <a:p>
              <a:pPr algn="ctr" defTabSz="914367"/>
              <a:endParaRPr lang="fr-FR" sz="1176" b="1" dirty="0">
                <a:solidFill>
                  <a:srgbClr val="000000"/>
                </a:solidFill>
                <a:latin typeface="Segoe UI"/>
              </a:endParaRPr>
            </a:p>
          </p:txBody>
        </p:sp>
        <p:pic>
          <p:nvPicPr>
            <p:cNvPr id="11" name="Graphic 10">
              <a:extLst>
                <a:ext uri="{FF2B5EF4-FFF2-40B4-BE49-F238E27FC236}">
                  <a16:creationId xmlns:a16="http://schemas.microsoft.com/office/drawing/2014/main" id="{01B16981-90C6-4C46-A00F-16BF39D159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7184" y="2102768"/>
              <a:ext cx="412418" cy="412418"/>
            </a:xfrm>
            <a:prstGeom prst="rect">
              <a:avLst/>
            </a:prstGeom>
          </p:spPr>
        </p:pic>
        <p:sp>
          <p:nvSpPr>
            <p:cNvPr id="12" name="Rectangle 11">
              <a:extLst>
                <a:ext uri="{FF2B5EF4-FFF2-40B4-BE49-F238E27FC236}">
                  <a16:creationId xmlns:a16="http://schemas.microsoft.com/office/drawing/2014/main" id="{F062E614-8061-4834-BE27-E0DB030C689A}"/>
                </a:ext>
              </a:extLst>
            </p:cNvPr>
            <p:cNvSpPr/>
            <p:nvPr/>
          </p:nvSpPr>
          <p:spPr bwMode="auto">
            <a:xfrm>
              <a:off x="1007184" y="2525604"/>
              <a:ext cx="3682003" cy="166926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3" name="TextBox 12">
              <a:extLst>
                <a:ext uri="{FF2B5EF4-FFF2-40B4-BE49-F238E27FC236}">
                  <a16:creationId xmlns:a16="http://schemas.microsoft.com/office/drawing/2014/main" id="{E391EDC6-2FB5-402C-AEF1-E9EB88D55B3A}"/>
                </a:ext>
              </a:extLst>
            </p:cNvPr>
            <p:cNvSpPr txBox="1"/>
            <p:nvPr/>
          </p:nvSpPr>
          <p:spPr>
            <a:xfrm>
              <a:off x="1419602" y="2139391"/>
              <a:ext cx="2688259" cy="271554"/>
            </a:xfrm>
            <a:prstGeom prst="rect">
              <a:avLst/>
            </a:prstGeom>
            <a:noFill/>
          </p:spPr>
          <p:txBody>
            <a:bodyPr wrap="square">
              <a:spAutoFit/>
            </a:bodyPr>
            <a:lstStyle/>
            <a:p>
              <a:pPr defTabSz="914367"/>
              <a:r>
                <a:rPr lang="fr-FR" sz="1176" b="1" dirty="0">
                  <a:solidFill>
                    <a:srgbClr val="000000"/>
                  </a:solidFill>
                  <a:latin typeface="Segoe UI"/>
                </a:rPr>
                <a:t>az104-06-vnet01 </a:t>
              </a:r>
              <a:r>
                <a:rPr lang="fr-FR" sz="1176" dirty="0">
                  <a:solidFill>
                    <a:srgbClr val="000000"/>
                  </a:solidFill>
                  <a:latin typeface="Segoe UI"/>
                </a:rPr>
                <a:t>10.80.0.0/20</a:t>
              </a:r>
            </a:p>
          </p:txBody>
        </p:sp>
        <p:sp>
          <p:nvSpPr>
            <p:cNvPr id="14" name="Rectangle 13">
              <a:extLst>
                <a:ext uri="{FF2B5EF4-FFF2-40B4-BE49-F238E27FC236}">
                  <a16:creationId xmlns:a16="http://schemas.microsoft.com/office/drawing/2014/main" id="{74DBABD1-D923-40CB-952B-4762173D5FFC}"/>
                </a:ext>
              </a:extLst>
            </p:cNvPr>
            <p:cNvSpPr/>
            <p:nvPr/>
          </p:nvSpPr>
          <p:spPr bwMode="auto">
            <a:xfrm>
              <a:off x="1378548" y="2814189"/>
              <a:ext cx="3195022" cy="122732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5" name="TextBox 14">
              <a:extLst>
                <a:ext uri="{FF2B5EF4-FFF2-40B4-BE49-F238E27FC236}">
                  <a16:creationId xmlns:a16="http://schemas.microsoft.com/office/drawing/2014/main" id="{EC78B55A-E2F3-493A-AC5E-1744D949C8F6}"/>
                </a:ext>
              </a:extLst>
            </p:cNvPr>
            <p:cNvSpPr txBox="1"/>
            <p:nvPr/>
          </p:nvSpPr>
          <p:spPr>
            <a:xfrm>
              <a:off x="1335860" y="2544937"/>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10.80.0.0/24</a:t>
              </a:r>
            </a:p>
          </p:txBody>
        </p:sp>
        <p:sp>
          <p:nvSpPr>
            <p:cNvPr id="16" name="TextBox 15">
              <a:extLst>
                <a:ext uri="{FF2B5EF4-FFF2-40B4-BE49-F238E27FC236}">
                  <a16:creationId xmlns:a16="http://schemas.microsoft.com/office/drawing/2014/main" id="{16A3B18C-B235-4716-9712-C46B1CC952B8}"/>
                </a:ext>
              </a:extLst>
            </p:cNvPr>
            <p:cNvSpPr txBox="1"/>
            <p:nvPr/>
          </p:nvSpPr>
          <p:spPr>
            <a:xfrm>
              <a:off x="1213393" y="1705411"/>
              <a:ext cx="1297732" cy="271554"/>
            </a:xfrm>
            <a:prstGeom prst="rect">
              <a:avLst/>
            </a:prstGeom>
            <a:noFill/>
          </p:spPr>
          <p:txBody>
            <a:bodyPr wrap="square">
              <a:spAutoFit/>
            </a:bodyPr>
            <a:lstStyle/>
            <a:p>
              <a:pPr defTabSz="914367"/>
              <a:r>
                <a:rPr lang="fr-FR" sz="1176" b="1" dirty="0">
                  <a:solidFill>
                    <a:srgbClr val="000000"/>
                  </a:solidFill>
                  <a:latin typeface="Segoe UI"/>
                </a:rPr>
                <a:t>az104-08-rg01</a:t>
              </a:r>
            </a:p>
          </p:txBody>
        </p:sp>
        <p:sp>
          <p:nvSpPr>
            <p:cNvPr id="17" name="Rectangle 16">
              <a:extLst>
                <a:ext uri="{FF2B5EF4-FFF2-40B4-BE49-F238E27FC236}">
                  <a16:creationId xmlns:a16="http://schemas.microsoft.com/office/drawing/2014/main" id="{7D6787B8-13F1-415B-A80E-84FBFBDF4DC5}"/>
                </a:ext>
              </a:extLst>
            </p:cNvPr>
            <p:cNvSpPr/>
            <p:nvPr/>
          </p:nvSpPr>
          <p:spPr bwMode="auto">
            <a:xfrm>
              <a:off x="840470" y="2070440"/>
              <a:ext cx="5899722"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18" name="Graphic 17">
              <a:extLst>
                <a:ext uri="{FF2B5EF4-FFF2-40B4-BE49-F238E27FC236}">
                  <a16:creationId xmlns:a16="http://schemas.microsoft.com/office/drawing/2014/main" id="{99F0FE3C-33C8-48F0-8350-49FC0BB596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469" y="1654024"/>
              <a:ext cx="376369" cy="376369"/>
            </a:xfrm>
            <a:prstGeom prst="rect">
              <a:avLst/>
            </a:prstGeom>
          </p:spPr>
        </p:pic>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0941" y="2904483"/>
              <a:ext cx="403078" cy="40307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251390" y="3325467"/>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az104-08-vm1</a:t>
              </a:r>
            </a:p>
            <a:p>
              <a:pPr algn="ctr" defTabSz="914367"/>
              <a:r>
                <a:rPr lang="fr-FR" sz="1176" dirty="0">
                  <a:solidFill>
                    <a:srgbClr val="000000"/>
                  </a:solidFill>
                  <a:latin typeface="Segoe UI"/>
                </a:rPr>
                <a:t>10.80.0.5</a:t>
              </a:r>
            </a:p>
            <a:p>
              <a:pPr algn="ctr" defTabSz="914367"/>
              <a:endParaRPr lang="fr-FR" sz="1176" b="1" dirty="0">
                <a:solidFill>
                  <a:srgbClr val="000000"/>
                </a:solidFill>
                <a:latin typeface="Segoe UI"/>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1876077" y="3748373"/>
              <a:ext cx="1297732" cy="271554"/>
            </a:xfrm>
            <a:prstGeom prst="rect">
              <a:avLst/>
            </a:prstGeom>
            <a:noFill/>
          </p:spPr>
          <p:txBody>
            <a:bodyPr wrap="square">
              <a:spAutoFit/>
            </a:bodyPr>
            <a:lstStyle/>
            <a:p>
              <a:pPr defTabSz="914367"/>
              <a:r>
                <a:rPr lang="fr-FR" sz="1176" b="1" dirty="0">
                  <a:solidFill>
                    <a:srgbClr val="000000"/>
                  </a:solidFill>
                  <a:latin typeface="Segoe UI"/>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3621293" y="3737306"/>
              <a:ext cx="1297732" cy="271554"/>
            </a:xfrm>
            <a:prstGeom prst="rect">
              <a:avLst/>
            </a:prstGeom>
            <a:noFill/>
          </p:spPr>
          <p:txBody>
            <a:bodyPr wrap="square">
              <a:spAutoFit/>
            </a:bodyPr>
            <a:lstStyle/>
            <a:p>
              <a:pPr defTabSz="914367"/>
              <a:r>
                <a:rPr lang="fr-FR" sz="1176" b="1" dirty="0">
                  <a:solidFill>
                    <a:srgbClr val="000000"/>
                  </a:solidFill>
                  <a:latin typeface="Segoe UI"/>
                </a:rPr>
                <a:t>Zone2</a:t>
              </a:r>
            </a:p>
          </p:txBody>
        </p:sp>
        <p:pic>
          <p:nvPicPr>
            <p:cNvPr id="23" name="Graphic 22">
              <a:extLst>
                <a:ext uri="{FF2B5EF4-FFF2-40B4-BE49-F238E27FC236}">
                  <a16:creationId xmlns:a16="http://schemas.microsoft.com/office/drawing/2014/main" id="{09656BFB-8D56-418B-AAA6-DEAF6A96E6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0854" y="2203650"/>
              <a:ext cx="532119" cy="532119"/>
            </a:xfrm>
            <a:prstGeom prst="rect">
              <a:avLst/>
            </a:prstGeom>
          </p:spPr>
        </p:pic>
        <p:sp>
          <p:nvSpPr>
            <p:cNvPr id="24" name="TextBox 23">
              <a:extLst>
                <a:ext uri="{FF2B5EF4-FFF2-40B4-BE49-F238E27FC236}">
                  <a16:creationId xmlns:a16="http://schemas.microsoft.com/office/drawing/2014/main" id="{4A2F6A5E-7A24-4BE0-835C-B93335AEBC30}"/>
                </a:ext>
              </a:extLst>
            </p:cNvPr>
            <p:cNvSpPr txBox="1"/>
            <p:nvPr/>
          </p:nvSpPr>
          <p:spPr>
            <a:xfrm>
              <a:off x="5046536" y="2735769"/>
              <a:ext cx="1693656"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az10408rg01diag938</a:t>
              </a:r>
            </a:p>
          </p:txBody>
        </p:sp>
        <p:pic>
          <p:nvPicPr>
            <p:cNvPr id="25" name="Graphic 24">
              <a:extLst>
                <a:ext uri="{FF2B5EF4-FFF2-40B4-BE49-F238E27FC236}">
                  <a16:creationId xmlns:a16="http://schemas.microsoft.com/office/drawing/2014/main" id="{8AD9702D-604F-46BC-B57E-6C7BB2E58B2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17344" y="3197974"/>
              <a:ext cx="532118" cy="532118"/>
            </a:xfrm>
            <a:prstGeom prst="rect">
              <a:avLst/>
            </a:prstGeom>
          </p:spPr>
        </p:pic>
        <p:sp>
          <p:nvSpPr>
            <p:cNvPr id="26" name="TextBox 25">
              <a:extLst>
                <a:ext uri="{FF2B5EF4-FFF2-40B4-BE49-F238E27FC236}">
                  <a16:creationId xmlns:a16="http://schemas.microsoft.com/office/drawing/2014/main" id="{7918D98E-8EC4-4B9B-9A87-C85608473C17}"/>
                </a:ext>
              </a:extLst>
            </p:cNvPr>
            <p:cNvSpPr txBox="1"/>
            <p:nvPr/>
          </p:nvSpPr>
          <p:spPr>
            <a:xfrm>
              <a:off x="5545976" y="3663328"/>
              <a:ext cx="1048629"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scripts</a:t>
              </a:r>
            </a:p>
          </p:txBody>
        </p:sp>
        <p:pic>
          <p:nvPicPr>
            <p:cNvPr id="27" name="Graphic 26" descr="Paper">
              <a:extLst>
                <a:ext uri="{FF2B5EF4-FFF2-40B4-BE49-F238E27FC236}">
                  <a16:creationId xmlns:a16="http://schemas.microsoft.com/office/drawing/2014/main" id="{4C9EA50F-C614-4043-922D-46EC6AC48AB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06006" y="4188105"/>
              <a:ext cx="556472" cy="556472"/>
            </a:xfrm>
            <a:prstGeom prst="rect">
              <a:avLst/>
            </a:prstGeom>
          </p:spPr>
        </p:pic>
        <p:sp>
          <p:nvSpPr>
            <p:cNvPr id="28" name="TextBox 27">
              <a:extLst>
                <a:ext uri="{FF2B5EF4-FFF2-40B4-BE49-F238E27FC236}">
                  <a16:creationId xmlns:a16="http://schemas.microsoft.com/office/drawing/2014/main" id="{D678C3FE-2B75-448D-9427-533E51440342}"/>
                </a:ext>
              </a:extLst>
            </p:cNvPr>
            <p:cNvSpPr txBox="1"/>
            <p:nvPr/>
          </p:nvSpPr>
          <p:spPr>
            <a:xfrm>
              <a:off x="4923937" y="4720379"/>
              <a:ext cx="1901782" cy="271554"/>
            </a:xfrm>
            <a:prstGeom prst="rect">
              <a:avLst/>
            </a:prstGeom>
            <a:noFill/>
          </p:spPr>
          <p:txBody>
            <a:bodyPr wrap="square">
              <a:spAutoFit/>
            </a:bodyPr>
            <a:lstStyle/>
            <a:p>
              <a:pPr defTabSz="914367"/>
              <a:r>
                <a:rPr lang="fr-FR" sz="1176" b="1" dirty="0">
                  <a:solidFill>
                    <a:srgbClr val="000000"/>
                  </a:solidFill>
                  <a:latin typeface="Segoe UI"/>
                </a:rPr>
                <a:t>az104-08-install_IIS.ps1</a:t>
              </a:r>
            </a:p>
          </p:txBody>
        </p:sp>
        <p:sp>
          <p:nvSpPr>
            <p:cNvPr id="29" name="TextBox 28">
              <a:extLst>
                <a:ext uri="{FF2B5EF4-FFF2-40B4-BE49-F238E27FC236}">
                  <a16:creationId xmlns:a16="http://schemas.microsoft.com/office/drawing/2014/main" id="{2C666AF3-B915-43B5-B90E-A69B774DB843}"/>
                </a:ext>
              </a:extLst>
            </p:cNvPr>
            <p:cNvSpPr txBox="1"/>
            <p:nvPr/>
          </p:nvSpPr>
          <p:spPr>
            <a:xfrm>
              <a:off x="7379175" y="1651982"/>
              <a:ext cx="1297732" cy="271554"/>
            </a:xfrm>
            <a:prstGeom prst="rect">
              <a:avLst/>
            </a:prstGeom>
            <a:noFill/>
          </p:spPr>
          <p:txBody>
            <a:bodyPr wrap="square">
              <a:spAutoFit/>
            </a:bodyPr>
            <a:lstStyle/>
            <a:p>
              <a:pPr defTabSz="914367"/>
              <a:r>
                <a:rPr lang="fr-FR" sz="1176" b="1" dirty="0">
                  <a:solidFill>
                    <a:srgbClr val="000000"/>
                  </a:solidFill>
                  <a:latin typeface="Segoe UI"/>
                </a:rPr>
                <a:t>az104-08-rg02</a:t>
              </a:r>
            </a:p>
          </p:txBody>
        </p:sp>
        <p:sp>
          <p:nvSpPr>
            <p:cNvPr id="30" name="Rectangle 29">
              <a:extLst>
                <a:ext uri="{FF2B5EF4-FFF2-40B4-BE49-F238E27FC236}">
                  <a16:creationId xmlns:a16="http://schemas.microsoft.com/office/drawing/2014/main" id="{6BDB143A-70EA-4E79-8420-4D31AF56C5DD}"/>
                </a:ext>
              </a:extLst>
            </p:cNvPr>
            <p:cNvSpPr/>
            <p:nvPr/>
          </p:nvSpPr>
          <p:spPr bwMode="auto">
            <a:xfrm>
              <a:off x="7006251" y="2070440"/>
              <a:ext cx="4093924"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1" name="Graphic 30">
              <a:extLst>
                <a:ext uri="{FF2B5EF4-FFF2-40B4-BE49-F238E27FC236}">
                  <a16:creationId xmlns:a16="http://schemas.microsoft.com/office/drawing/2014/main" id="{D3A782D0-1F21-46F6-8D30-DBA60189DB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6251" y="1600595"/>
              <a:ext cx="376369" cy="376369"/>
            </a:xfrm>
            <a:prstGeom prst="rect">
              <a:avLst/>
            </a:prstGeom>
          </p:spPr>
        </p:pic>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52633" y="2903107"/>
              <a:ext cx="545491" cy="545491"/>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780327" y="3456912"/>
              <a:ext cx="1297732" cy="271554"/>
            </a:xfrm>
            <a:prstGeom prst="rect">
              <a:avLst/>
            </a:prstGeom>
            <a:noFill/>
          </p:spPr>
          <p:txBody>
            <a:bodyPr wrap="square">
              <a:spAutoFit/>
            </a:bodyPr>
            <a:lstStyle/>
            <a:p>
              <a:pPr defTabSz="914367"/>
              <a:r>
                <a:rPr lang="fr-FR" sz="1176" b="1" dirty="0">
                  <a:solidFill>
                    <a:srgbClr val="000000"/>
                  </a:solidFill>
                  <a:latin typeface="Segoe UI"/>
                </a:rPr>
                <a:t>az10408vmss0</a:t>
              </a:r>
            </a:p>
          </p:txBody>
        </p:sp>
        <p:sp>
          <p:nvSpPr>
            <p:cNvPr id="34" name="Rectangle 33">
              <a:extLst>
                <a:ext uri="{FF2B5EF4-FFF2-40B4-BE49-F238E27FC236}">
                  <a16:creationId xmlns:a16="http://schemas.microsoft.com/office/drawing/2014/main" id="{01FDDC22-5E4E-4539-8395-C3808B4DFA26}"/>
                </a:ext>
              </a:extLst>
            </p:cNvPr>
            <p:cNvSpPr/>
            <p:nvPr/>
          </p:nvSpPr>
          <p:spPr bwMode="auto">
            <a:xfrm>
              <a:off x="7126684" y="2492953"/>
              <a:ext cx="3729458" cy="249897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5" name="Rectangle 34">
              <a:extLst>
                <a:ext uri="{FF2B5EF4-FFF2-40B4-BE49-F238E27FC236}">
                  <a16:creationId xmlns:a16="http://schemas.microsoft.com/office/drawing/2014/main" id="{48619EFB-BCA7-4763-A2B2-B9120DEED103}"/>
                </a:ext>
              </a:extLst>
            </p:cNvPr>
            <p:cNvSpPr/>
            <p:nvPr/>
          </p:nvSpPr>
          <p:spPr bwMode="auto">
            <a:xfrm>
              <a:off x="7498049" y="2781538"/>
              <a:ext cx="3187882" cy="196303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6" name="Graphic 35">
              <a:extLst>
                <a:ext uri="{FF2B5EF4-FFF2-40B4-BE49-F238E27FC236}">
                  <a16:creationId xmlns:a16="http://schemas.microsoft.com/office/drawing/2014/main" id="{5B9013E0-7A82-4491-8F97-DB3E22CBA5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5657" y="2095976"/>
              <a:ext cx="412418" cy="412418"/>
            </a:xfrm>
            <a:prstGeom prst="rect">
              <a:avLst/>
            </a:prstGeom>
          </p:spPr>
        </p:pic>
        <p:sp>
          <p:nvSpPr>
            <p:cNvPr id="37" name="TextBox 36">
              <a:extLst>
                <a:ext uri="{FF2B5EF4-FFF2-40B4-BE49-F238E27FC236}">
                  <a16:creationId xmlns:a16="http://schemas.microsoft.com/office/drawing/2014/main" id="{8085C07C-38C3-48A4-8AF7-6F6C16C01CC0}"/>
                </a:ext>
              </a:extLst>
            </p:cNvPr>
            <p:cNvSpPr txBox="1"/>
            <p:nvPr/>
          </p:nvSpPr>
          <p:spPr>
            <a:xfrm>
              <a:off x="7558075" y="2152117"/>
              <a:ext cx="2688259" cy="271554"/>
            </a:xfrm>
            <a:prstGeom prst="rect">
              <a:avLst/>
            </a:prstGeom>
            <a:noFill/>
          </p:spPr>
          <p:txBody>
            <a:bodyPr wrap="square">
              <a:spAutoFit/>
            </a:bodyPr>
            <a:lstStyle/>
            <a:p>
              <a:pPr defTabSz="914367"/>
              <a:r>
                <a:rPr lang="fr-FR" sz="1176" b="1" dirty="0">
                  <a:solidFill>
                    <a:srgbClr val="000000"/>
                  </a:solidFill>
                  <a:latin typeface="Segoe UI"/>
                </a:rPr>
                <a:t>az104-08-rg02-vnet </a:t>
              </a:r>
              <a:r>
                <a:rPr lang="fr-FR" sz="1176" dirty="0">
                  <a:solidFill>
                    <a:srgbClr val="000000"/>
                  </a:solidFill>
                  <a:latin typeface="Segoe UI"/>
                </a:rPr>
                <a:t>10.82.0.0/20</a:t>
              </a:r>
            </a:p>
          </p:txBody>
        </p:sp>
        <p:sp>
          <p:nvSpPr>
            <p:cNvPr id="38" name="TextBox 37">
              <a:extLst>
                <a:ext uri="{FF2B5EF4-FFF2-40B4-BE49-F238E27FC236}">
                  <a16:creationId xmlns:a16="http://schemas.microsoft.com/office/drawing/2014/main" id="{9B808792-9BFE-4E88-AAF2-0E17BB7F3BD7}"/>
                </a:ext>
              </a:extLst>
            </p:cNvPr>
            <p:cNvSpPr txBox="1"/>
            <p:nvPr/>
          </p:nvSpPr>
          <p:spPr>
            <a:xfrm>
              <a:off x="7432645" y="2523835"/>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10.82.0.0/24</a:t>
              </a:r>
            </a:p>
          </p:txBody>
        </p:sp>
        <p:pic>
          <p:nvPicPr>
            <p:cNvPr id="39" name="Graphic 38">
              <a:extLst>
                <a:ext uri="{FF2B5EF4-FFF2-40B4-BE49-F238E27FC236}">
                  <a16:creationId xmlns:a16="http://schemas.microsoft.com/office/drawing/2014/main" id="{A217A4F0-12CE-4C97-A39D-7571D57D5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183225" y="3943529"/>
              <a:ext cx="414898" cy="414898"/>
            </a:xfrm>
            <a:prstGeom prst="rect">
              <a:avLst/>
            </a:prstGeom>
          </p:spPr>
        </p:pic>
        <p:sp>
          <p:nvSpPr>
            <p:cNvPr id="40" name="TextBox 39">
              <a:extLst>
                <a:ext uri="{FF2B5EF4-FFF2-40B4-BE49-F238E27FC236}">
                  <a16:creationId xmlns:a16="http://schemas.microsoft.com/office/drawing/2014/main" id="{F2F52DF8-F5C0-4EAD-A304-EFAFA780CB5F}"/>
                </a:ext>
              </a:extLst>
            </p:cNvPr>
            <p:cNvSpPr txBox="1"/>
            <p:nvPr/>
          </p:nvSpPr>
          <p:spPr>
            <a:xfrm>
              <a:off x="7618482" y="4389989"/>
              <a:ext cx="1698607" cy="271554"/>
            </a:xfrm>
            <a:prstGeom prst="rect">
              <a:avLst/>
            </a:prstGeom>
            <a:noFill/>
          </p:spPr>
          <p:txBody>
            <a:bodyPr wrap="square">
              <a:spAutoFit/>
            </a:bodyPr>
            <a:lstStyle/>
            <a:p>
              <a:pPr defTabSz="914367"/>
              <a:r>
                <a:rPr lang="fr-FR" sz="1176" b="1" dirty="0">
                  <a:solidFill>
                    <a:srgbClr val="000000"/>
                  </a:solidFill>
                  <a:latin typeface="Segoe UI"/>
                </a:rPr>
                <a:t>az10408vmss0-nsg</a:t>
              </a:r>
            </a:p>
          </p:txBody>
        </p:sp>
        <p:pic>
          <p:nvPicPr>
            <p:cNvPr id="41" name="Graphic 40">
              <a:extLst>
                <a:ext uri="{FF2B5EF4-FFF2-40B4-BE49-F238E27FC236}">
                  <a16:creationId xmlns:a16="http://schemas.microsoft.com/office/drawing/2014/main" id="{D27F407F-1E4A-45EF-8EC4-3AC48287BE5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728128" y="2899104"/>
              <a:ext cx="498254" cy="498254"/>
            </a:xfrm>
            <a:prstGeom prst="rect">
              <a:avLst/>
            </a:prstGeom>
          </p:spPr>
        </p:pic>
        <p:sp>
          <p:nvSpPr>
            <p:cNvPr id="42" name="TextBox 41">
              <a:extLst>
                <a:ext uri="{FF2B5EF4-FFF2-40B4-BE49-F238E27FC236}">
                  <a16:creationId xmlns:a16="http://schemas.microsoft.com/office/drawing/2014/main" id="{356A971C-71E6-46F9-81B0-1EFCB1729A48}"/>
                </a:ext>
              </a:extLst>
            </p:cNvPr>
            <p:cNvSpPr txBox="1"/>
            <p:nvPr/>
          </p:nvSpPr>
          <p:spPr>
            <a:xfrm>
              <a:off x="9303969" y="3445737"/>
              <a:ext cx="1542542" cy="271554"/>
            </a:xfrm>
            <a:prstGeom prst="rect">
              <a:avLst/>
            </a:prstGeom>
            <a:noFill/>
          </p:spPr>
          <p:txBody>
            <a:bodyPr wrap="square">
              <a:spAutoFit/>
            </a:bodyPr>
            <a:lstStyle/>
            <a:p>
              <a:pPr defTabSz="914367"/>
              <a:r>
                <a:rPr lang="fr-FR" sz="1176" b="1" dirty="0">
                  <a:solidFill>
                    <a:srgbClr val="000000"/>
                  </a:solidFill>
                  <a:latin typeface="Segoe UI"/>
                </a:rPr>
                <a:t>az10408vmss0-lb</a:t>
              </a:r>
            </a:p>
          </p:txBody>
        </p:sp>
        <p:pic>
          <p:nvPicPr>
            <p:cNvPr id="43" name="Graphic 42">
              <a:extLst>
                <a:ext uri="{FF2B5EF4-FFF2-40B4-BE49-F238E27FC236}">
                  <a16:creationId xmlns:a16="http://schemas.microsoft.com/office/drawing/2014/main" id="{7359F2C1-EA91-44DD-8ECE-7BA2173ACCD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76462" y="3944711"/>
              <a:ext cx="414898" cy="414898"/>
            </a:xfrm>
            <a:prstGeom prst="rect">
              <a:avLst/>
            </a:prstGeom>
          </p:spPr>
        </p:pic>
        <p:sp>
          <p:nvSpPr>
            <p:cNvPr id="44" name="TextBox 43">
              <a:extLst>
                <a:ext uri="{FF2B5EF4-FFF2-40B4-BE49-F238E27FC236}">
                  <a16:creationId xmlns:a16="http://schemas.microsoft.com/office/drawing/2014/main" id="{3CE02A5D-EF2E-4D89-8DD6-DEEB7DBF448D}"/>
                </a:ext>
              </a:extLst>
            </p:cNvPr>
            <p:cNvSpPr txBox="1"/>
            <p:nvPr/>
          </p:nvSpPr>
          <p:spPr>
            <a:xfrm>
              <a:off x="9346060" y="4382280"/>
              <a:ext cx="1542541" cy="271554"/>
            </a:xfrm>
            <a:prstGeom prst="rect">
              <a:avLst/>
            </a:prstGeom>
            <a:noFill/>
          </p:spPr>
          <p:txBody>
            <a:bodyPr wrap="square">
              <a:spAutoFit/>
            </a:bodyPr>
            <a:lstStyle/>
            <a:p>
              <a:pPr defTabSz="914367"/>
              <a:r>
                <a:rPr lang="fr-FR" sz="1176" b="1" dirty="0">
                  <a:solidFill>
                    <a:srgbClr val="000000"/>
                  </a:solidFill>
                  <a:latin typeface="Segoe UI"/>
                </a:rPr>
                <a:t>az10408vmss0-ip</a:t>
              </a:r>
            </a:p>
          </p:txBody>
        </p:sp>
        <p:sp>
          <p:nvSpPr>
            <p:cNvPr id="45" name="TextBox 44">
              <a:extLst>
                <a:ext uri="{FF2B5EF4-FFF2-40B4-BE49-F238E27FC236}">
                  <a16:creationId xmlns:a16="http://schemas.microsoft.com/office/drawing/2014/main" id="{EF3C7B6C-839C-42F8-99FE-5297BA7ED543}"/>
                </a:ext>
              </a:extLst>
            </p:cNvPr>
            <p:cNvSpPr txBox="1"/>
            <p:nvPr/>
          </p:nvSpPr>
          <p:spPr>
            <a:xfrm>
              <a:off x="598455" y="1333727"/>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a:t>
              </a:r>
            </a:p>
          </p:txBody>
        </p:sp>
        <p:sp>
          <p:nvSpPr>
            <p:cNvPr id="46" name="TextBox 45">
              <a:extLst>
                <a:ext uri="{FF2B5EF4-FFF2-40B4-BE49-F238E27FC236}">
                  <a16:creationId xmlns:a16="http://schemas.microsoft.com/office/drawing/2014/main" id="{0AF8E876-56C5-4995-A030-CE3B79B48BFC}"/>
                </a:ext>
              </a:extLst>
            </p:cNvPr>
            <p:cNvSpPr txBox="1"/>
            <p:nvPr/>
          </p:nvSpPr>
          <p:spPr>
            <a:xfrm>
              <a:off x="4839628" y="1367216"/>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2</a:t>
              </a:r>
            </a:p>
          </p:txBody>
        </p:sp>
        <p:sp>
          <p:nvSpPr>
            <p:cNvPr id="47" name="TextBox 46">
              <a:extLst>
                <a:ext uri="{FF2B5EF4-FFF2-40B4-BE49-F238E27FC236}">
                  <a16:creationId xmlns:a16="http://schemas.microsoft.com/office/drawing/2014/main" id="{1EC83B1D-FFB9-4390-8C37-0DD3481BAAA7}"/>
                </a:ext>
              </a:extLst>
            </p:cNvPr>
            <p:cNvSpPr txBox="1"/>
            <p:nvPr/>
          </p:nvSpPr>
          <p:spPr>
            <a:xfrm>
              <a:off x="6892733" y="1324728"/>
              <a:ext cx="2835394"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 Task 4, Task 5, Task 6, Task 7 </a:t>
              </a:r>
            </a:p>
          </p:txBody>
        </p:sp>
      </p:grpSp>
      <p:sp>
        <p:nvSpPr>
          <p:cNvPr id="49" name="Rectangle 48">
            <a:extLst>
              <a:ext uri="{FF2B5EF4-FFF2-40B4-BE49-F238E27FC236}">
                <a16:creationId xmlns:a16="http://schemas.microsoft.com/office/drawing/2014/main" id="{B5FD1044-0E09-4255-8399-DE5F07FA9AF7}"/>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97911273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0D3CF-ADD4-41A7-96B2-E01A5F7155E6}"/>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81530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Machines</a:t>
            </a:r>
          </a:p>
        </p:txBody>
      </p:sp>
    </p:spTree>
    <p:extLst>
      <p:ext uri="{BB962C8B-B14F-4D97-AF65-F5344CB8AC3E}">
        <p14:creationId xmlns:p14="http://schemas.microsoft.com/office/powerpoint/2010/main" val="366474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Learning Objectives - Configure Virtual Machines</a:t>
            </a:r>
          </a:p>
        </p:txBody>
      </p:sp>
      <p:sp>
        <p:nvSpPr>
          <p:cNvPr id="90" name="Rectangle 89">
            <a:extLst>
              <a:ext uri="{FF2B5EF4-FFF2-40B4-BE49-F238E27FC236}">
                <a16:creationId xmlns:a16="http://schemas.microsoft.com/office/drawing/2014/main" id="{66E84C45-5287-4582-AB25-A5FA3815FEDC}"/>
              </a:ext>
            </a:extLst>
          </p:cNvPr>
          <p:cNvSpPr/>
          <p:nvPr/>
        </p:nvSpPr>
        <p:spPr bwMode="auto">
          <a:xfrm>
            <a:off x="465138" y="1517243"/>
            <a:ext cx="5653055" cy="43221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defTabSz="1022350">
              <a:spcBef>
                <a:spcPct val="0"/>
              </a:spcBef>
              <a:spcAft>
                <a:spcPts val="1200"/>
              </a:spcAft>
              <a:buFont typeface="Arial" panose="020B0604020202020204" pitchFamily="34" charset="0"/>
              <a:buChar char="•"/>
            </a:pPr>
            <a:r>
              <a:rPr lang="en-US" sz="2000" dirty="0">
                <a:solidFill>
                  <a:schemeClr val="tx1"/>
                </a:solidFill>
              </a:rPr>
              <a:t>Review Cloud Services Responsibilities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Plan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Determine Virtual Machine Sizing</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Determine Virtual Machine Storage</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Demonstration  - Creating a VM in the Portal</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Windows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Linux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Learning Recap</a:t>
            </a:r>
          </a:p>
        </p:txBody>
      </p:sp>
      <p:sp>
        <p:nvSpPr>
          <p:cNvPr id="6" name="TextBox 5">
            <a:extLst>
              <a:ext uri="{FF2B5EF4-FFF2-40B4-BE49-F238E27FC236}">
                <a16:creationId xmlns:a16="http://schemas.microsoft.com/office/drawing/2014/main" id="{9D238071-8BE6-F53A-8829-C706D8B769CA}"/>
              </a:ext>
            </a:extLst>
          </p:cNvPr>
          <p:cNvSpPr txBox="1"/>
          <p:nvPr/>
        </p:nvSpPr>
        <p:spPr>
          <a:xfrm>
            <a:off x="6472355" y="1716224"/>
            <a:ext cx="4761702" cy="392415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Implement and manage Azure compute resources (20-25%): Create and configure virtual machines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Create a VM</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Manage images with the Compute Gallery</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Azure Disk Encryption</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srgbClr val="000000"/>
                </a:solidFill>
              </a:rPr>
              <a:t>Move</a:t>
            </a:r>
            <a:r>
              <a:rPr kumimoji="0" lang="en-US" b="0" i="0" u="none" strike="noStrike" kern="0" cap="none" spc="0" normalizeH="0" baseline="0" noProof="0" dirty="0">
                <a:ln>
                  <a:noFill/>
                </a:ln>
                <a:solidFill>
                  <a:srgbClr val="000000"/>
                </a:solidFill>
                <a:effectLst/>
                <a:uLnTx/>
                <a:uFillTx/>
              </a:rPr>
              <a:t> VMs </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Manage VM sizes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Add data disks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VM network settings</a:t>
            </a:r>
          </a:p>
          <a:p>
            <a:pPr defTabSz="914400">
              <a:spcBef>
                <a:spcPts val="600"/>
              </a:spcBef>
              <a:defRPr/>
            </a:pPr>
            <a:r>
              <a:rPr kumimoji="0" lang="en-US" b="0" i="0" u="none" strike="noStrike" kern="0" cap="none" spc="0" normalizeH="0" baseline="0" noProof="0" dirty="0">
                <a:ln>
                  <a:noFill/>
                </a:ln>
                <a:solidFill>
                  <a:srgbClr val="243A5E"/>
                </a:solidFill>
                <a:effectLst/>
                <a:uLnTx/>
                <a:uFillTx/>
              </a:rPr>
              <a:t>Configure secure access to virtual networks</a:t>
            </a:r>
          </a:p>
          <a:p>
            <a:pPr marL="174625" indent="-174625" defTabSz="914400">
              <a:buFont typeface="Arial" panose="020B0604020202020204" pitchFamily="34" charset="0"/>
              <a:buChar char="•"/>
              <a:defRPr/>
            </a:pPr>
            <a:r>
              <a:rPr lang="en-US" kern="0" dirty="0">
                <a:solidFill>
                  <a:srgbClr val="000000"/>
                </a:solidFill>
              </a:rPr>
              <a:t>Implement Azure Bastion</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Cloud Services Responsibilities</a:t>
            </a:r>
          </a:p>
        </p:txBody>
      </p:sp>
      <p:pic>
        <p:nvPicPr>
          <p:cNvPr id="10" name="Picture 9" descr="Diagram showing customer, Microsoft, and shared responsibilies.">
            <a:extLst>
              <a:ext uri="{FF2B5EF4-FFF2-40B4-BE49-F238E27FC236}">
                <a16:creationId xmlns:a16="http://schemas.microsoft.com/office/drawing/2014/main" id="{9F79DDF6-3209-CDA7-4091-4A4C02792521}"/>
              </a:ext>
            </a:extLst>
          </p:cNvPr>
          <p:cNvPicPr>
            <a:picLocks noChangeAspect="1"/>
          </p:cNvPicPr>
          <p:nvPr/>
        </p:nvPicPr>
        <p:blipFill>
          <a:blip r:embed="rId3"/>
          <a:stretch>
            <a:fillRect/>
          </a:stretch>
        </p:blipFill>
        <p:spPr>
          <a:xfrm>
            <a:off x="1233053" y="1198130"/>
            <a:ext cx="9615055" cy="4943475"/>
          </a:xfrm>
          <a:prstGeom prst="rect">
            <a:avLst/>
          </a:prstGeom>
        </p:spPr>
      </p:pic>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Virtual Machines</a:t>
            </a:r>
          </a:p>
        </p:txBody>
      </p:sp>
      <p:sp>
        <p:nvSpPr>
          <p:cNvPr id="4" name="Rectangle 3">
            <a:extLst>
              <a:ext uri="{FF2B5EF4-FFF2-40B4-BE49-F238E27FC236}">
                <a16:creationId xmlns:a16="http://schemas.microsoft.com/office/drawing/2014/main" id="{0B38F7CB-9A04-4476-86B9-AE551DB95F2C}"/>
              </a:ext>
            </a:extLst>
          </p:cNvPr>
          <p:cNvSpPr/>
          <p:nvPr/>
        </p:nvSpPr>
        <p:spPr>
          <a:xfrm>
            <a:off x="465138" y="1658810"/>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Start with the network</a:t>
            </a:r>
            <a:endParaRPr lang="en-US" sz="2000" dirty="0">
              <a:solidFill>
                <a:schemeClr val="tx1"/>
              </a:solidFill>
              <a:cs typeface="Segoe UI" panose="020B0502040204020203" pitchFamily="34" charset="0"/>
            </a:endParaRPr>
          </a:p>
        </p:txBody>
      </p:sp>
      <p:sp>
        <p:nvSpPr>
          <p:cNvPr id="7" name="Rectangle 6">
            <a:extLst>
              <a:ext uri="{FF2B5EF4-FFF2-40B4-BE49-F238E27FC236}">
                <a16:creationId xmlns:a16="http://schemas.microsoft.com/office/drawing/2014/main" id="{D073BC41-904A-494D-BE50-F92083777885}"/>
              </a:ext>
            </a:extLst>
          </p:cNvPr>
          <p:cNvSpPr/>
          <p:nvPr/>
        </p:nvSpPr>
        <p:spPr>
          <a:xfrm>
            <a:off x="465138" y="3193079"/>
            <a:ext cx="7410677" cy="17785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Choose a location</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Each region has different hardware and service capabilities</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Locate Virtual Machines as close as possible to your users and to ensure compliance and legal obligations</a:t>
            </a:r>
          </a:p>
        </p:txBody>
      </p:sp>
      <p:sp>
        <p:nvSpPr>
          <p:cNvPr id="9" name="Rectangle 8">
            <a:extLst>
              <a:ext uri="{FF2B5EF4-FFF2-40B4-BE49-F238E27FC236}">
                <a16:creationId xmlns:a16="http://schemas.microsoft.com/office/drawing/2014/main" id="{377F92E8-3C3A-4507-A271-A921AF7E08C6}"/>
              </a:ext>
            </a:extLst>
          </p:cNvPr>
          <p:cNvSpPr/>
          <p:nvPr/>
        </p:nvSpPr>
        <p:spPr>
          <a:xfrm>
            <a:off x="465138" y="5114309"/>
            <a:ext cx="7410677" cy="7354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Consider pricing</a:t>
            </a:r>
          </a:p>
        </p:txBody>
      </p:sp>
      <p:pic>
        <p:nvPicPr>
          <p:cNvPr id="18" name="Picture 17">
            <a:extLst>
              <a:ext uri="{FF2B5EF4-FFF2-40B4-BE49-F238E27FC236}">
                <a16:creationId xmlns:a16="http://schemas.microsoft.com/office/drawing/2014/main" id="{64BA56FD-C044-4BBF-9DF5-C0B24A57048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4630" y="1622425"/>
            <a:ext cx="2905562" cy="3085362"/>
          </a:xfrm>
          <a:prstGeom prst="rect">
            <a:avLst/>
          </a:prstGeom>
        </p:spPr>
      </p:pic>
      <p:sp>
        <p:nvSpPr>
          <p:cNvPr id="8" name="Rectangle 7">
            <a:extLst>
              <a:ext uri="{FF2B5EF4-FFF2-40B4-BE49-F238E27FC236}">
                <a16:creationId xmlns:a16="http://schemas.microsoft.com/office/drawing/2014/main" id="{0211898C-7C14-4D3A-9AAA-E1B5433C96F8}"/>
              </a:ext>
              <a:ext uri="{C183D7F6-B498-43B3-948B-1728B52AA6E4}">
                <adec:decorative xmlns:adec="http://schemas.microsoft.com/office/drawing/2017/decorative" val="1"/>
              </a:ext>
            </a:extLst>
          </p:cNvPr>
          <p:cNvSpPr/>
          <p:nvPr/>
        </p:nvSpPr>
        <p:spPr>
          <a:xfrm>
            <a:off x="8704630" y="4978393"/>
            <a:ext cx="3264112" cy="734534"/>
          </a:xfrm>
          <a:prstGeom prst="rect">
            <a:avLst/>
          </a:prstGeom>
        </p:spPr>
        <p:txBody>
          <a:bodyPr wrap="square" anchor="t">
            <a:spAutoFit/>
          </a:bodyPr>
          <a:lstStyle/>
          <a:p>
            <a:pPr algn="ctr"/>
            <a:r>
              <a:rPr lang="en-US" sz="2000" dirty="0"/>
              <a:t>70+ Azure regions </a:t>
            </a:r>
          </a:p>
          <a:p>
            <a:pPr algn="ctr"/>
            <a:r>
              <a:rPr lang="en-US" sz="2000" dirty="0"/>
              <a:t>Available in 140 countries </a:t>
            </a:r>
          </a:p>
        </p:txBody>
      </p:sp>
      <p:sp>
        <p:nvSpPr>
          <p:cNvPr id="5" name="Rectangle 4">
            <a:extLst>
              <a:ext uri="{FF2B5EF4-FFF2-40B4-BE49-F238E27FC236}">
                <a16:creationId xmlns:a16="http://schemas.microsoft.com/office/drawing/2014/main" id="{8E35B561-956B-4D3A-B4B2-26F99CEAB21E}"/>
              </a:ext>
              <a:ext uri="{C183D7F6-B498-43B3-948B-1728B52AA6E4}">
                <adec:decorative xmlns:adec="http://schemas.microsoft.com/office/drawing/2017/decorative" val="1"/>
              </a:ext>
            </a:extLst>
          </p:cNvPr>
          <p:cNvSpPr/>
          <p:nvPr/>
        </p:nvSpPr>
        <p:spPr>
          <a:xfrm>
            <a:off x="465139" y="2402825"/>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Name the virtual machine</a:t>
            </a:r>
            <a:endParaRPr lang="en-US" sz="2000" dirty="0">
              <a:solidFill>
                <a:schemeClr val="tx1"/>
              </a:solidFill>
              <a:cs typeface="Segoe UI" panose="020B0502040204020203" pitchFamily="34" charset="0"/>
            </a:endParaRP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6337-F202-454A-BA39-5FA0CBB07415}"/>
              </a:ext>
            </a:extLst>
          </p:cNvPr>
          <p:cNvSpPr>
            <a:spLocks noGrp="1"/>
          </p:cNvSpPr>
          <p:nvPr>
            <p:ph type="title"/>
          </p:nvPr>
        </p:nvSpPr>
        <p:spPr/>
        <p:txBody>
          <a:bodyPr/>
          <a:lstStyle/>
          <a:p>
            <a:r>
              <a:rPr lang="en-US" dirty="0">
                <a:solidFill>
                  <a:schemeClr val="tx2">
                    <a:lumMod val="50000"/>
                  </a:schemeClr>
                </a:solidFill>
                <a:cs typeface="Segoe UI"/>
                <a:hlinkClick r:id="rId3">
                  <a:extLst>
                    <a:ext uri="{A12FA001-AC4F-418D-AE19-62706E023703}">
                      <ahyp:hlinkClr xmlns:ahyp="http://schemas.microsoft.com/office/drawing/2018/hyperlinkcolor" val="tx"/>
                    </a:ext>
                  </a:extLst>
                </a:hlinkClick>
              </a:rPr>
              <a:t>Determine Virtual Machine Sizing</a:t>
            </a:r>
            <a:endParaRPr lang="en-US" dirty="0">
              <a:solidFill>
                <a:schemeClr val="tx2">
                  <a:lumMod val="50000"/>
                </a:schemeClr>
              </a:solidFill>
            </a:endParaRPr>
          </a:p>
        </p:txBody>
      </p:sp>
      <p:graphicFrame>
        <p:nvGraphicFramePr>
          <p:cNvPr id="3" name="Table 4">
            <a:extLst>
              <a:ext uri="{FF2B5EF4-FFF2-40B4-BE49-F238E27FC236}">
                <a16:creationId xmlns:a16="http://schemas.microsoft.com/office/drawing/2014/main" id="{CB6E9204-4C54-4ECE-B3A8-892B7974DD09}"/>
              </a:ext>
            </a:extLst>
          </p:cNvPr>
          <p:cNvGraphicFramePr>
            <a:graphicFrameLocks noGrp="1"/>
          </p:cNvGraphicFramePr>
          <p:nvPr>
            <p:extLst>
              <p:ext uri="{D42A27DB-BD31-4B8C-83A1-F6EECF244321}">
                <p14:modId xmlns:p14="http://schemas.microsoft.com/office/powerpoint/2010/main" val="804603986"/>
              </p:ext>
            </p:extLst>
          </p:nvPr>
        </p:nvGraphicFramePr>
        <p:xfrm>
          <a:off x="641511" y="1359767"/>
          <a:ext cx="11228756" cy="4806856"/>
        </p:xfrm>
        <a:graphic>
          <a:graphicData uri="http://schemas.openxmlformats.org/drawingml/2006/table">
            <a:tbl>
              <a:tblPr firstRow="1" bandRow="1">
                <a:tableStyleId>{5C22544A-7EE6-4342-B048-85BDC9FD1C3A}</a:tableStyleId>
              </a:tblPr>
              <a:tblGrid>
                <a:gridCol w="3398282">
                  <a:extLst>
                    <a:ext uri="{9D8B030D-6E8A-4147-A177-3AD203B41FA5}">
                      <a16:colId xmlns:a16="http://schemas.microsoft.com/office/drawing/2014/main" val="951393410"/>
                    </a:ext>
                  </a:extLst>
                </a:gridCol>
                <a:gridCol w="7830474">
                  <a:extLst>
                    <a:ext uri="{9D8B030D-6E8A-4147-A177-3AD203B41FA5}">
                      <a16:colId xmlns:a16="http://schemas.microsoft.com/office/drawing/2014/main" val="1149524049"/>
                    </a:ext>
                  </a:extLst>
                </a:gridCol>
              </a:tblGrid>
              <a:tr h="622164">
                <a:tc>
                  <a:txBody>
                    <a:bodyPr/>
                    <a:lstStyle/>
                    <a:p>
                      <a:pPr algn="ctr"/>
                      <a:r>
                        <a:rPr lang="en-US" sz="2000" dirty="0"/>
                        <a:t>Type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dirty="0"/>
                        <a:t>Description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451173392"/>
                  </a:ext>
                </a:extLst>
              </a:tr>
              <a:tr h="622164">
                <a:tc>
                  <a:txBody>
                    <a:bodyPr/>
                    <a:lstStyle/>
                    <a:p>
                      <a:r>
                        <a:rPr lang="en-US" sz="2000" dirty="0"/>
                        <a:t>General purpose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Balanced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726645"/>
                  </a:ext>
                </a:extLst>
              </a:tr>
              <a:tr h="622164">
                <a:tc>
                  <a:txBody>
                    <a:bodyPr/>
                    <a:lstStyle/>
                    <a:p>
                      <a:r>
                        <a:rPr lang="en-US" sz="2000" dirty="0"/>
                        <a:t>Compute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9172570"/>
                  </a:ext>
                </a:extLst>
              </a:tr>
              <a:tr h="622164">
                <a:tc>
                  <a:txBody>
                    <a:bodyPr/>
                    <a:lstStyle/>
                    <a:p>
                      <a:r>
                        <a:rPr lang="en-US" sz="2000" dirty="0"/>
                        <a:t>Memory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memory-to-CPU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568098"/>
                  </a:ext>
                </a:extLst>
              </a:tr>
              <a:tr h="622164">
                <a:tc>
                  <a:txBody>
                    <a:bodyPr/>
                    <a:lstStyle/>
                    <a:p>
                      <a:r>
                        <a:rPr lang="en-US" sz="2000" dirty="0"/>
                        <a:t>Storage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disk throughput and I/O.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862972"/>
                  </a:ext>
                </a:extLst>
              </a:tr>
              <a:tr h="1073872">
                <a:tc>
                  <a:txBody>
                    <a:bodyPr/>
                    <a:lstStyle/>
                    <a:p>
                      <a:r>
                        <a:rPr lang="en-US" sz="2000" dirty="0"/>
                        <a:t>GPU</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Specialized virtual machines targeted for heavy graphic rendering and video editing.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073887"/>
                  </a:ext>
                </a:extLst>
              </a:tr>
              <a:tr h="622164">
                <a:tc>
                  <a:txBody>
                    <a:bodyPr/>
                    <a:lstStyle/>
                    <a:p>
                      <a:r>
                        <a:rPr lang="en-US" sz="2000" dirty="0"/>
                        <a:t>High performance compute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Our fastest and most powerful CPU virtual machines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663882"/>
                  </a:ext>
                </a:extLst>
              </a:tr>
            </a:tbl>
          </a:graphicData>
        </a:graphic>
      </p:graphicFrame>
    </p:spTree>
    <p:extLst>
      <p:ext uri="{BB962C8B-B14F-4D97-AF65-F5344CB8AC3E}">
        <p14:creationId xmlns:p14="http://schemas.microsoft.com/office/powerpoint/2010/main" val="21232764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56EAA-3A0A-466A-88FB-C56331146A02}"/>
              </a:ext>
            </a:extLst>
          </p:cNvPr>
          <p:cNvSpPr>
            <a:spLocks noGrp="1"/>
          </p:cNvSpPr>
          <p:nvPr>
            <p:ph type="title"/>
          </p:nvPr>
        </p:nvSpPr>
        <p:spPr/>
        <p:txBody>
          <a:bodyPr/>
          <a:lstStyle/>
          <a:p>
            <a:r>
              <a:rPr lang="en-US" dirty="0"/>
              <a:t>Determine Virtual Machine Storage</a:t>
            </a:r>
          </a:p>
        </p:txBody>
      </p:sp>
      <p:sp>
        <p:nvSpPr>
          <p:cNvPr id="2" name="Rectangle 1">
            <a:extLst>
              <a:ext uri="{FF2B5EF4-FFF2-40B4-BE49-F238E27FC236}">
                <a16:creationId xmlns:a16="http://schemas.microsoft.com/office/drawing/2014/main" id="{63DC344E-E8B3-4E04-ACF6-33C4AD16A587}"/>
              </a:ext>
            </a:extLst>
          </p:cNvPr>
          <p:cNvSpPr/>
          <p:nvPr/>
        </p:nvSpPr>
        <p:spPr>
          <a:xfrm>
            <a:off x="465138" y="1585226"/>
            <a:ext cx="7187765" cy="149189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Each Azure VM has two or more disks:</a:t>
            </a:r>
          </a:p>
          <a:p>
            <a:pPr marL="339725" lvl="1" indent="-227013">
              <a:buFont typeface="Arial" panose="020B0604020202020204" pitchFamily="34" charset="0"/>
              <a:buChar char="•"/>
            </a:pPr>
            <a:r>
              <a:rPr lang="en-US" sz="2000" dirty="0">
                <a:solidFill>
                  <a:schemeClr val="tx1"/>
                </a:solidFill>
              </a:rPr>
              <a:t>OS disk</a:t>
            </a:r>
          </a:p>
          <a:p>
            <a:pPr marL="339725" lvl="1" indent="-227013">
              <a:buFont typeface="Arial" panose="020B0604020202020204" pitchFamily="34" charset="0"/>
              <a:buChar char="•"/>
            </a:pPr>
            <a:r>
              <a:rPr lang="en-US" sz="2000" dirty="0">
                <a:solidFill>
                  <a:schemeClr val="tx1"/>
                </a:solidFill>
              </a:rPr>
              <a:t>Temporary disk (not all SKUs have one, content can be lost)</a:t>
            </a:r>
          </a:p>
          <a:p>
            <a:pPr marL="339725" lvl="1" indent="-227013">
              <a:buFont typeface="Arial" panose="020B0604020202020204" pitchFamily="34" charset="0"/>
              <a:buChar char="•"/>
            </a:pPr>
            <a:r>
              <a:rPr lang="en-US" sz="2000" dirty="0">
                <a:solidFill>
                  <a:schemeClr val="tx1"/>
                </a:solidFill>
              </a:rPr>
              <a:t>Data disks (optional)</a:t>
            </a:r>
          </a:p>
        </p:txBody>
      </p:sp>
      <p:sp>
        <p:nvSpPr>
          <p:cNvPr id="20" name="Rectangle 19">
            <a:extLst>
              <a:ext uri="{FF2B5EF4-FFF2-40B4-BE49-F238E27FC236}">
                <a16:creationId xmlns:a16="http://schemas.microsoft.com/office/drawing/2014/main" id="{B6DEB8C6-4067-40F7-977C-847F3A1253C1}"/>
              </a:ext>
            </a:extLst>
          </p:cNvPr>
          <p:cNvSpPr/>
          <p:nvPr/>
        </p:nvSpPr>
        <p:spPr>
          <a:xfrm>
            <a:off x="460171" y="3267290"/>
            <a:ext cx="7192732" cy="13792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OS and data disks reside in Azure Storage accounts:</a:t>
            </a:r>
          </a:p>
          <a:p>
            <a:pPr marL="339725" lvl="1" indent="-227013">
              <a:buFont typeface="Arial" panose="020B0604020202020204" pitchFamily="34" charset="0"/>
              <a:buChar char="•"/>
            </a:pPr>
            <a:r>
              <a:rPr lang="en-US" sz="2000" dirty="0">
                <a:solidFill>
                  <a:schemeClr val="tx1"/>
                </a:solidFill>
              </a:rPr>
              <a:t>Azure-based storage service</a:t>
            </a:r>
          </a:p>
          <a:p>
            <a:pPr marL="339725" lvl="1" indent="-227013">
              <a:buFont typeface="Arial" panose="020B0604020202020204" pitchFamily="34" charset="0"/>
              <a:buChar char="•"/>
            </a:pPr>
            <a:r>
              <a:rPr lang="en-US" sz="2000" dirty="0">
                <a:solidFill>
                  <a:schemeClr val="tx1"/>
                </a:solidFill>
              </a:rPr>
              <a:t>Standard (HDD, SSD)  or Premium (SSD), or Ultra (SSD)</a:t>
            </a:r>
          </a:p>
        </p:txBody>
      </p:sp>
      <p:sp>
        <p:nvSpPr>
          <p:cNvPr id="26" name="Rectangle 25">
            <a:extLst>
              <a:ext uri="{FF2B5EF4-FFF2-40B4-BE49-F238E27FC236}">
                <a16:creationId xmlns:a16="http://schemas.microsoft.com/office/drawing/2014/main" id="{B3DBC099-9F3B-4465-9753-68B5D8080FDC}"/>
              </a:ext>
            </a:extLst>
          </p:cNvPr>
          <p:cNvSpPr/>
          <p:nvPr/>
        </p:nvSpPr>
        <p:spPr>
          <a:xfrm>
            <a:off x="460171" y="4836668"/>
            <a:ext cx="7192732" cy="11345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Azure VMs use managed disks</a:t>
            </a:r>
            <a:endParaRPr lang="en-US" sz="2000" dirty="0">
              <a:solidFill>
                <a:schemeClr val="tx1"/>
              </a:solidFill>
            </a:endParaRPr>
          </a:p>
        </p:txBody>
      </p:sp>
      <p:grpSp>
        <p:nvGrpSpPr>
          <p:cNvPr id="4" name="Group 3" descr="Illustration of disks of an Azure VM, which includes the C:\ OS disk, D:\ temporary disk and F:\ data disk. The OS and data disk resize in Azure blob storage.">
            <a:extLst>
              <a:ext uri="{FF2B5EF4-FFF2-40B4-BE49-F238E27FC236}">
                <a16:creationId xmlns:a16="http://schemas.microsoft.com/office/drawing/2014/main" id="{F024B8CB-D651-4960-BAC4-0A57D58F3C32}"/>
              </a:ext>
            </a:extLst>
          </p:cNvPr>
          <p:cNvGrpSpPr/>
          <p:nvPr/>
        </p:nvGrpSpPr>
        <p:grpSpPr>
          <a:xfrm>
            <a:off x="8028353" y="1635598"/>
            <a:ext cx="4158914" cy="4333769"/>
            <a:chOff x="2792953" y="-713519"/>
            <a:chExt cx="7641048" cy="7340107"/>
          </a:xfrm>
        </p:grpSpPr>
        <p:pic>
          <p:nvPicPr>
            <p:cNvPr id="5" name="Graphic 4">
              <a:extLst>
                <a:ext uri="{FF2B5EF4-FFF2-40B4-BE49-F238E27FC236}">
                  <a16:creationId xmlns:a16="http://schemas.microsoft.com/office/drawing/2014/main" id="{036441E3-A1DE-4E4A-A71D-19FEBEF5B7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3386" y="2648436"/>
              <a:ext cx="1407459" cy="1407460"/>
            </a:xfrm>
            <a:prstGeom prst="rect">
              <a:avLst/>
            </a:prstGeom>
          </p:spPr>
        </p:pic>
        <p:pic>
          <p:nvPicPr>
            <p:cNvPr id="6" name="Graphic 5">
              <a:extLst>
                <a:ext uri="{FF2B5EF4-FFF2-40B4-BE49-F238E27FC236}">
                  <a16:creationId xmlns:a16="http://schemas.microsoft.com/office/drawing/2014/main" id="{C03EAC88-C53A-4C01-B375-EB9FABAB0F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2117" y="2678274"/>
              <a:ext cx="1407459" cy="1407460"/>
            </a:xfrm>
            <a:prstGeom prst="rect">
              <a:avLst/>
            </a:prstGeom>
          </p:spPr>
        </p:pic>
        <p:pic>
          <p:nvPicPr>
            <p:cNvPr id="7" name="Graphic 6">
              <a:extLst>
                <a:ext uri="{FF2B5EF4-FFF2-40B4-BE49-F238E27FC236}">
                  <a16:creationId xmlns:a16="http://schemas.microsoft.com/office/drawing/2014/main" id="{E7309D98-9A53-4863-8BA0-3A15484CD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2227" y="2678274"/>
              <a:ext cx="1407459" cy="1407460"/>
            </a:xfrm>
            <a:prstGeom prst="rect">
              <a:avLst/>
            </a:prstGeom>
          </p:spPr>
        </p:pic>
        <p:pic>
          <p:nvPicPr>
            <p:cNvPr id="8" name="Graphic 7">
              <a:extLst>
                <a:ext uri="{FF2B5EF4-FFF2-40B4-BE49-F238E27FC236}">
                  <a16:creationId xmlns:a16="http://schemas.microsoft.com/office/drawing/2014/main" id="{76DC5CCF-4984-4FBF-8F3A-8C0EC2A34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63342" y="5018129"/>
              <a:ext cx="1131010" cy="1131010"/>
            </a:xfrm>
            <a:prstGeom prst="rect">
              <a:avLst/>
            </a:prstGeom>
          </p:spPr>
        </p:pic>
        <p:pic>
          <p:nvPicPr>
            <p:cNvPr id="9" name="Graphic 8">
              <a:extLst>
                <a:ext uri="{FF2B5EF4-FFF2-40B4-BE49-F238E27FC236}">
                  <a16:creationId xmlns:a16="http://schemas.microsoft.com/office/drawing/2014/main" id="{22DAC400-2598-45C2-8990-2E2AB82BBE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94502" y="-102586"/>
              <a:ext cx="1298573" cy="1298573"/>
            </a:xfrm>
            <a:prstGeom prst="rect">
              <a:avLst/>
            </a:prstGeom>
          </p:spPr>
        </p:pic>
        <p:cxnSp>
          <p:nvCxnSpPr>
            <p:cNvPr id="10" name="Straight Arrow Connector 9">
              <a:extLst>
                <a:ext uri="{FF2B5EF4-FFF2-40B4-BE49-F238E27FC236}">
                  <a16:creationId xmlns:a16="http://schemas.microsoft.com/office/drawing/2014/main" id="{685E318F-DACB-4FF0-9FFD-E1D441D8D1C8}"/>
                </a:ext>
              </a:extLst>
            </p:cNvPr>
            <p:cNvCxnSpPr>
              <a:cxnSpLocks/>
              <a:stCxn id="7" idx="2"/>
              <a:endCxn id="8" idx="1"/>
            </p:cNvCxnSpPr>
            <p:nvPr/>
          </p:nvCxnSpPr>
          <p:spPr>
            <a:xfrm>
              <a:off x="3715956" y="4085733"/>
              <a:ext cx="2347386"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E72F1A6-7278-4341-B106-E5AB1FDBF835}"/>
                </a:ext>
              </a:extLst>
            </p:cNvPr>
            <p:cNvCxnSpPr>
              <a:cxnSpLocks/>
              <a:stCxn id="6" idx="2"/>
              <a:endCxn id="8" idx="3"/>
            </p:cNvCxnSpPr>
            <p:nvPr/>
          </p:nvCxnSpPr>
          <p:spPr>
            <a:xfrm flipH="1">
              <a:off x="7194353" y="4085733"/>
              <a:ext cx="2241493"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86F83D-B03B-498A-A7FB-951CF248394F}"/>
                </a:ext>
              </a:extLst>
            </p:cNvPr>
            <p:cNvSpPr txBox="1"/>
            <p:nvPr/>
          </p:nvSpPr>
          <p:spPr>
            <a:xfrm>
              <a:off x="5141211" y="6053179"/>
              <a:ext cx="3005156"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blob</a:t>
              </a:r>
            </a:p>
          </p:txBody>
        </p:sp>
        <p:sp>
          <p:nvSpPr>
            <p:cNvPr id="13" name="TextBox 12">
              <a:extLst>
                <a:ext uri="{FF2B5EF4-FFF2-40B4-BE49-F238E27FC236}">
                  <a16:creationId xmlns:a16="http://schemas.microsoft.com/office/drawing/2014/main" id="{B4C2B11E-C8A1-4C39-B19C-453305D2F3C0}"/>
                </a:ext>
              </a:extLst>
            </p:cNvPr>
            <p:cNvSpPr txBox="1"/>
            <p:nvPr/>
          </p:nvSpPr>
          <p:spPr>
            <a:xfrm>
              <a:off x="4187806" y="-713519"/>
              <a:ext cx="4678613"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VM (Windows)</a:t>
              </a:r>
            </a:p>
          </p:txBody>
        </p:sp>
        <p:sp>
          <p:nvSpPr>
            <p:cNvPr id="14" name="TextBox 13">
              <a:extLst>
                <a:ext uri="{FF2B5EF4-FFF2-40B4-BE49-F238E27FC236}">
                  <a16:creationId xmlns:a16="http://schemas.microsoft.com/office/drawing/2014/main" id="{10DC45D1-61BC-42A9-9B42-6807809F1D5B}"/>
                </a:ext>
              </a:extLst>
            </p:cNvPr>
            <p:cNvSpPr txBox="1"/>
            <p:nvPr/>
          </p:nvSpPr>
          <p:spPr>
            <a:xfrm>
              <a:off x="2792953" y="1765886"/>
              <a:ext cx="1863032"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C:\</a:t>
              </a:r>
            </a:p>
            <a:p>
              <a:pPr algn="ctr"/>
              <a:r>
                <a:rPr lang="en-US" sz="1600" dirty="0">
                  <a:latin typeface="Segoe UI" panose="020B0502040204020203" pitchFamily="34" charset="0"/>
                  <a:ea typeface="Segoe UI" panose="020B0502040204020203" pitchFamily="34" charset="0"/>
                  <a:cs typeface="Segoe UI" panose="020B0502040204020203" pitchFamily="34" charset="0"/>
                </a:rPr>
                <a:t>OS disk</a:t>
              </a:r>
            </a:p>
          </p:txBody>
        </p:sp>
        <p:sp>
          <p:nvSpPr>
            <p:cNvPr id="16" name="TextBox 15">
              <a:extLst>
                <a:ext uri="{FF2B5EF4-FFF2-40B4-BE49-F238E27FC236}">
                  <a16:creationId xmlns:a16="http://schemas.microsoft.com/office/drawing/2014/main" id="{C4570FCC-A0A2-4966-A17F-B1FDE6EE4822}"/>
                </a:ext>
              </a:extLst>
            </p:cNvPr>
            <p:cNvSpPr txBox="1"/>
            <p:nvPr/>
          </p:nvSpPr>
          <p:spPr>
            <a:xfrm>
              <a:off x="3941832" y="1713512"/>
              <a:ext cx="51705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D:\</a:t>
              </a:r>
            </a:p>
            <a:p>
              <a:pPr algn="ctr"/>
              <a:r>
                <a:rPr lang="en-US" sz="1600" dirty="0">
                  <a:latin typeface="Segoe UI" panose="020B0502040204020203" pitchFamily="34" charset="0"/>
                  <a:ea typeface="Segoe UI" panose="020B0502040204020203" pitchFamily="34" charset="0"/>
                  <a:cs typeface="Segoe UI" panose="020B0502040204020203" pitchFamily="34" charset="0"/>
                </a:rPr>
                <a:t>Temporary disk</a:t>
              </a:r>
            </a:p>
          </p:txBody>
        </p:sp>
        <p:sp>
          <p:nvSpPr>
            <p:cNvPr id="17" name="TextBox 16">
              <a:extLst>
                <a:ext uri="{FF2B5EF4-FFF2-40B4-BE49-F238E27FC236}">
                  <a16:creationId xmlns:a16="http://schemas.microsoft.com/office/drawing/2014/main" id="{A720AEBD-81E0-4903-B1BE-4E0B8D4F2347}"/>
                </a:ext>
              </a:extLst>
            </p:cNvPr>
            <p:cNvSpPr txBox="1"/>
            <p:nvPr/>
          </p:nvSpPr>
          <p:spPr>
            <a:xfrm>
              <a:off x="8477737" y="1727986"/>
              <a:ext cx="19562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F:\</a:t>
              </a:r>
            </a:p>
            <a:p>
              <a:pPr algn="ctr"/>
              <a:r>
                <a:rPr lang="en-US" sz="1600" dirty="0">
                  <a:latin typeface="Segoe UI" panose="020B0502040204020203" pitchFamily="34" charset="0"/>
                  <a:ea typeface="Segoe UI" panose="020B0502040204020203" pitchFamily="34" charset="0"/>
                  <a:cs typeface="Segoe UI" panose="020B0502040204020203" pitchFamily="34" charset="0"/>
                </a:rPr>
                <a:t>Data disk</a:t>
              </a:r>
            </a:p>
          </p:txBody>
        </p:sp>
      </p:grpSp>
    </p:spTree>
    <p:extLst>
      <p:ext uri="{BB962C8B-B14F-4D97-AF65-F5344CB8AC3E}">
        <p14:creationId xmlns:p14="http://schemas.microsoft.com/office/powerpoint/2010/main" val="3136241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sp>
        <p:nvSpPr>
          <p:cNvPr id="35" name="Rectangle 34">
            <a:extLst>
              <a:ext uri="{FF2B5EF4-FFF2-40B4-BE49-F238E27FC236}">
                <a16:creationId xmlns:a16="http://schemas.microsoft.com/office/drawing/2014/main" id="{FA58719F-A18D-4B03-B522-3592CB9DAA73}"/>
              </a:ext>
            </a:extLst>
          </p:cNvPr>
          <p:cNvSpPr/>
          <p:nvPr/>
        </p:nvSpPr>
        <p:spPr bwMode="auto">
          <a:xfrm>
            <a:off x="962251" y="1707295"/>
            <a:ext cx="8475663"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Create a virtual machine</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Connect to the virtual machine – Bastion, RDP, or SSH</a:t>
            </a:r>
          </a:p>
        </p:txBody>
      </p:sp>
    </p:spTree>
    <p:extLst>
      <p:ext uri="{BB962C8B-B14F-4D97-AF65-F5344CB8AC3E}">
        <p14:creationId xmlns:p14="http://schemas.microsoft.com/office/powerpoint/2010/main" val="267121611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1897</Words>
  <Application>Microsoft Office PowerPoint</Application>
  <PresentationFormat>Custom</PresentationFormat>
  <Paragraphs>271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-apple-system</vt:lpstr>
      <vt:lpstr>Arial</vt:lpstr>
      <vt:lpstr>Segoe UI</vt:lpstr>
      <vt:lpstr>Segoe UI Semibold</vt:lpstr>
      <vt:lpstr>Segoe UI Semilight</vt:lpstr>
      <vt:lpstr>Wingdings</vt:lpstr>
      <vt:lpstr>Azure 1</vt:lpstr>
      <vt:lpstr>AZ-104T00A Administer Azure Virtual Machines</vt:lpstr>
      <vt:lpstr>Learning Objectives - Administer Azure Virtual Machines</vt:lpstr>
      <vt:lpstr>Configure Virtual Machines</vt:lpstr>
      <vt:lpstr>Learning Objectives - Configure Virtual Machines</vt:lpstr>
      <vt:lpstr>Review Cloud Services Responsibilities</vt:lpstr>
      <vt:lpstr>Plan Virtual Machines</vt:lpstr>
      <vt:lpstr>Determine Virtual Machine Sizing</vt:lpstr>
      <vt:lpstr>Determine Virtual Machine Storage</vt:lpstr>
      <vt:lpstr>Demonstration – Creating a VM in the Portal</vt:lpstr>
      <vt:lpstr>Connect to Virtual Machines</vt:lpstr>
      <vt:lpstr>Connect to Windows Virtual Machines </vt:lpstr>
      <vt:lpstr>Connect to Linux Virtual Machines </vt:lpstr>
      <vt:lpstr>Configure Virtual Machine Availability</vt:lpstr>
      <vt:lpstr>Configure Azure Virtual Machine Availability Introduction</vt:lpstr>
      <vt:lpstr>Plan for Maintenance and Downtime</vt:lpstr>
      <vt:lpstr>Setup Availability Sets</vt:lpstr>
      <vt:lpstr>Review Update and Fault Domains</vt:lpstr>
      <vt:lpstr>Review Availability Zones</vt:lpstr>
      <vt:lpstr>Compare Vertical to Horizontal Scaling</vt:lpstr>
      <vt:lpstr>Create Scale Sets</vt:lpstr>
      <vt:lpstr>Configure Autoscale</vt:lpstr>
      <vt:lpstr>Demonstration – Virtual Machine Scaling</vt:lpstr>
      <vt:lpstr>Lab – Manage Virtual Machines</vt:lpstr>
      <vt:lpstr>Lab 08 – Manage Virtual Machines</vt:lpstr>
      <vt:lpstr>Lab 08 – Architecture diagram</vt:lpstr>
      <vt:lpstr>Lab 08 – Architecture diagram (interactive lab simulation)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2023-11-13T15:53:40Z</dcterms:created>
  <dcterms:modified xsi:type="dcterms:W3CDTF">2024-09-08T12:55:31Z</dcterms:modified>
</cp:coreProperties>
</file>