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9" r:id="rId4"/>
  </p:sldMasterIdLst>
  <p:notesMasterIdLst>
    <p:notesMasterId r:id="rId46"/>
  </p:notesMasterIdLst>
  <p:handoutMasterIdLst>
    <p:handoutMasterId r:id="rId47"/>
  </p:handoutMasterIdLst>
  <p:sldIdLst>
    <p:sldId id="1719" r:id="rId5"/>
    <p:sldId id="2253" r:id="rId6"/>
    <p:sldId id="1865" r:id="rId7"/>
    <p:sldId id="1905" r:id="rId8"/>
    <p:sldId id="1922" r:id="rId9"/>
    <p:sldId id="2473" r:id="rId10"/>
    <p:sldId id="2480" r:id="rId11"/>
    <p:sldId id="2482" r:id="rId12"/>
    <p:sldId id="2489" r:id="rId13"/>
    <p:sldId id="2476" r:id="rId14"/>
    <p:sldId id="2481" r:id="rId15"/>
    <p:sldId id="2472" r:id="rId16"/>
    <p:sldId id="2477" r:id="rId17"/>
    <p:sldId id="2479" r:id="rId18"/>
    <p:sldId id="1926" r:id="rId19"/>
    <p:sldId id="1946" r:id="rId20"/>
    <p:sldId id="2483" r:id="rId21"/>
    <p:sldId id="1862" r:id="rId22"/>
    <p:sldId id="2490" r:id="rId23"/>
    <p:sldId id="2485" r:id="rId24"/>
    <p:sldId id="2492" r:id="rId25"/>
    <p:sldId id="2527" r:id="rId26"/>
    <p:sldId id="2076138292" r:id="rId27"/>
    <p:sldId id="2516" r:id="rId28"/>
    <p:sldId id="2518" r:id="rId29"/>
    <p:sldId id="2526" r:id="rId30"/>
    <p:sldId id="2076138231" r:id="rId31"/>
    <p:sldId id="2076138293" r:id="rId32"/>
    <p:sldId id="2076138225" r:id="rId33"/>
    <p:sldId id="2469" r:id="rId34"/>
    <p:sldId id="2592" r:id="rId35"/>
    <p:sldId id="2076138227" r:id="rId36"/>
    <p:sldId id="2076138228" r:id="rId37"/>
    <p:sldId id="2600" r:id="rId38"/>
    <p:sldId id="2601" r:id="rId39"/>
    <p:sldId id="2602" r:id="rId40"/>
    <p:sldId id="2519" r:id="rId41"/>
    <p:sldId id="2511" r:id="rId42"/>
    <p:sldId id="2517" r:id="rId43"/>
    <p:sldId id="2510" r:id="rId44"/>
    <p:sldId id="1980" r:id="rId4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aS Compute Options" id="{4F1F8CE5-B2C3-456C-A812-418E477651AC}">
          <p14:sldIdLst>
            <p14:sldId id="1719"/>
            <p14:sldId id="2253"/>
          </p14:sldIdLst>
        </p14:section>
        <p14:section name="App Service Plans" id="{2F65BD05-5507-43B4-8D36-8216A9125082}">
          <p14:sldIdLst>
            <p14:sldId id="1865"/>
            <p14:sldId id="1905"/>
            <p14:sldId id="1922"/>
            <p14:sldId id="2473"/>
            <p14:sldId id="2480"/>
            <p14:sldId id="2482"/>
            <p14:sldId id="2489"/>
          </p14:sldIdLst>
        </p14:section>
        <p14:section name="App Services" id="{4F66F9CE-5C35-44D8-8DF8-3031384F09D2}">
          <p14:sldIdLst>
            <p14:sldId id="2476"/>
            <p14:sldId id="2481"/>
            <p14:sldId id="2472"/>
            <p14:sldId id="2477"/>
            <p14:sldId id="2479"/>
            <p14:sldId id="1926"/>
            <p14:sldId id="1946"/>
            <p14:sldId id="2483"/>
            <p14:sldId id="1862"/>
            <p14:sldId id="2490"/>
          </p14:sldIdLst>
        </p14:section>
        <p14:section name="Container Instances" id="{BBC19043-BCF1-45ED-B9AB-68FD08EBCE8E}">
          <p14:sldIdLst>
            <p14:sldId id="2485"/>
            <p14:sldId id="2492"/>
            <p14:sldId id="2527"/>
            <p14:sldId id="2076138292"/>
            <p14:sldId id="2516"/>
            <p14:sldId id="2518"/>
            <p14:sldId id="2526"/>
            <p14:sldId id="2076138231"/>
            <p14:sldId id="2076138293"/>
            <p14:sldId id="2076138225"/>
          </p14:sldIdLst>
        </p14:section>
        <p14:section name="Labs" id="{C99B9DCC-896B-4011-B449-D7D5E048D74C}">
          <p14:sldIdLst>
            <p14:sldId id="2469"/>
            <p14:sldId id="2592"/>
            <p14:sldId id="2076138227"/>
            <p14:sldId id="2076138228"/>
            <p14:sldId id="2600"/>
            <p14:sldId id="2601"/>
            <p14:sldId id="2602"/>
            <p14:sldId id="2519"/>
          </p14:sldIdLst>
        </p14:section>
        <p14:section name="Extra Slides" id="{0D0AB77B-25D2-419E-9668-254C2A33370C}">
          <p14:sldIdLst>
            <p14:sldId id="2511"/>
            <p14:sldId id="2517"/>
            <p14:sldId id="2510"/>
            <p14:sldId id="19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100"/>
    <a:srgbClr val="243A5E"/>
    <a:srgbClr val="0067B4"/>
    <a:srgbClr val="0070C4"/>
    <a:srgbClr val="EDEDED"/>
    <a:srgbClr val="EBEBEB"/>
    <a:srgbClr val="59B4D9"/>
    <a:srgbClr val="FFFFFF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15E4C-12BE-4B1A-977B-1A88EC018CBF}" v="6" dt="2024-05-02T18:09:1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1169" autoAdjust="0"/>
  </p:normalViewPr>
  <p:slideViewPr>
    <p:cSldViewPr snapToGrid="0">
      <p:cViewPr varScale="1">
        <p:scale>
          <a:sx n="100" d="100"/>
          <a:sy n="100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 Staley" userId="90154493-b869-4106-8313-ce1978bf817e" providerId="ADAL" clId="{85815E4C-12BE-4B1A-977B-1A88EC018CBF}"/>
    <pc:docChg chg="custSel modSld">
      <pc:chgData name="Cindy Staley" userId="90154493-b869-4106-8313-ce1978bf817e" providerId="ADAL" clId="{85815E4C-12BE-4B1A-977B-1A88EC018CBF}" dt="2024-05-02T18:10:40.645" v="167" actId="1076"/>
      <pc:docMkLst>
        <pc:docMk/>
      </pc:docMkLst>
      <pc:sldChg chg="modNotesTx">
        <pc:chgData name="Cindy Staley" userId="90154493-b869-4106-8313-ce1978bf817e" providerId="ADAL" clId="{85815E4C-12BE-4B1A-977B-1A88EC018CBF}" dt="2024-05-02T17:58:19.681" v="2" actId="20577"/>
        <pc:sldMkLst>
          <pc:docMk/>
          <pc:sldMk cId="2835027989" sldId="2492"/>
        </pc:sldMkLst>
      </pc:sldChg>
      <pc:sldChg chg="delSp modSp mod">
        <pc:chgData name="Cindy Staley" userId="90154493-b869-4106-8313-ce1978bf817e" providerId="ADAL" clId="{85815E4C-12BE-4B1A-977B-1A88EC018CBF}" dt="2024-05-02T18:10:40.645" v="167" actId="1076"/>
        <pc:sldMkLst>
          <pc:docMk/>
          <pc:sldMk cId="373641153" sldId="2524"/>
        </pc:sldMkLst>
        <pc:spChg chg="del">
          <ac:chgData name="Cindy Staley" userId="90154493-b869-4106-8313-ce1978bf817e" providerId="ADAL" clId="{85815E4C-12BE-4B1A-977B-1A88EC018CBF}" dt="2024-05-02T18:10:36.031" v="166" actId="478"/>
          <ac:spMkLst>
            <pc:docMk/>
            <pc:sldMk cId="373641153" sldId="2524"/>
            <ac:spMk id="4" creationId="{CD2ACA76-D26B-3682-E7BA-3F63F55A8853}"/>
          </ac:spMkLst>
        </pc:spChg>
        <pc:spChg chg="mod">
          <ac:chgData name="Cindy Staley" userId="90154493-b869-4106-8313-ce1978bf817e" providerId="ADAL" clId="{85815E4C-12BE-4B1A-977B-1A88EC018CBF}" dt="2024-05-02T18:10:40.645" v="167" actId="1076"/>
          <ac:spMkLst>
            <pc:docMk/>
            <pc:sldMk cId="373641153" sldId="2524"/>
            <ac:spMk id="11" creationId="{F948E400-C6EB-B82E-8A11-807FC59A68D1}"/>
          </ac:spMkLst>
        </pc:spChg>
      </pc:sldChg>
      <pc:sldChg chg="modSp mod modNotesTx">
        <pc:chgData name="Cindy Staley" userId="90154493-b869-4106-8313-ce1978bf817e" providerId="ADAL" clId="{85815E4C-12BE-4B1A-977B-1A88EC018CBF}" dt="2024-05-02T18:00:06.197" v="109" actId="20577"/>
        <pc:sldMkLst>
          <pc:docMk/>
          <pc:sldMk cId="2488829509" sldId="2076138292"/>
        </pc:sldMkLst>
        <pc:spChg chg="mod">
          <ac:chgData name="Cindy Staley" userId="90154493-b869-4106-8313-ce1978bf817e" providerId="ADAL" clId="{85815E4C-12BE-4B1A-977B-1A88EC018CBF}" dt="2024-05-02T17:58:59.909" v="4" actId="1076"/>
          <ac:spMkLst>
            <pc:docMk/>
            <pc:sldMk cId="2488829509" sldId="2076138292"/>
            <ac:spMk id="5" creationId="{DB4EE767-350A-47E9-D192-800A6D32FC94}"/>
          </ac:spMkLst>
        </pc:spChg>
      </pc:sldChg>
      <pc:sldChg chg="modSp mod modNotesTx">
        <pc:chgData name="Cindy Staley" userId="90154493-b869-4106-8313-ce1978bf817e" providerId="ADAL" clId="{85815E4C-12BE-4B1A-977B-1A88EC018CBF}" dt="2024-05-02T18:10:24.837" v="165" actId="6549"/>
        <pc:sldMkLst>
          <pc:docMk/>
          <pc:sldMk cId="2031327630" sldId="2076138293"/>
        </pc:sldMkLst>
        <pc:graphicFrameChg chg="mod modGraphic">
          <ac:chgData name="Cindy Staley" userId="90154493-b869-4106-8313-ce1978bf817e" providerId="ADAL" clId="{85815E4C-12BE-4B1A-977B-1A88EC018CBF}" dt="2024-05-02T18:09:48.608" v="162" actId="2062"/>
          <ac:graphicFrameMkLst>
            <pc:docMk/>
            <pc:sldMk cId="2031327630" sldId="2076138293"/>
            <ac:graphicFrameMk id="5" creationId="{D62F39F4-96D9-792B-E2F5-D6C121CED9A8}"/>
          </ac:graphicFrameMkLst>
        </pc:graphicFrameChg>
      </pc:sldChg>
    </pc:docChg>
  </pc:docChgLst>
  <pc:docChgLst>
    <pc:chgData name="Jill Leary" userId="S::jileary@microsoft.com::5a04458c-cc82-4fe6-9cc3-6fbb3d3c426f" providerId="AD" clId="Web-{24A1E362-F522-3FD6-E9D7-D87566ED839D}"/>
    <pc:docChg chg="mod modSld">
      <pc:chgData name="Jill Leary" userId="S::jileary@microsoft.com::5a04458c-cc82-4fe6-9cc3-6fbb3d3c426f" providerId="AD" clId="Web-{24A1E362-F522-3FD6-E9D7-D87566ED839D}" dt="2024-04-29T17:22:21.838" v="69"/>
      <pc:docMkLst>
        <pc:docMk/>
      </pc:docMkLst>
      <pc:sldChg chg="modNotes">
        <pc:chgData name="Jill Leary" userId="S::jileary@microsoft.com::5a04458c-cc82-4fe6-9cc3-6fbb3d3c426f" providerId="AD" clId="Web-{24A1E362-F522-3FD6-E9D7-D87566ED839D}" dt="2024-04-29T17:22:21.838" v="69"/>
        <pc:sldMkLst>
          <pc:docMk/>
          <pc:sldMk cId="2835027989" sldId="2492"/>
        </pc:sldMkLst>
      </pc:sldChg>
      <pc:sldChg chg="modSp">
        <pc:chgData name="Jill Leary" userId="S::jileary@microsoft.com::5a04458c-cc82-4fe6-9cc3-6fbb3d3c426f" providerId="AD" clId="Web-{24A1E362-F522-3FD6-E9D7-D87566ED839D}" dt="2024-04-29T17:18:08.436" v="9" actId="14100"/>
        <pc:sldMkLst>
          <pc:docMk/>
          <pc:sldMk cId="2488829509" sldId="2076138292"/>
        </pc:sldMkLst>
        <pc:spChg chg="mod">
          <ac:chgData name="Jill Leary" userId="S::jileary@microsoft.com::5a04458c-cc82-4fe6-9cc3-6fbb3d3c426f" providerId="AD" clId="Web-{24A1E362-F522-3FD6-E9D7-D87566ED839D}" dt="2024-04-29T17:18:01.858" v="8" actId="1076"/>
          <ac:spMkLst>
            <pc:docMk/>
            <pc:sldMk cId="2488829509" sldId="2076138292"/>
            <ac:spMk id="5" creationId="{DB4EE767-350A-47E9-D192-800A6D32FC94}"/>
          </ac:spMkLst>
        </pc:spChg>
        <pc:picChg chg="mod modCrop">
          <ac:chgData name="Jill Leary" userId="S::jileary@microsoft.com::5a04458c-cc82-4fe6-9cc3-6fbb3d3c426f" providerId="AD" clId="Web-{24A1E362-F522-3FD6-E9D7-D87566ED839D}" dt="2024-04-29T17:18:08.436" v="9" actId="14100"/>
          <ac:picMkLst>
            <pc:docMk/>
            <pc:sldMk cId="2488829509" sldId="2076138292"/>
            <ac:picMk id="8" creationId="{CF05FE00-EEEA-1D78-9E8F-C125D63CE6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9/8/2024 2:55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4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Service - https://azure.microsoft.com/services/app-service/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25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an App Service plan in Azure - https://docs.microsoft.com/azure/app-service/app-service-plan-manage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75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/>
                <a:cs typeface="Segoe UI"/>
              </a:rPr>
              <a:t>Five deployment slots could be: Test, Dev, Q&amp;A, Staging, and Production</a:t>
            </a:r>
          </a:p>
          <a:p>
            <a:endParaRPr lang="en-US" dirty="0">
              <a:latin typeface="Segoe UI"/>
              <a:cs typeface="Segoe UI"/>
            </a:endParaRPr>
          </a:p>
          <a:p>
            <a:r>
              <a:rPr lang="en-US" dirty="0">
                <a:latin typeface="Segoe UI"/>
                <a:cs typeface="Segoe UI"/>
              </a:rPr>
              <a:t>Set up staging environments - https://docs.microsoft.com/azure/app-service/web-sites-staged-publishing?toc=%2Fazure%2Fapp-service%2Ftoc.json#add-a-deployment-slot</a:t>
            </a:r>
          </a:p>
          <a:p>
            <a:endParaRPr lang="en-US" dirty="0"/>
          </a:p>
          <a:p>
            <a:r>
              <a:rPr lang="en-US" dirty="0"/>
              <a:t>App Service Web App – block web access to non-production deployment slots - http://ruslany.net/2014/04/azure-web-sites-block-web-access-to-non-production-deployment-slots/</a:t>
            </a:r>
          </a:p>
          <a:p>
            <a:endParaRPr lang="en-US" dirty="0"/>
          </a:p>
          <a:p>
            <a:r>
              <a:rPr lang="en-US" dirty="0"/>
              <a:t>✔ Each App Service plan mode supports a different number of deployment slots. To find out the number of slots your app’s mode supports, see App Service Limits.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5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✔ You can configure app settings and connections to stick to a slot and not be swapped. This done in the App Settings blade. A developer can create new settings for the web app.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4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recommendations for App Service - https://docs.microsoft.com/azure/app-service/security-recommendations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0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up your App in Azure - https://docs.microsoft.com/azure/app-service/web-sites-backup</a:t>
            </a:r>
          </a:p>
          <a:p>
            <a:endParaRPr lang="en-US" dirty="0"/>
          </a:p>
          <a:p>
            <a:r>
              <a:rPr lang="en-US" dirty="0"/>
              <a:t>Configure partial backups - https://docs.microsoft.com/azure/app-service/web-sites-backup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4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Create a Web App - https://learn.microsoft.com/training/modules/host-a-web-app-with-azure-app-service/3-exercise-create-a-web-app-in-the-azure-portal?pivots=csharp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20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61616"/>
                </a:solidFill>
                <a:latin typeface="Segoe UI"/>
                <a:cs typeface="Segoe UI"/>
              </a:rPr>
              <a:t>Note this section of slides covers ACA as well as ACI. There isn't a separate ACA Learn module, rather it is within the ACI Learn module. </a:t>
            </a:r>
            <a:endParaRPr lang="en-US" b="0" i="0" dirty="0">
              <a:solidFill>
                <a:srgbClr val="161616"/>
              </a:solidFill>
              <a:effectLst/>
              <a:latin typeface="Segoe UI"/>
              <a:cs typeface="Segoe U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Learn modules are part of the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AZ-104: Deploy and manage Azure compute resources (https://docs.microsoft.com/learn/paths/az-104-manage-compute-resources/) learning path.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Containers vs. virtual machines - https://learn.microsoft.com/virtualization/windowscontainers/about/containers-vs-vm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5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Introduction to Container Registries in Azure - https://learn.microsoft.com/azure/container-registry/container-registry-intro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59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Azure Container Instances? - https://docs.microsoft.com/azure/container-instances/container-instances-overview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5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Quickstart: Deploy a container instance in Azure using the Azure portal - https://docs.microsoft.com/azure/container-instances/container-instances-quickstart-portal</a:t>
            </a:r>
          </a:p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10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ACI - https://microsoftlearning.github.io/AZ-104-MicrosoftAzureAdministrator/Instructions/Demos/09%20-%20Administer%20PaaS%20Compute%20Options.html#configure-azure-container-instances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microservices with Azure Container Apps - https://learn.microsoft.com/azure/architecture/example-scenario/serverless/microservices-with-container-apps</a:t>
            </a:r>
          </a:p>
          <a:p>
            <a:endParaRPr lang="en-US" dirty="0"/>
          </a:p>
          <a:p>
            <a:r>
              <a:rPr lang="en-US" dirty="0"/>
              <a:t>Azure Container Apps documentation - https://learn.microsoft.com/azure/container-apps/</a:t>
            </a:r>
          </a:p>
          <a:p>
            <a:endParaRPr lang="en-US" dirty="0"/>
          </a:p>
          <a:p>
            <a:r>
              <a:rPr lang="en-US" dirty="0"/>
              <a:t>Learn module: Implement Azure Container Apps - https://learn.microsoft.com/training/modules/implement-azure-container-apps/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/>
                <a:cs typeface="Segoe UI"/>
              </a:rPr>
              <a:t>Comparing Container Apps with other Azure container options - https://learn.microsoft.com/azure/container-apps/compare-options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58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Container Apps - https://microsoftlearning.github.io/AZ-104-MicrosoftAzureAdministrator/Instructions/Demos/09%20-%20Administer%20PaaS%20Compute%20Options.html#configure-azure-container-apps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49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98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3 labs in Module 09. 09a is Web Apps. 09b is ACI. 09c is ACA.</a:t>
            </a:r>
          </a:p>
          <a:p>
            <a:endParaRPr lang="en-US" dirty="0"/>
          </a:p>
          <a:p>
            <a:r>
              <a:rPr lang="en-US" dirty="0"/>
              <a:t>Lab 09a - https://microsoftlearning.github.io/AZ-104-MicrosoftAzureAdministrator/Instructions/Labs/LAB_09a-Implement_Web_Apps.html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9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en-US" sz="8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01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Lab 09b - https://microsoftlearning.github.io/AZ-104-MicrosoftAzureAdministrator/Instructions/Labs/LAB_09b-Implement_Azure_Container_Instances.html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98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69501-FC82-A792-34F0-B18D2334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A68ED-2B82-942C-E2C7-728D9082B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8D8F2-336E-B1C3-9B17-B1CF1DF66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Lab 09c - https://microsoftlearning.github.io/AZ-104-MicrosoftAzureAdministrator/Instructions/Labs/LAB_09c-Implement-Azure-Container-Apps.html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32995E8-8163-E85C-7B25-2E1ACA085D4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2138-8F4A-2B1A-18C4-47A20C5AC7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2359-A7BF-CA88-B8FA-6483D0567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89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Kubernetes - https://azure.microsoft.com/topic/what-is-kubernetes/</a:t>
            </a:r>
          </a:p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61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Kubernetes core concepts for Azure Kubernetes Service (AKS) - https://docs.microsoft.com/azure/aks/concepts-clusters-workloads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8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50" b="0" i="0" kern="1200" dirty="0"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Docker on Azure -  </a:t>
            </a:r>
            <a:r>
              <a:rPr lang="en-US" b="0" dirty="0"/>
              <a:t>https://azure.microsoft.com/services/kubernetes-service/docker/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36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Azure Container Apps manages the details of Kubernetes and container orchestration for you. Containers in Azure Container Apps can use any runtime, programming language, or development stack of your choice.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2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App Service plan overview - https://docs.microsoft.com/azure/app-service/overview-hosting-plans</a:t>
            </a:r>
          </a:p>
          <a:p>
            <a:br>
              <a:rPr lang="en-US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Service pricing - https://azure.microsoft.com/pricing/details/app-service/windows/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up an app in Azure App Service - https://docs.microsoft.com/azure/app-service/manage-scale-up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started with Autoscale in Azure - https://docs.microsoft.com/azure/azure-monitor/platform/autoscale-get-started?toc=/azure/app-service/toc.json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App Service Plans - https://microsoftlearning.github.io/AZ-104-MicrosoftAzureAdministrator/Instructions/Demos/09%20-%20Administer%20PaaS%20Compute%20Options.html#configure-azure-app-service-plans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9/8/2024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2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5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E9348E-FA16-FE20-38FB-EDD806C9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11112"/>
            <a:ext cx="12436475" cy="69723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1" y="3622696"/>
            <a:ext cx="5800990" cy="1130181"/>
          </a:xfrm>
          <a:noFill/>
        </p:spPr>
        <p:txBody>
          <a:bodyPr wrap="square" lIns="0" tIns="0" rIns="0" bIns="0" anchor="ctr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32597" rtl="0" eaLnBrk="1" latinLnBrk="0" hangingPunct="1">
              <a:defRPr lang="en-US" sz="10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65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32563">
              <a:defRPr/>
            </a:pPr>
            <a:r>
              <a:rPr lang="en-US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2E85BCA-8C5F-EFAA-DEF3-E5518406532B}"/>
              </a:ext>
            </a:extLst>
          </p:cNvPr>
          <p:cNvSpPr txBox="1">
            <a:spLocks/>
          </p:cNvSpPr>
          <p:nvPr userDrawn="1"/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en-US" sz="102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5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D7AC5C-A0C4-4850-8CA1-CF211FDC3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504" y="1486338"/>
            <a:ext cx="11568513" cy="1446550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8846C7A-1465-453E-954F-398A9C851325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99807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ith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8" y="596867"/>
            <a:ext cx="11232406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 dirty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8946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707CDC-9BD2-0073-85EB-939160E4C7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7"/>
            <a:ext cx="12436475" cy="69913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0" y="3514705"/>
            <a:ext cx="6472474" cy="565091"/>
          </a:xfrm>
          <a:noFill/>
        </p:spPr>
        <p:txBody>
          <a:bodyPr wrap="square" lIns="0" tIns="0" rIns="0" bIns="0" anchor="ctr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E7960-A7FE-D692-112F-471C560CCA67}"/>
              </a:ext>
            </a:extLst>
          </p:cNvPr>
          <p:cNvSpPr txBox="1"/>
          <p:nvPr userDrawn="1"/>
        </p:nvSpPr>
        <p:spPr>
          <a:xfrm>
            <a:off x="427038" y="6411853"/>
            <a:ext cx="6216728" cy="27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563">
              <a:defRPr/>
            </a:pPr>
            <a:r>
              <a:rPr lang="en-US" sz="1122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200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9632513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CBFC5-126D-4E5D-BA79-A65662FA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55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1330-4B4A-4C5F-85CF-D5CBC2772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753" y="998040"/>
            <a:ext cx="11568684" cy="439465"/>
          </a:xfrm>
        </p:spPr>
        <p:txBody>
          <a:bodyPr tIns="45720" rIns="0" bIns="45720"/>
          <a:lstStyle>
            <a:lvl1pPr>
              <a:defRPr sz="2244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Subheading Segoe UI </a:t>
            </a:r>
            <a:r>
              <a:rPr lang="en-US" dirty="0" err="1"/>
              <a:t>Semibold</a:t>
            </a:r>
            <a:r>
              <a:rPr lang="en-US" dirty="0"/>
              <a:t> 22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9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s - no 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92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885716-8A7B-42A7-93E2-E8749AF5C6BC}"/>
              </a:ext>
            </a:extLst>
          </p:cNvPr>
          <p:cNvSpPr/>
          <p:nvPr userDrawn="1"/>
        </p:nvSpPr>
        <p:spPr bwMode="auto">
          <a:xfrm>
            <a:off x="6116130" y="1476375"/>
            <a:ext cx="5313870" cy="4333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950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3183609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4C7EE8-4313-2803-B06C-A5BA61EA4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14984" y="1617484"/>
            <a:ext cx="1132870" cy="1132709"/>
            <a:chOff x="5540700" y="2116300"/>
            <a:chExt cx="1110600" cy="111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97E22B-DD1F-99A5-25F7-1E4F4F58DA7D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C046DA-F3B0-17BF-4867-63F317F8ACA9}"/>
                </a:ext>
              </a:extLst>
            </p:cNvPr>
            <p:cNvPicPr/>
            <p:nvPr/>
          </p:nvPicPr>
          <p:blipFill>
            <a:blip r:embed="rId2"/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350FFB-1FC5-59FA-F297-3FE6E8364735}"/>
              </a:ext>
            </a:extLst>
          </p:cNvPr>
          <p:cNvSpPr txBox="1"/>
          <p:nvPr userDrawn="1"/>
        </p:nvSpPr>
        <p:spPr>
          <a:xfrm>
            <a:off x="600058" y="2927690"/>
            <a:ext cx="2228017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0" baseline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Check your knowledge questions and additional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EEDEA-6687-D76A-D227-7C52A001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937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89547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ounded Rectangle 3_1">
            <a:extLst>
              <a:ext uri="{FF2B5EF4-FFF2-40B4-BE49-F238E27FC236}">
                <a16:creationId xmlns:a16="http://schemas.microsoft.com/office/drawing/2014/main" id="{FC76C8DF-13B1-1B33-CBD3-D0B1496658D3}"/>
              </a:ext>
            </a:extLst>
          </p:cNvPr>
          <p:cNvSpPr/>
          <p:nvPr userDrawn="1"/>
        </p:nvSpPr>
        <p:spPr>
          <a:xfrm>
            <a:off x="521111" y="1292745"/>
            <a:ext cx="10387932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B7F7B8-27DC-CB90-9841-2B0EB6BDC8A9}"/>
              </a:ext>
            </a:extLst>
          </p:cNvPr>
          <p:cNvSpPr/>
          <p:nvPr userDrawn="1"/>
        </p:nvSpPr>
        <p:spPr>
          <a:xfrm>
            <a:off x="10324155" y="1117294"/>
            <a:ext cx="1132870" cy="11327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pic>
        <p:nvPicPr>
          <p:cNvPr id="5" name="Graphic 4" descr="Beaker with solid fill">
            <a:extLst>
              <a:ext uri="{FF2B5EF4-FFF2-40B4-BE49-F238E27FC236}">
                <a16:creationId xmlns:a16="http://schemas.microsoft.com/office/drawing/2014/main" id="{0A4277E8-514E-E7C0-EEAE-4DBF838AD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3390" y="11417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03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4282290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8" y="525428"/>
            <a:ext cx="11703601" cy="502246"/>
          </a:xfrm>
        </p:spPr>
        <p:txBody>
          <a:bodyPr/>
          <a:lstStyle>
            <a:lvl1pPr>
              <a:defRPr sz="3264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82E78A-A36F-A9AB-B5BC-51FF48A0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26989" y="1477271"/>
            <a:ext cx="1110600" cy="111060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06B05E-82F0-67C0-F4BE-484546169B0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B551F7BB-0B62-B45A-97E8-BDBC64276EB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57662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1871-CFCE-3B3A-64D9-F7F5A4441034}"/>
              </a:ext>
            </a:extLst>
          </p:cNvPr>
          <p:cNvSpPr txBox="1"/>
          <p:nvPr userDrawn="1"/>
        </p:nvSpPr>
        <p:spPr>
          <a:xfrm>
            <a:off x="465138" y="6267044"/>
            <a:ext cx="3794950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9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52" r:id="rId9"/>
    <p:sldLayoutId id="2147484653" r:id="rId10"/>
    <p:sldLayoutId id="2147484654" r:id="rId1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learning.github.io/AZ-104-MicrosoftAzureAdministrator/Instructions/Labs/Lab_09c-Implement-Azure-Container-Apps.html" TargetMode="External"/><Relationship Id="rId3" Type="http://schemas.openxmlformats.org/officeDocument/2006/relationships/hyperlink" Target="https://docs.microsoft.com/learn/modules/configure-app-service-plans/" TargetMode="External"/><Relationship Id="rId7" Type="http://schemas.openxmlformats.org/officeDocument/2006/relationships/hyperlink" Target="https://microsoftlearning.github.io/AZ-104-MicrosoftAzureAdministrator/Instructions/Labs/LAB_09b-Implement_Azure_Container_Instanc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crosoftlearning.github.io/AZ-104-MicrosoftAzureAdministrator/Instructions/Labs/LAB_09a-Implement_Web_Apps.html" TargetMode="External"/><Relationship Id="rId5" Type="http://schemas.openxmlformats.org/officeDocument/2006/relationships/hyperlink" Target="https://docs.microsoft.com/learn/modules/configure-azure-container-instances/" TargetMode="External"/><Relationship Id="rId4" Type="http://schemas.openxmlformats.org/officeDocument/2006/relationships/hyperlink" Target="https://docs.microsoft.com/learn/modules/configure-azure-app-service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12.sv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6" y="3622675"/>
            <a:ext cx="4259916" cy="1130300"/>
          </a:xfrm>
        </p:spPr>
        <p:txBody>
          <a:bodyPr bIns="0" anchor="ctr">
            <a:noAutofit/>
          </a:bodyPr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Administer PaaS Compute Options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0" dirty="0"/>
              <a:t>Configure Azure App Services</a:t>
            </a:r>
          </a:p>
        </p:txBody>
      </p:sp>
    </p:spTree>
    <p:extLst>
      <p:ext uri="{BB962C8B-B14F-4D97-AF65-F5344CB8AC3E}">
        <p14:creationId xmlns:p14="http://schemas.microsoft.com/office/powerpoint/2010/main" val="3453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Learning Objectives - Configure Azure App Services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67AF59-F776-4EE0-89F5-04A4A57BE968}"/>
              </a:ext>
            </a:extLst>
          </p:cNvPr>
          <p:cNvSpPr txBox="1"/>
          <p:nvPr/>
        </p:nvSpPr>
        <p:spPr>
          <a:xfrm>
            <a:off x="465138" y="1308760"/>
            <a:ext cx="5892631" cy="43389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Implement Azure App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Create an App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Create Deployment Slots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Add Deployment Slots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Secure an App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Create Custom Domain Names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Backup an App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Demonstration – Azure App 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light"/>
              </a:rPr>
              <a:t>Learning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C71F0-23A1-3165-2308-B7071935CE88}"/>
              </a:ext>
            </a:extLst>
          </p:cNvPr>
          <p:cNvSpPr txBox="1"/>
          <p:nvPr/>
        </p:nvSpPr>
        <p:spPr>
          <a:xfrm>
            <a:off x="6472355" y="1716224"/>
            <a:ext cx="4761702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43A5E"/>
                </a:solidFill>
                <a:effectLst/>
                <a:uLnTx/>
                <a:uFillTx/>
              </a:rPr>
              <a:t>Implement and manage Azure compute resources (20-25%)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43A5E"/>
                </a:solidFill>
                <a:effectLst/>
                <a:uLnTx/>
                <a:uFillTx/>
              </a:rPr>
              <a:t>Create and configure Azure App Service</a:t>
            </a:r>
          </a:p>
          <a:p>
            <a:pPr marL="173038" indent="-173038" defTabSz="9144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Create an App Service</a:t>
            </a:r>
          </a:p>
          <a:p>
            <a:pPr marL="173038" indent="-173038" defTabSz="9144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certificates and TLS</a:t>
            </a:r>
          </a:p>
          <a:p>
            <a:pPr marL="173038" indent="-173038" defTabSz="9144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Map an existing custom DNS name</a:t>
            </a:r>
          </a:p>
          <a:p>
            <a:pPr marL="173038" indent="-173038" defTabSz="9144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backup</a:t>
            </a:r>
          </a:p>
          <a:p>
            <a:pPr marL="173038" indent="-173038" defTabSz="9144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networking settings</a:t>
            </a:r>
          </a:p>
          <a:p>
            <a:pPr marL="173038" indent="-173038" defTabSz="9144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deployment slots</a:t>
            </a:r>
          </a:p>
        </p:txBody>
      </p:sp>
    </p:spTree>
    <p:extLst>
      <p:ext uri="{BB962C8B-B14F-4D97-AF65-F5344CB8AC3E}">
        <p14:creationId xmlns:p14="http://schemas.microsoft.com/office/powerpoint/2010/main" val="41477474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Implement Azure App 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71AFEA-66A1-400A-9F14-3DBB100F271A}"/>
              </a:ext>
            </a:extLst>
          </p:cNvPr>
          <p:cNvSpPr/>
          <p:nvPr/>
        </p:nvSpPr>
        <p:spPr bwMode="auto">
          <a:xfrm>
            <a:off x="465138" y="2988942"/>
            <a:ext cx="11585448" cy="2840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5425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Includes Web Apps, API Apps, Mobile Apps, and Function Apps</a:t>
            </a:r>
          </a:p>
          <a:p>
            <a:pPr marL="225425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Fully managed environment enabling high productivity development</a:t>
            </a:r>
          </a:p>
          <a:p>
            <a:pPr marL="225425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Platform-as-a-service (PaaS) offering for building and deploying highly available cloud apps 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for web and mobile</a:t>
            </a:r>
          </a:p>
          <a:p>
            <a:pPr marL="225425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Platform handles infrastructure so developers focus on core web apps and services</a:t>
            </a:r>
          </a:p>
          <a:p>
            <a:pPr marL="225425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Developer productivity using .NET, .NET Core, Java, Python and a host of others</a:t>
            </a:r>
          </a:p>
          <a:p>
            <a:pPr marL="225425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Provides enterprise-grade security and compliance</a:t>
            </a:r>
          </a:p>
        </p:txBody>
      </p:sp>
      <p:pic>
        <p:nvPicPr>
          <p:cNvPr id="6" name="Picture 5" descr="Development tools : .NET, Node.js, PHP, Java, Python, HTML and Custom Windows or Linux Container">
            <a:extLst>
              <a:ext uri="{FF2B5EF4-FFF2-40B4-BE49-F238E27FC236}">
                <a16:creationId xmlns:a16="http://schemas.microsoft.com/office/drawing/2014/main" id="{C4D920C6-7A49-489B-9265-C0E1B22C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1427957"/>
            <a:ext cx="10829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31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F7D4-A10D-4CEB-8507-7729B45F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Create an App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13CD-E608-4D87-8B1C-71A250588B67}"/>
              </a:ext>
            </a:extLst>
          </p:cNvPr>
          <p:cNvSpPr/>
          <p:nvPr/>
        </p:nvSpPr>
        <p:spPr>
          <a:xfrm>
            <a:off x="440753" y="1397477"/>
            <a:ext cx="5122862" cy="460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Name must be unique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F41C1-5F0C-4B67-94A8-5A187CBF96C4}"/>
              </a:ext>
            </a:extLst>
          </p:cNvPr>
          <p:cNvSpPr/>
          <p:nvPr/>
        </p:nvSpPr>
        <p:spPr>
          <a:xfrm>
            <a:off x="440753" y="2017119"/>
            <a:ext cx="5122862" cy="767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Access using </a:t>
            </a:r>
            <a:r>
              <a:rPr lang="en-US" sz="2000" i="1" kern="1200" dirty="0">
                <a:solidFill>
                  <a:schemeClr val="tx1"/>
                </a:solidFill>
              </a:rPr>
              <a:t>azurewebsites.net – </a:t>
            </a:r>
            <a:r>
              <a:rPr lang="en-US" sz="2000" kern="1200" dirty="0">
                <a:solidFill>
                  <a:schemeClr val="tx1"/>
                </a:solidFill>
              </a:rPr>
              <a:t>can map to a custom domain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791AE-389A-4934-9DA1-3E869CF2958C}"/>
              </a:ext>
            </a:extLst>
          </p:cNvPr>
          <p:cNvSpPr/>
          <p:nvPr/>
        </p:nvSpPr>
        <p:spPr>
          <a:xfrm>
            <a:off x="440753" y="2943954"/>
            <a:ext cx="5122862" cy="460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Publish Code (Runtime Stack) 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AA868-E8C0-4E58-A73B-E82C63DC546D}"/>
              </a:ext>
            </a:extLst>
          </p:cNvPr>
          <p:cNvSpPr/>
          <p:nvPr/>
        </p:nvSpPr>
        <p:spPr>
          <a:xfrm>
            <a:off x="440753" y="3563596"/>
            <a:ext cx="5122862" cy="460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Publish Docker Container 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64C0C-40B4-4342-BD6C-CF7BCF25B801}"/>
              </a:ext>
            </a:extLst>
          </p:cNvPr>
          <p:cNvSpPr/>
          <p:nvPr/>
        </p:nvSpPr>
        <p:spPr>
          <a:xfrm>
            <a:off x="440753" y="4183238"/>
            <a:ext cx="5122862" cy="460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Linux or Windows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48C92-B9CE-4B52-A857-FCEAE788EA27}"/>
              </a:ext>
            </a:extLst>
          </p:cNvPr>
          <p:cNvSpPr/>
          <p:nvPr/>
        </p:nvSpPr>
        <p:spPr>
          <a:xfrm>
            <a:off x="440753" y="4802881"/>
            <a:ext cx="5122862" cy="460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Region closest to your users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E5E01-714F-4DF4-9572-E0842DAE1E75}"/>
              </a:ext>
            </a:extLst>
          </p:cNvPr>
          <p:cNvSpPr/>
          <p:nvPr/>
        </p:nvSpPr>
        <p:spPr>
          <a:xfrm>
            <a:off x="440753" y="5422524"/>
            <a:ext cx="5122862" cy="460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tx1"/>
                </a:solidFill>
              </a:rPr>
              <a:t>App Service Plan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the Create Web App configuration page including the Publish radio button for Code or Docker Image">
            <a:extLst>
              <a:ext uri="{FF2B5EF4-FFF2-40B4-BE49-F238E27FC236}">
                <a16:creationId xmlns:a16="http://schemas.microsoft.com/office/drawing/2014/main" id="{E2198030-9872-5120-F31B-D4D92219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31" y="1264961"/>
            <a:ext cx="5513556" cy="50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85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Slots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495777-FC90-4ADD-9BC1-1CF728448D00}"/>
              </a:ext>
            </a:extLst>
          </p:cNvPr>
          <p:cNvSpPr txBox="1"/>
          <p:nvPr/>
        </p:nvSpPr>
        <p:spPr>
          <a:xfrm>
            <a:off x="726223" y="1413343"/>
            <a:ext cx="4193199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Continuous Deployment with Stage Slot</a:t>
            </a:r>
            <a:endParaRPr lang="en-IN" dirty="0">
              <a:latin typeface="+mj-lt"/>
            </a:endParaRPr>
          </a:p>
        </p:txBody>
      </p:sp>
      <p:grpSp>
        <p:nvGrpSpPr>
          <p:cNvPr id="6" name="Group 5" descr="Graphic showing that two developers are sending information to GitHub. GitHub is sending information to the Staging slot. A production slot is shown which can swap information with the staging slot">
            <a:extLst>
              <a:ext uri="{FF2B5EF4-FFF2-40B4-BE49-F238E27FC236}">
                <a16:creationId xmlns:a16="http://schemas.microsoft.com/office/drawing/2014/main" id="{9136BC3A-A3D0-46F8-A356-4591700530EF}"/>
              </a:ext>
            </a:extLst>
          </p:cNvPr>
          <p:cNvGrpSpPr/>
          <p:nvPr/>
        </p:nvGrpSpPr>
        <p:grpSpPr>
          <a:xfrm>
            <a:off x="732426" y="2150316"/>
            <a:ext cx="5685194" cy="2429358"/>
            <a:chOff x="732426" y="2150316"/>
            <a:chExt cx="5685194" cy="2429358"/>
          </a:xfrm>
        </p:grpSpPr>
        <p:pic>
          <p:nvPicPr>
            <p:cNvPr id="33" name="Picture 32" descr="Icon of a computer screen">
              <a:extLst>
                <a:ext uri="{FF2B5EF4-FFF2-40B4-BE49-F238E27FC236}">
                  <a16:creationId xmlns:a16="http://schemas.microsoft.com/office/drawing/2014/main" id="{422338C3-931A-477F-A772-4CFA3F0A6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0209" y="2150316"/>
              <a:ext cx="439465" cy="43946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D85E3F-1479-4FBA-AE7D-216D49243242}"/>
                </a:ext>
              </a:extLst>
            </p:cNvPr>
            <p:cNvSpPr txBox="1"/>
            <p:nvPr/>
          </p:nvSpPr>
          <p:spPr>
            <a:xfrm>
              <a:off x="732426" y="2691418"/>
              <a:ext cx="81503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Developer 1</a:t>
              </a:r>
              <a:endParaRPr lang="en-IN" sz="12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473FA1-0CCF-4C54-874B-A7D2052F1F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5135" y="2531740"/>
              <a:ext cx="594481" cy="7216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Icon of a computer screen">
              <a:extLst>
                <a:ext uri="{FF2B5EF4-FFF2-40B4-BE49-F238E27FC236}">
                  <a16:creationId xmlns:a16="http://schemas.microsoft.com/office/drawing/2014/main" id="{69465FAC-5D88-4C9A-B952-D5CE1C4D4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0209" y="3839260"/>
              <a:ext cx="439465" cy="43946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02D88C-4EB6-430A-B968-E2DF21DD5FAA}"/>
                </a:ext>
              </a:extLst>
            </p:cNvPr>
            <p:cNvSpPr txBox="1"/>
            <p:nvPr/>
          </p:nvSpPr>
          <p:spPr>
            <a:xfrm>
              <a:off x="732426" y="4395008"/>
              <a:ext cx="81503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Developer 2</a:t>
              </a:r>
              <a:endParaRPr lang="en-IN" sz="12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57E471-FAC7-4806-AE58-5BC3B624D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135" y="3482506"/>
              <a:ext cx="596086" cy="72342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ECAF0-351E-45A8-9D58-DECAB50EB51A}"/>
                </a:ext>
              </a:extLst>
            </p:cNvPr>
            <p:cNvSpPr/>
            <p:nvPr/>
          </p:nvSpPr>
          <p:spPr bwMode="auto">
            <a:xfrm>
              <a:off x="2431298" y="2820568"/>
              <a:ext cx="992869" cy="992869"/>
            </a:xfrm>
            <a:prstGeom prst="rect">
              <a:avLst/>
            </a:prstGeom>
            <a:solidFill>
              <a:srgbClr val="243A5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GitHub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10" descr="Github character silhouette | Free Icon">
              <a:extLst>
                <a:ext uri="{FF2B5EF4-FFF2-40B4-BE49-F238E27FC236}">
                  <a16:creationId xmlns:a16="http://schemas.microsoft.com/office/drawing/2014/main" id="{F15CB571-A511-4F1D-91EB-839FF3B84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6475" y="2914748"/>
              <a:ext cx="582514" cy="58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256EC4-11B0-4D6F-A9E6-BF3ACC654418}"/>
                </a:ext>
              </a:extLst>
            </p:cNvPr>
            <p:cNvCxnSpPr>
              <a:cxnSpLocks/>
            </p:cNvCxnSpPr>
            <p:nvPr/>
          </p:nvCxnSpPr>
          <p:spPr>
            <a:xfrm>
              <a:off x="3481368" y="3317002"/>
              <a:ext cx="404556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Icons of a series of circles with rings enclosing a bigger circle at the centre">
              <a:extLst>
                <a:ext uri="{FF2B5EF4-FFF2-40B4-BE49-F238E27FC236}">
                  <a16:creationId xmlns:a16="http://schemas.microsoft.com/office/drawing/2014/main" id="{5FAE832C-18C8-4464-9589-C477810AA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369" y="2999117"/>
              <a:ext cx="439465" cy="4394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CCA94C-8C05-4014-B47E-45369E2C3B18}"/>
                </a:ext>
              </a:extLst>
            </p:cNvPr>
            <p:cNvSpPr txBox="1"/>
            <p:nvPr/>
          </p:nvSpPr>
          <p:spPr>
            <a:xfrm>
              <a:off x="4229883" y="3554220"/>
              <a:ext cx="51443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Staging</a:t>
              </a:r>
              <a:endParaRPr lang="en-IN" sz="12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DD06C0D-211E-42C7-9ADA-002C29D65FCA}"/>
                </a:ext>
              </a:extLst>
            </p:cNvPr>
            <p:cNvCxnSpPr>
              <a:cxnSpLocks/>
            </p:cNvCxnSpPr>
            <p:nvPr/>
          </p:nvCxnSpPr>
          <p:spPr>
            <a:xfrm>
              <a:off x="5041106" y="3317002"/>
              <a:ext cx="44053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9D2DCC-56F0-4CCB-960C-1A865D9DC543}"/>
                </a:ext>
              </a:extLst>
            </p:cNvPr>
            <p:cNvSpPr txBox="1"/>
            <p:nvPr/>
          </p:nvSpPr>
          <p:spPr>
            <a:xfrm>
              <a:off x="5094301" y="3023188"/>
              <a:ext cx="3586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FF0000"/>
                  </a:solidFill>
                </a:rPr>
                <a:t>Swap</a:t>
              </a:r>
              <a:endParaRPr lang="en-IN" sz="1200" dirty="0">
                <a:solidFill>
                  <a:srgbClr val="FF0000"/>
                </a:solidFill>
              </a:endParaRPr>
            </a:p>
          </p:txBody>
        </p:sp>
        <p:pic>
          <p:nvPicPr>
            <p:cNvPr id="37" name="Picture 36" descr="Icons of a series of circles with rings enclosing a bigger circle at the centre">
              <a:extLst>
                <a:ext uri="{FF2B5EF4-FFF2-40B4-BE49-F238E27FC236}">
                  <a16:creationId xmlns:a16="http://schemas.microsoft.com/office/drawing/2014/main" id="{8C3A0944-6B92-4023-8118-B38A6AFC4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017" y="2999117"/>
              <a:ext cx="439465" cy="43946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4315AE-DC6A-4887-9F59-29BA5EBA7DF5}"/>
                </a:ext>
              </a:extLst>
            </p:cNvPr>
            <p:cNvSpPr txBox="1"/>
            <p:nvPr/>
          </p:nvSpPr>
          <p:spPr>
            <a:xfrm>
              <a:off x="5675878" y="3554220"/>
              <a:ext cx="74174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Production</a:t>
              </a:r>
              <a:endParaRPr lang="en-IN" sz="1200" dirty="0"/>
            </a:p>
          </p:txBody>
        </p:sp>
      </p:grp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840DE11-44FA-42CB-B12E-5E601ECC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39343"/>
              </p:ext>
            </p:extLst>
          </p:nvPr>
        </p:nvGraphicFramePr>
        <p:xfrm>
          <a:off x="6961338" y="1517123"/>
          <a:ext cx="5075438" cy="301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719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2537719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60242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Service Plan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Slots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6024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Free, Shared, Basic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6024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Standard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Up to 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6024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Premium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Up to 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6024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Isolated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Up to 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FA5C646-F393-499F-9F67-33959B7E743E}"/>
              </a:ext>
            </a:extLst>
          </p:cNvPr>
          <p:cNvSpPr/>
          <p:nvPr/>
        </p:nvSpPr>
        <p:spPr>
          <a:xfrm>
            <a:off x="454375" y="4943663"/>
            <a:ext cx="1797212" cy="1264283"/>
          </a:xfrm>
          <a:custGeom>
            <a:avLst/>
            <a:gdLst>
              <a:gd name="connsiteX0" fmla="*/ 0 w 1642285"/>
              <a:gd name="connsiteY0" fmla="*/ 0 h 821142"/>
              <a:gd name="connsiteX1" fmla="*/ 1642285 w 1642285"/>
              <a:gd name="connsiteY1" fmla="*/ 0 h 821142"/>
              <a:gd name="connsiteX2" fmla="*/ 1642285 w 1642285"/>
              <a:gd name="connsiteY2" fmla="*/ 821142 h 821142"/>
              <a:gd name="connsiteX3" fmla="*/ 0 w 1642285"/>
              <a:gd name="connsiteY3" fmla="*/ 821142 h 821142"/>
              <a:gd name="connsiteX4" fmla="*/ 0 w 1642285"/>
              <a:gd name="connsiteY4" fmla="*/ 0 h 8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285" h="821142">
                <a:moveTo>
                  <a:pt x="0" y="0"/>
                </a:moveTo>
                <a:lnTo>
                  <a:pt x="1642285" y="0"/>
                </a:lnTo>
                <a:lnTo>
                  <a:pt x="1642285" y="821142"/>
                </a:lnTo>
                <a:lnTo>
                  <a:pt x="0" y="8211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marL="0" lvl="0" indent="0" defTabSz="5778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Deploy to a different deployment slots (depends on service plan)</a:t>
            </a:r>
            <a:endParaRPr lang="en-IN" sz="1600" kern="12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BD7FB0-8B02-4C85-AE51-D08E4B844C64}"/>
              </a:ext>
            </a:extLst>
          </p:cNvPr>
          <p:cNvSpPr/>
          <p:nvPr/>
        </p:nvSpPr>
        <p:spPr>
          <a:xfrm>
            <a:off x="2411412" y="4943663"/>
            <a:ext cx="1797212" cy="1264283"/>
          </a:xfrm>
          <a:custGeom>
            <a:avLst/>
            <a:gdLst>
              <a:gd name="connsiteX0" fmla="*/ 0 w 1642285"/>
              <a:gd name="connsiteY0" fmla="*/ 0 h 821142"/>
              <a:gd name="connsiteX1" fmla="*/ 1642285 w 1642285"/>
              <a:gd name="connsiteY1" fmla="*/ 0 h 821142"/>
              <a:gd name="connsiteX2" fmla="*/ 1642285 w 1642285"/>
              <a:gd name="connsiteY2" fmla="*/ 821142 h 821142"/>
              <a:gd name="connsiteX3" fmla="*/ 0 w 1642285"/>
              <a:gd name="connsiteY3" fmla="*/ 821142 h 821142"/>
              <a:gd name="connsiteX4" fmla="*/ 0 w 1642285"/>
              <a:gd name="connsiteY4" fmla="*/ 0 h 8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285" h="821142">
                <a:moveTo>
                  <a:pt x="0" y="0"/>
                </a:moveTo>
                <a:lnTo>
                  <a:pt x="1642285" y="0"/>
                </a:lnTo>
                <a:lnTo>
                  <a:pt x="1642285" y="821142"/>
                </a:lnTo>
                <a:lnTo>
                  <a:pt x="0" y="8211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marL="0" lvl="0" indent="0" defTabSz="5778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Validate changes before sending to production</a:t>
            </a:r>
            <a:endParaRPr lang="en-IN" sz="1600" kern="1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FC1943-F0E0-417B-B6B1-78246A54224E}"/>
              </a:ext>
            </a:extLst>
          </p:cNvPr>
          <p:cNvSpPr/>
          <p:nvPr/>
        </p:nvSpPr>
        <p:spPr>
          <a:xfrm>
            <a:off x="4368450" y="4943663"/>
            <a:ext cx="1797212" cy="1264283"/>
          </a:xfrm>
          <a:custGeom>
            <a:avLst/>
            <a:gdLst>
              <a:gd name="connsiteX0" fmla="*/ 0 w 1642285"/>
              <a:gd name="connsiteY0" fmla="*/ 0 h 821142"/>
              <a:gd name="connsiteX1" fmla="*/ 1642285 w 1642285"/>
              <a:gd name="connsiteY1" fmla="*/ 0 h 821142"/>
              <a:gd name="connsiteX2" fmla="*/ 1642285 w 1642285"/>
              <a:gd name="connsiteY2" fmla="*/ 821142 h 821142"/>
              <a:gd name="connsiteX3" fmla="*/ 0 w 1642285"/>
              <a:gd name="connsiteY3" fmla="*/ 821142 h 821142"/>
              <a:gd name="connsiteX4" fmla="*/ 0 w 1642285"/>
              <a:gd name="connsiteY4" fmla="*/ 0 h 8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285" h="821142">
                <a:moveTo>
                  <a:pt x="0" y="0"/>
                </a:moveTo>
                <a:lnTo>
                  <a:pt x="1642285" y="0"/>
                </a:lnTo>
                <a:lnTo>
                  <a:pt x="1642285" y="821142"/>
                </a:lnTo>
                <a:lnTo>
                  <a:pt x="0" y="8211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marL="0" lvl="0" indent="0" defTabSz="5778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Deployment slots are live apps with their own hostnames</a:t>
            </a:r>
            <a:endParaRPr lang="en-IN" sz="1600" kern="12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4BA59F-2B63-4536-B0E6-69D1F5906669}"/>
              </a:ext>
            </a:extLst>
          </p:cNvPr>
          <p:cNvSpPr/>
          <p:nvPr/>
        </p:nvSpPr>
        <p:spPr>
          <a:xfrm>
            <a:off x="6325487" y="4943663"/>
            <a:ext cx="1797212" cy="1264283"/>
          </a:xfrm>
          <a:custGeom>
            <a:avLst/>
            <a:gdLst>
              <a:gd name="connsiteX0" fmla="*/ 0 w 1642285"/>
              <a:gd name="connsiteY0" fmla="*/ 0 h 821142"/>
              <a:gd name="connsiteX1" fmla="*/ 1642285 w 1642285"/>
              <a:gd name="connsiteY1" fmla="*/ 0 h 821142"/>
              <a:gd name="connsiteX2" fmla="*/ 1642285 w 1642285"/>
              <a:gd name="connsiteY2" fmla="*/ 821142 h 821142"/>
              <a:gd name="connsiteX3" fmla="*/ 0 w 1642285"/>
              <a:gd name="connsiteY3" fmla="*/ 821142 h 821142"/>
              <a:gd name="connsiteX4" fmla="*/ 0 w 1642285"/>
              <a:gd name="connsiteY4" fmla="*/ 0 h 8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285" h="821142">
                <a:moveTo>
                  <a:pt x="0" y="0"/>
                </a:moveTo>
                <a:lnTo>
                  <a:pt x="1642285" y="0"/>
                </a:lnTo>
                <a:lnTo>
                  <a:pt x="1642285" y="821142"/>
                </a:lnTo>
                <a:lnTo>
                  <a:pt x="0" y="8211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marL="0" lvl="0" indent="0" defTabSz="5778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Avoids a cold start – eliminates downtime</a:t>
            </a:r>
            <a:endParaRPr lang="en-IN" sz="1600" kern="12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9D9AB6-F5BD-4DDA-AEBB-258166095292}"/>
              </a:ext>
            </a:extLst>
          </p:cNvPr>
          <p:cNvSpPr/>
          <p:nvPr/>
        </p:nvSpPr>
        <p:spPr>
          <a:xfrm>
            <a:off x="8282525" y="4943663"/>
            <a:ext cx="1797212" cy="1264283"/>
          </a:xfrm>
          <a:custGeom>
            <a:avLst/>
            <a:gdLst>
              <a:gd name="connsiteX0" fmla="*/ 0 w 1642285"/>
              <a:gd name="connsiteY0" fmla="*/ 0 h 821142"/>
              <a:gd name="connsiteX1" fmla="*/ 1642285 w 1642285"/>
              <a:gd name="connsiteY1" fmla="*/ 0 h 821142"/>
              <a:gd name="connsiteX2" fmla="*/ 1642285 w 1642285"/>
              <a:gd name="connsiteY2" fmla="*/ 821142 h 821142"/>
              <a:gd name="connsiteX3" fmla="*/ 0 w 1642285"/>
              <a:gd name="connsiteY3" fmla="*/ 821142 h 821142"/>
              <a:gd name="connsiteX4" fmla="*/ 0 w 1642285"/>
              <a:gd name="connsiteY4" fmla="*/ 0 h 8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285" h="821142">
                <a:moveTo>
                  <a:pt x="0" y="0"/>
                </a:moveTo>
                <a:lnTo>
                  <a:pt x="1642285" y="0"/>
                </a:lnTo>
                <a:lnTo>
                  <a:pt x="1642285" y="821142"/>
                </a:lnTo>
                <a:lnTo>
                  <a:pt x="0" y="8211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marL="0" lvl="0" indent="0" defTabSz="5778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Fallback to a last known good site</a:t>
            </a:r>
            <a:endParaRPr lang="en-IN" sz="1600" kern="12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F3FFA0-E889-4CDF-976C-A813B3CBBB94}"/>
              </a:ext>
            </a:extLst>
          </p:cNvPr>
          <p:cNvSpPr/>
          <p:nvPr/>
        </p:nvSpPr>
        <p:spPr>
          <a:xfrm>
            <a:off x="10239564" y="4943663"/>
            <a:ext cx="1797212" cy="1264283"/>
          </a:xfrm>
          <a:custGeom>
            <a:avLst/>
            <a:gdLst>
              <a:gd name="connsiteX0" fmla="*/ 0 w 1642285"/>
              <a:gd name="connsiteY0" fmla="*/ 0 h 821142"/>
              <a:gd name="connsiteX1" fmla="*/ 1642285 w 1642285"/>
              <a:gd name="connsiteY1" fmla="*/ 0 h 821142"/>
              <a:gd name="connsiteX2" fmla="*/ 1642285 w 1642285"/>
              <a:gd name="connsiteY2" fmla="*/ 821142 h 821142"/>
              <a:gd name="connsiteX3" fmla="*/ 0 w 1642285"/>
              <a:gd name="connsiteY3" fmla="*/ 821142 h 821142"/>
              <a:gd name="connsiteX4" fmla="*/ 0 w 1642285"/>
              <a:gd name="connsiteY4" fmla="*/ 0 h 8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285" h="821142">
                <a:moveTo>
                  <a:pt x="0" y="0"/>
                </a:moveTo>
                <a:lnTo>
                  <a:pt x="1642285" y="0"/>
                </a:lnTo>
                <a:lnTo>
                  <a:pt x="1642285" y="821142"/>
                </a:lnTo>
                <a:lnTo>
                  <a:pt x="0" y="8211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marL="0" lvl="0" indent="0" defTabSz="5778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Auto Swap when pre-swap validation is not needed</a:t>
            </a:r>
            <a:endParaRPr lang="en-IN" sz="16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29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Add Deployment Slots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F3D10C-9DBF-4B77-87F7-B831FE565582}"/>
              </a:ext>
            </a:extLst>
          </p:cNvPr>
          <p:cNvSpPr/>
          <p:nvPr/>
        </p:nvSpPr>
        <p:spPr bwMode="auto">
          <a:xfrm>
            <a:off x="420309" y="1406786"/>
            <a:ext cx="5542469" cy="662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Select whether to clone an app configuration from another deployment slot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C3630-4561-4828-9A0E-8A9DF1BCD0C9}"/>
              </a:ext>
            </a:extLst>
          </p:cNvPr>
          <p:cNvSpPr/>
          <p:nvPr/>
        </p:nvSpPr>
        <p:spPr bwMode="auto">
          <a:xfrm>
            <a:off x="420309" y="2263060"/>
            <a:ext cx="5542469" cy="157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When you clone, pay attention to the settings:</a:t>
            </a:r>
          </a:p>
          <a:p>
            <a:pPr marL="168275" lvl="1" indent="-1682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Slot-specific app settings and connection strings</a:t>
            </a:r>
          </a:p>
          <a:p>
            <a:pPr marL="168275" lvl="1" indent="-1682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Continuous deployment settings</a:t>
            </a:r>
          </a:p>
          <a:p>
            <a:pPr marL="168275" lvl="1" indent="-1682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Segoe UI Semilight"/>
              </a:rPr>
              <a:t>App Service authentication settings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128E5-4E30-4BE2-8F55-74C93137738B}"/>
              </a:ext>
            </a:extLst>
          </p:cNvPr>
          <p:cNvSpPr/>
          <p:nvPr/>
        </p:nvSpPr>
        <p:spPr bwMode="auto">
          <a:xfrm>
            <a:off x="420309" y="4030731"/>
            <a:ext cx="5542469" cy="994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Not all settings are sticky (endpoints, custom domain names, SSL certificates, scaling)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FB5B4-6E63-4FE9-A0EB-A0C40D116A9C}"/>
              </a:ext>
            </a:extLst>
          </p:cNvPr>
          <p:cNvSpPr/>
          <p:nvPr/>
        </p:nvSpPr>
        <p:spPr bwMode="auto">
          <a:xfrm>
            <a:off x="420309" y="5218421"/>
            <a:ext cx="5542469" cy="662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Review and edit your settings before swapping</a:t>
            </a:r>
          </a:p>
        </p:txBody>
      </p:sp>
      <p:pic>
        <p:nvPicPr>
          <p:cNvPr id="5" name="Picture 6" descr="A screen shot of the Add a slot screen for an App Service.  The name of the slot is preproduction, and settings are cloned from appservice09">
            <a:extLst>
              <a:ext uri="{FF2B5EF4-FFF2-40B4-BE49-F238E27FC236}">
                <a16:creationId xmlns:a16="http://schemas.microsoft.com/office/drawing/2014/main" id="{B5F33B82-010A-4B5E-9B98-77A431CF1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05" y="2413082"/>
            <a:ext cx="5550538" cy="216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9434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an App 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CDB52-A6AB-489A-9B09-51DA0D3CDC80}"/>
              </a:ext>
            </a:extLst>
          </p:cNvPr>
          <p:cNvSpPr/>
          <p:nvPr/>
        </p:nvSpPr>
        <p:spPr bwMode="auto">
          <a:xfrm>
            <a:off x="438150" y="1296928"/>
            <a:ext cx="5541264" cy="1721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Authentication:</a:t>
            </a:r>
          </a:p>
          <a:p>
            <a:pPr marL="173038" lvl="1" indent="-1730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Enable authentication – default anonymous</a:t>
            </a:r>
          </a:p>
          <a:p>
            <a:pPr marL="173038" lvl="1" indent="-1730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 in with a third-party identity provider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13CC6-5AAC-4F2A-B3BF-E218BCA8A842}"/>
              </a:ext>
            </a:extLst>
          </p:cNvPr>
          <p:cNvSpPr/>
          <p:nvPr/>
        </p:nvSpPr>
        <p:spPr bwMode="auto">
          <a:xfrm>
            <a:off x="427039" y="3195637"/>
            <a:ext cx="5541264" cy="29577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Security:</a:t>
            </a:r>
          </a:p>
          <a:p>
            <a:pPr marL="173038" lvl="1" indent="-1730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Troubleshoot with Diagnostic Logs – failed requests, app logging</a:t>
            </a:r>
          </a:p>
          <a:p>
            <a:pPr marL="173038" lvl="1" indent="-1730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Add an SSL certificate – HTTPS</a:t>
            </a:r>
          </a:p>
          <a:p>
            <a:pPr marL="173038" lvl="1" indent="-1730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 a priority ordered allow/deny list to control network access to the app</a:t>
            </a:r>
          </a:p>
          <a:p>
            <a:pPr marL="173038" lvl="1" indent="-1730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Store secrets in the Azure Key Vault</a:t>
            </a:r>
          </a:p>
        </p:txBody>
      </p:sp>
      <p:pic>
        <p:nvPicPr>
          <p:cNvPr id="4" name="Picture 3" descr="Screenshot of identity providers including Microsoft, Facebook, Google, and Twitter. ">
            <a:extLst>
              <a:ext uri="{FF2B5EF4-FFF2-40B4-BE49-F238E27FC236}">
                <a16:creationId xmlns:a16="http://schemas.microsoft.com/office/drawing/2014/main" id="{34496960-DC75-CA26-928F-8048D5EA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3" y="1296928"/>
            <a:ext cx="4779848" cy="47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210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F1AA-5B25-48F9-B79E-EF9D69FD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Create Custom Domain Names</a:t>
            </a:r>
          </a:p>
        </p:txBody>
      </p:sp>
      <p:pic>
        <p:nvPicPr>
          <p:cNvPr id="5" name="Picture 5" descr="Screenshot showing settings pop up window highlighting Custom Domains blade selection">
            <a:extLst>
              <a:ext uri="{FF2B5EF4-FFF2-40B4-BE49-F238E27FC236}">
                <a16:creationId xmlns:a16="http://schemas.microsoft.com/office/drawing/2014/main" id="{2D6E278D-00AF-491A-BAF9-6E99921E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31" y="1372350"/>
            <a:ext cx="2178438" cy="330355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cxnSp>
        <p:nvCxnSpPr>
          <p:cNvPr id="6" name="Connector: Elbow 5" descr="Arrow pointing right">
            <a:extLst>
              <a:ext uri="{FF2B5EF4-FFF2-40B4-BE49-F238E27FC236}">
                <a16:creationId xmlns:a16="http://schemas.microsoft.com/office/drawing/2014/main" id="{EE7D7B54-4CBC-41CB-A9C7-59BDD23DE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8795" y="3024126"/>
            <a:ext cx="1175307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Welcome to Contoso web page. The contoso.com URL is highlighted">
            <a:extLst>
              <a:ext uri="{FF2B5EF4-FFF2-40B4-BE49-F238E27FC236}">
                <a16:creationId xmlns:a16="http://schemas.microsoft.com/office/drawing/2014/main" id="{9D100C4A-E9EB-4D66-8763-1572DFBB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59" y="1372343"/>
            <a:ext cx="6033888" cy="3303566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EFD61E-756B-45C1-A335-04954A7148F8}"/>
              </a:ext>
            </a:extLst>
          </p:cNvPr>
          <p:cNvSpPr/>
          <p:nvPr/>
        </p:nvSpPr>
        <p:spPr>
          <a:xfrm>
            <a:off x="413320" y="4925683"/>
            <a:ext cx="2069200" cy="11102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73152" rIns="137160" bIns="73152" numCol="1" spcCol="127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Redirect the default web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app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B7894-B084-42BA-B092-F4C2B2C84C48}"/>
              </a:ext>
            </a:extLst>
          </p:cNvPr>
          <p:cNvSpPr/>
          <p:nvPr/>
        </p:nvSpPr>
        <p:spPr>
          <a:xfrm>
            <a:off x="2636941" y="4925683"/>
            <a:ext cx="2069201" cy="11102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73152" rIns="137160" bIns="73152" numCol="1" spcCol="127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Validate the custom domain in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86CF7-D60B-4D01-9DDE-4B142AF6B7DC}"/>
              </a:ext>
            </a:extLst>
          </p:cNvPr>
          <p:cNvSpPr/>
          <p:nvPr/>
        </p:nvSpPr>
        <p:spPr>
          <a:xfrm>
            <a:off x="4860562" y="4925683"/>
            <a:ext cx="4331972" cy="11102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73152" rIns="137160" bIns="73152" numCol="1" spcCol="127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Use the DNS registry for your domain provider – create a CNAME or A record with the mapping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1F7C7-7C04-4D72-B5DF-075B7DC0E0C1}"/>
              </a:ext>
            </a:extLst>
          </p:cNvPr>
          <p:cNvSpPr/>
          <p:nvPr/>
        </p:nvSpPr>
        <p:spPr>
          <a:xfrm>
            <a:off x="9346955" y="4925683"/>
            <a:ext cx="2648767" cy="11102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73152" rIns="137160" bIns="73152" numCol="1" spcCol="127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Ensure App Service plan supports custom domains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167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Backup an App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2425A-B4AC-4379-A631-8D3388B1DCA2}"/>
              </a:ext>
            </a:extLst>
          </p:cNvPr>
          <p:cNvSpPr/>
          <p:nvPr/>
        </p:nvSpPr>
        <p:spPr bwMode="auto">
          <a:xfrm>
            <a:off x="465138" y="1334698"/>
            <a:ext cx="6097779" cy="521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Create app backups manually or on a schedule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FB4A2-37F1-4205-B65D-C8CA57E156E0}"/>
              </a:ext>
            </a:extLst>
          </p:cNvPr>
          <p:cNvSpPr/>
          <p:nvPr/>
        </p:nvSpPr>
        <p:spPr bwMode="auto">
          <a:xfrm>
            <a:off x="465138" y="1984002"/>
            <a:ext cx="6097779" cy="77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Backup the configuration, file content, and database connected to the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5440F-79C6-4A4C-A9DB-539CCEE4AFE9}"/>
              </a:ext>
            </a:extLst>
          </p:cNvPr>
          <p:cNvSpPr/>
          <p:nvPr/>
        </p:nvSpPr>
        <p:spPr bwMode="auto">
          <a:xfrm>
            <a:off x="465138" y="2889788"/>
            <a:ext cx="6097779" cy="521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Requires Standard or Premium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33617-30D0-4B4B-BA70-0F9CAA28E454}"/>
              </a:ext>
            </a:extLst>
          </p:cNvPr>
          <p:cNvSpPr/>
          <p:nvPr/>
        </p:nvSpPr>
        <p:spPr bwMode="auto">
          <a:xfrm>
            <a:off x="465138" y="3539090"/>
            <a:ext cx="6097779" cy="77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Backups can be up to 10 GB of app and database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64C37-EAFD-4B7F-A5EA-F1DC663575BE}"/>
              </a:ext>
            </a:extLst>
          </p:cNvPr>
          <p:cNvSpPr/>
          <p:nvPr/>
        </p:nvSpPr>
        <p:spPr bwMode="auto">
          <a:xfrm>
            <a:off x="465138" y="4444877"/>
            <a:ext cx="6097779" cy="701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Configure partial backups and exclude items from the backup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B7361-5FCB-47D4-BD80-0F0278181EB1}"/>
              </a:ext>
            </a:extLst>
          </p:cNvPr>
          <p:cNvSpPr/>
          <p:nvPr/>
        </p:nvSpPr>
        <p:spPr bwMode="auto">
          <a:xfrm>
            <a:off x="465138" y="5273704"/>
            <a:ext cx="6097779" cy="701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Restore your app on-demand to a previous state,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or create a new app</a:t>
            </a:r>
          </a:p>
        </p:txBody>
      </p:sp>
      <p:pic>
        <p:nvPicPr>
          <p:cNvPr id="5" name="Picture 3" descr="Screenshot showing settings pop up window highlighting backups">
            <a:extLst>
              <a:ext uri="{FF2B5EF4-FFF2-40B4-BE49-F238E27FC236}">
                <a16:creationId xmlns:a16="http://schemas.microsoft.com/office/drawing/2014/main" id="{540DA700-32D8-4563-AB68-D937D0F0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7" y="982467"/>
            <a:ext cx="3176825" cy="50157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1B59-5A29-4ADD-9D90-235AA00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Demonstration – Configure Azure App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9FBC7-CD9C-43F7-937C-6976FB917B08}"/>
              </a:ext>
            </a:extLst>
          </p:cNvPr>
          <p:cNvSpPr/>
          <p:nvPr/>
        </p:nvSpPr>
        <p:spPr>
          <a:xfrm>
            <a:off x="968931" y="1761609"/>
            <a:ext cx="5415329" cy="15931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Create a Web App in the Azure Portal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Verify the web app is running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Explore deployment slots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9155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6BC-719D-45C5-872C-A705A22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Administer PaaS Compute Options 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E2A559-5126-49E9-895D-A84B498B7AEE}"/>
              </a:ext>
            </a:extLst>
          </p:cNvPr>
          <p:cNvSpPr/>
          <p:nvPr/>
        </p:nvSpPr>
        <p:spPr bwMode="auto">
          <a:xfrm>
            <a:off x="465138" y="1397477"/>
            <a:ext cx="7044709" cy="3590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3"/>
              </a:rPr>
              <a:t>Configure Azure App Service Plans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4"/>
              </a:rPr>
              <a:t>Configure Azure App Services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5"/>
              </a:rPr>
              <a:t>Configure Azure Container Instances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6"/>
              </a:rPr>
              <a:t>Lab 09a - Implement Web Apps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7"/>
              </a:rPr>
              <a:t>Lab 09b - Implement Azure Container Instances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8"/>
              </a:rPr>
              <a:t>Lab 09c – Implement Azure Container Apps</a:t>
            </a: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431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Configure 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1597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Learning Objectives - Configure Azure Container Instances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215697-635D-49B2-ABC3-EA90F7A682EA}"/>
              </a:ext>
            </a:extLst>
          </p:cNvPr>
          <p:cNvSpPr/>
          <p:nvPr/>
        </p:nvSpPr>
        <p:spPr bwMode="auto">
          <a:xfrm>
            <a:off x="465138" y="1385364"/>
            <a:ext cx="5439314" cy="430887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Compare Containers to Virtual Machines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Understand Container Images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Review Azure Container Instances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Implement Container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Demonstration – Configure Azure Container Instances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Manage Containers with Azure Container Apps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Compare container management solutions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Demonstration – Configure Azure Container Apps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Learning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4290-69A0-6CE5-8FEC-A848EA703435}"/>
              </a:ext>
            </a:extLst>
          </p:cNvPr>
          <p:cNvSpPr txBox="1"/>
          <p:nvPr/>
        </p:nvSpPr>
        <p:spPr>
          <a:xfrm>
            <a:off x="6472355" y="1716224"/>
            <a:ext cx="476170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43A5E"/>
                </a:solidFill>
                <a:effectLst/>
                <a:uLnTx/>
                <a:uFillTx/>
              </a:rPr>
              <a:t>Implement and manage Azure compute resources (20-25%): Create and configure containers in Azure portal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Create and manage an Azure container registry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Provision a container by using Azure Container Instances (ACI)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Provision a container by using Azure Container Apps (ACA)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Manage sizing and scaling for containers, including ACI and ACA</a:t>
            </a:r>
          </a:p>
        </p:txBody>
      </p:sp>
    </p:spTree>
    <p:extLst>
      <p:ext uri="{BB962C8B-B14F-4D97-AF65-F5344CB8AC3E}">
        <p14:creationId xmlns:p14="http://schemas.microsoft.com/office/powerpoint/2010/main" val="283502798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8ADD-4C8A-4700-BB53-D1B51575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Compare Containers to Virtual Machines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595E68-EC96-4F95-B13A-FE37DDCAA705}"/>
              </a:ext>
            </a:extLst>
          </p:cNvPr>
          <p:cNvSpPr txBox="1"/>
          <p:nvPr/>
        </p:nvSpPr>
        <p:spPr>
          <a:xfrm>
            <a:off x="351235" y="1768946"/>
            <a:ext cx="3136243" cy="33044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Isolation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Operating System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 storage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Fault tolerance</a:t>
            </a:r>
          </a:p>
        </p:txBody>
      </p:sp>
      <p:grpSp>
        <p:nvGrpSpPr>
          <p:cNvPr id="9" name="Group 8" descr="Diagram server, host OS, do">
            <a:extLst>
              <a:ext uri="{FF2B5EF4-FFF2-40B4-BE49-F238E27FC236}">
                <a16:creationId xmlns:a16="http://schemas.microsoft.com/office/drawing/2014/main" id="{E1084768-84AA-8800-1794-18EB57B87A1E}"/>
              </a:ext>
            </a:extLst>
          </p:cNvPr>
          <p:cNvGrpSpPr/>
          <p:nvPr/>
        </p:nvGrpSpPr>
        <p:grpSpPr>
          <a:xfrm>
            <a:off x="3750545" y="1499313"/>
            <a:ext cx="8334695" cy="4678561"/>
            <a:chOff x="3750545" y="1499313"/>
            <a:chExt cx="8334695" cy="46785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B3F1A5-5C94-4D1F-93E7-F46AD09E27FB}"/>
                </a:ext>
              </a:extLst>
            </p:cNvPr>
            <p:cNvSpPr/>
            <p:nvPr/>
          </p:nvSpPr>
          <p:spPr bwMode="auto">
            <a:xfrm>
              <a:off x="3769756" y="5671098"/>
              <a:ext cx="8315484" cy="506776"/>
            </a:xfrm>
            <a:prstGeom prst="rect">
              <a:avLst/>
            </a:prstGeom>
            <a:solidFill>
              <a:schemeClr val="accent3">
                <a:lumMod val="90000"/>
                <a:lumOff val="1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216DD5-FBC4-4324-B345-2D1F913E49F0}"/>
                </a:ext>
              </a:extLst>
            </p:cNvPr>
            <p:cNvSpPr/>
            <p:nvPr/>
          </p:nvSpPr>
          <p:spPr bwMode="auto">
            <a:xfrm>
              <a:off x="3769756" y="5063774"/>
              <a:ext cx="8315484" cy="5067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Host OS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A59B95-232D-49E8-BBF9-88D16316CAC3}"/>
                </a:ext>
              </a:extLst>
            </p:cNvPr>
            <p:cNvSpPr/>
            <p:nvPr/>
          </p:nvSpPr>
          <p:spPr bwMode="auto">
            <a:xfrm>
              <a:off x="7861376" y="4485713"/>
              <a:ext cx="4083884" cy="506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40EC47-4D04-4889-8FA2-EC197C08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966812" y="1971615"/>
              <a:ext cx="1927952" cy="241753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5A5BC0D-51AE-4C5A-935F-C51BAFDE4286}"/>
                </a:ext>
              </a:extLst>
            </p:cNvPr>
            <p:cNvGrpSpPr/>
            <p:nvPr/>
          </p:nvGrpSpPr>
          <p:grpSpPr>
            <a:xfrm>
              <a:off x="10070373" y="2204830"/>
              <a:ext cx="1743680" cy="2008565"/>
              <a:chOff x="680034" y="1276877"/>
              <a:chExt cx="1743680" cy="2008565"/>
            </a:xfrm>
            <a:solidFill>
              <a:schemeClr val="bg1">
                <a:lumMod val="85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19325D8-42EB-4F21-972F-21564D5A8019}"/>
                  </a:ext>
                </a:extLst>
              </p:cNvPr>
              <p:cNvSpPr/>
              <p:nvPr/>
            </p:nvSpPr>
            <p:spPr bwMode="auto">
              <a:xfrm>
                <a:off x="680035" y="2000992"/>
                <a:ext cx="1743678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Bins/Libs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7FF98A-8D81-42EE-8604-4A7C70F84314}"/>
                  </a:ext>
                </a:extLst>
              </p:cNvPr>
              <p:cNvSpPr/>
              <p:nvPr/>
            </p:nvSpPr>
            <p:spPr bwMode="auto">
              <a:xfrm>
                <a:off x="680036" y="2778666"/>
                <a:ext cx="1743678" cy="5067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Guest OS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4654402-9A23-4AC6-A82B-667A8EB7CEC8}"/>
                  </a:ext>
                </a:extLst>
              </p:cNvPr>
              <p:cNvSpPr/>
              <p:nvPr/>
            </p:nvSpPr>
            <p:spPr bwMode="auto">
              <a:xfrm>
                <a:off x="680034" y="1276877"/>
                <a:ext cx="1743678" cy="5067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App B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8A3788-A328-48A4-8F20-B9E6442D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871646" y="1971615"/>
              <a:ext cx="1927952" cy="24101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3F7D6E4-C43E-4537-BA26-E57AB050557A}"/>
                </a:ext>
              </a:extLst>
            </p:cNvPr>
            <p:cNvGrpSpPr/>
            <p:nvPr/>
          </p:nvGrpSpPr>
          <p:grpSpPr>
            <a:xfrm>
              <a:off x="7963783" y="2204830"/>
              <a:ext cx="1743680" cy="2008565"/>
              <a:chOff x="680034" y="1276877"/>
              <a:chExt cx="1743680" cy="20085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068BB1-C9D8-408B-AF7E-40A6A9A850F3}"/>
                  </a:ext>
                </a:extLst>
              </p:cNvPr>
              <p:cNvSpPr/>
              <p:nvPr/>
            </p:nvSpPr>
            <p:spPr bwMode="auto">
              <a:xfrm>
                <a:off x="680035" y="2000992"/>
                <a:ext cx="1743678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Bins/Libs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AC6E8C-5492-4AE0-B94E-3742BEAB91E9}"/>
                  </a:ext>
                </a:extLst>
              </p:cNvPr>
              <p:cNvSpPr/>
              <p:nvPr/>
            </p:nvSpPr>
            <p:spPr bwMode="auto">
              <a:xfrm>
                <a:off x="680036" y="2778666"/>
                <a:ext cx="1743678" cy="5067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Guest OS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6A911C5-6F08-47DB-8FB8-C54CB3AB71B4}"/>
                  </a:ext>
                </a:extLst>
              </p:cNvPr>
              <p:cNvSpPr/>
              <p:nvPr/>
            </p:nvSpPr>
            <p:spPr bwMode="auto">
              <a:xfrm>
                <a:off x="680034" y="1276877"/>
                <a:ext cx="1743678" cy="50677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App A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11D82D-F274-4027-90F3-16DBD34005DD}"/>
                </a:ext>
              </a:extLst>
            </p:cNvPr>
            <p:cNvSpPr txBox="1"/>
            <p:nvPr/>
          </p:nvSpPr>
          <p:spPr>
            <a:xfrm>
              <a:off x="10531688" y="1513668"/>
              <a:ext cx="79819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cs typeface="Segoe UI" pitchFamily="34" charset="0"/>
                </a:rPr>
                <a:t>VM</a:t>
              </a:r>
              <a:endParaRPr lang="en-US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ECB99B-7066-468D-928B-9AB4F8170EA5}"/>
                </a:ext>
              </a:extLst>
            </p:cNvPr>
            <p:cNvSpPr txBox="1"/>
            <p:nvPr/>
          </p:nvSpPr>
          <p:spPr>
            <a:xfrm>
              <a:off x="8436522" y="1499313"/>
              <a:ext cx="79819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cs typeface="Segoe UI" pitchFamily="34" charset="0"/>
                </a:rPr>
                <a:t>VM</a:t>
              </a:r>
              <a:endParaRPr lang="en-US" sz="24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386D16C-27AB-46C5-BFE0-2348FC83D5E7}"/>
                </a:ext>
              </a:extLst>
            </p:cNvPr>
            <p:cNvGrpSpPr/>
            <p:nvPr/>
          </p:nvGrpSpPr>
          <p:grpSpPr>
            <a:xfrm>
              <a:off x="3777167" y="1974587"/>
              <a:ext cx="1927952" cy="2410100"/>
              <a:chOff x="3852620" y="2000992"/>
              <a:chExt cx="1927952" cy="222948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25D4171-9DB7-4E61-88BE-B49B66AD30D3}"/>
                  </a:ext>
                </a:extLst>
              </p:cNvPr>
              <p:cNvSpPr/>
              <p:nvPr/>
            </p:nvSpPr>
            <p:spPr bwMode="auto">
              <a:xfrm>
                <a:off x="3852620" y="2000992"/>
                <a:ext cx="1927952" cy="222948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3E0E8A-0D97-4B96-AE50-44FC880B0FF6}"/>
                  </a:ext>
                </a:extLst>
              </p:cNvPr>
              <p:cNvSpPr/>
              <p:nvPr/>
            </p:nvSpPr>
            <p:spPr bwMode="auto">
              <a:xfrm>
                <a:off x="3966069" y="3571656"/>
                <a:ext cx="1701054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Bins/Libs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91A36C-F8B9-43F5-86A2-CC7A7FDDB05F}"/>
                  </a:ext>
                </a:extLst>
              </p:cNvPr>
              <p:cNvSpPr/>
              <p:nvPr/>
            </p:nvSpPr>
            <p:spPr bwMode="auto">
              <a:xfrm rot="5400000">
                <a:off x="3711505" y="243225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App 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1B1388-547A-47FE-BBE2-3FCCFE859571}"/>
                  </a:ext>
                </a:extLst>
              </p:cNvPr>
              <p:cNvSpPr/>
              <p:nvPr/>
            </p:nvSpPr>
            <p:spPr bwMode="auto">
              <a:xfrm rot="5400000">
                <a:off x="4665521" y="240684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App A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EE76CB-EBD8-4775-A708-BB039699F0AF}"/>
                </a:ext>
              </a:extLst>
            </p:cNvPr>
            <p:cNvGrpSpPr/>
            <p:nvPr/>
          </p:nvGrpSpPr>
          <p:grpSpPr>
            <a:xfrm>
              <a:off x="5818568" y="1979046"/>
              <a:ext cx="1927952" cy="2410100"/>
              <a:chOff x="3852620" y="2000992"/>
              <a:chExt cx="1927952" cy="222948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CD23103-D8E0-46A7-A31E-8DD5B4A25672}"/>
                  </a:ext>
                </a:extLst>
              </p:cNvPr>
              <p:cNvSpPr/>
              <p:nvPr/>
            </p:nvSpPr>
            <p:spPr bwMode="auto">
              <a:xfrm>
                <a:off x="3852620" y="2000992"/>
                <a:ext cx="1927952" cy="222948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B15350-672D-44ED-8DF6-C385CE826D60}"/>
                  </a:ext>
                </a:extLst>
              </p:cNvPr>
              <p:cNvSpPr/>
              <p:nvPr/>
            </p:nvSpPr>
            <p:spPr bwMode="auto">
              <a:xfrm>
                <a:off x="3966069" y="3571656"/>
                <a:ext cx="1701054" cy="506776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Bins/Libs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88EE68-9A2D-4703-8D53-D81A4540FF05}"/>
                  </a:ext>
                </a:extLst>
              </p:cNvPr>
              <p:cNvSpPr/>
              <p:nvPr/>
            </p:nvSpPr>
            <p:spPr bwMode="auto">
              <a:xfrm rot="5400000">
                <a:off x="3711505" y="243225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App B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A0C94F-065A-4B00-AF17-82B27F5A3AD2}"/>
                  </a:ext>
                </a:extLst>
              </p:cNvPr>
              <p:cNvSpPr/>
              <p:nvPr/>
            </p:nvSpPr>
            <p:spPr bwMode="auto">
              <a:xfrm rot="5400000">
                <a:off x="4665521" y="2406848"/>
                <a:ext cx="1227328" cy="7580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App B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57A0E-DB37-435E-B5E4-A3327913DBD1}"/>
                </a:ext>
              </a:extLst>
            </p:cNvPr>
            <p:cNvSpPr txBox="1"/>
            <p:nvPr/>
          </p:nvSpPr>
          <p:spPr>
            <a:xfrm>
              <a:off x="6057303" y="1513668"/>
              <a:ext cx="17010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cs typeface="Segoe UI" pitchFamily="34" charset="0"/>
                </a:rPr>
                <a:t>Container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98E6D4-0B86-41FA-A0F5-3CEF5238B3DB}"/>
                </a:ext>
              </a:extLst>
            </p:cNvPr>
            <p:cNvSpPr txBox="1"/>
            <p:nvPr/>
          </p:nvSpPr>
          <p:spPr>
            <a:xfrm>
              <a:off x="4090566" y="1509209"/>
              <a:ext cx="17010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400" dirty="0">
                  <a:cs typeface="Segoe UI" pitchFamily="34" charset="0"/>
                </a:rPr>
                <a:t>Container</a:t>
              </a:r>
              <a:endParaRPr lang="en-US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ABBBFB-5766-2361-B19D-9067852B0F28}"/>
                </a:ext>
              </a:extLst>
            </p:cNvPr>
            <p:cNvSpPr/>
            <p:nvPr/>
          </p:nvSpPr>
          <p:spPr bwMode="auto">
            <a:xfrm>
              <a:off x="3750545" y="4473072"/>
              <a:ext cx="4083884" cy="5067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Docker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6918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C251-BAFC-9698-34AC-6492E076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tx1"/>
                </a:solidFill>
                <a:cs typeface="Segoe UI" pitchFamily="34" charset="0"/>
              </a:rPr>
              <a:t>Understand</a:t>
            </a:r>
            <a:r>
              <a:rPr lang="es-ES" spc="0" dirty="0">
                <a:solidFill>
                  <a:schemeClr val="tx1"/>
                </a:solidFill>
                <a:cs typeface="Segoe UI" pitchFamily="34" charset="0"/>
              </a:rPr>
              <a:t> Container </a:t>
            </a:r>
            <a:r>
              <a:rPr lang="en-GB" spc="0" dirty="0">
                <a:solidFill>
                  <a:schemeClr val="tx1"/>
                </a:solidFill>
                <a:cs typeface="Segoe UI" pitchFamily="34" charset="0"/>
              </a:rPr>
              <a:t>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EE767-350A-47E9-D192-800A6D32FC94}"/>
              </a:ext>
            </a:extLst>
          </p:cNvPr>
          <p:cNvSpPr txBox="1">
            <a:spLocks/>
          </p:cNvSpPr>
          <p:nvPr/>
        </p:nvSpPr>
        <p:spPr>
          <a:xfrm>
            <a:off x="465138" y="2459860"/>
            <a:ext cx="3438193" cy="2805630"/>
          </a:xfrm>
          <a:prstGeom prst="rect">
            <a:avLst/>
          </a:prstGeom>
        </p:spPr>
        <p:txBody>
          <a:bodyPr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48" dirty="0"/>
              <a:t>A container image is a lightweight, standalone, executable package of software that encapsulates everything needed to run an application. </a:t>
            </a:r>
          </a:p>
          <a:p>
            <a:pPr marL="0" indent="0">
              <a:buNone/>
            </a:pPr>
            <a:endParaRPr lang="en-US" sz="2448" dirty="0"/>
          </a:p>
          <a:p>
            <a:pPr marL="0" indent="0">
              <a:buNone/>
            </a:pPr>
            <a:endParaRPr lang="en-US" sz="2448" dirty="0"/>
          </a:p>
        </p:txBody>
      </p:sp>
      <p:pic>
        <p:nvPicPr>
          <p:cNvPr id="8" name="Picture 7" descr="Image of a container image hosted in Azure Container Registry and used by various container services. ">
            <a:extLst>
              <a:ext uri="{FF2B5EF4-FFF2-40B4-BE49-F238E27FC236}">
                <a16:creationId xmlns:a16="http://schemas.microsoft.com/office/drawing/2014/main" id="{CF05FE00-EEEA-1D78-9E8F-C125D63CE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1" t="-822" r="267" b="739"/>
          <a:stretch/>
        </p:blipFill>
        <p:spPr>
          <a:xfrm>
            <a:off x="4254657" y="1152351"/>
            <a:ext cx="7735421" cy="51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295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2681-88E2-4075-AA78-4FEACD3F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Review Azure Container Instances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EEF0C-686E-4C46-8543-8691A1EE74A0}"/>
              </a:ext>
            </a:extLst>
          </p:cNvPr>
          <p:cNvSpPr/>
          <p:nvPr/>
        </p:nvSpPr>
        <p:spPr>
          <a:xfrm>
            <a:off x="427039" y="1397477"/>
            <a:ext cx="5791198" cy="46958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PaaS Service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Fast startup times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Public IP connectivity and DNS name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Isolation features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Custom sizes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Persistent storage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Linux and Windows Containers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Co-scheduled Groups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Virtual network Deployment</a:t>
            </a:r>
          </a:p>
        </p:txBody>
      </p:sp>
      <p:pic>
        <p:nvPicPr>
          <p:cNvPr id="5" name="Picture 4" descr="A container (web server) is on a virtual machine in a virtual network. ">
            <a:extLst>
              <a:ext uri="{FF2B5EF4-FFF2-40B4-BE49-F238E27FC236}">
                <a16:creationId xmlns:a16="http://schemas.microsoft.com/office/drawing/2014/main" id="{A906902A-584D-41B2-BBCF-3C7810E3B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04" y="1202345"/>
            <a:ext cx="3149285" cy="4421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EDE17-BA9B-4EB8-A3F9-31B8D9D3BFC5}"/>
              </a:ext>
            </a:extLst>
          </p:cNvPr>
          <p:cNvSpPr/>
          <p:nvPr/>
        </p:nvSpPr>
        <p:spPr bwMode="auto">
          <a:xfrm>
            <a:off x="7039727" y="5557366"/>
            <a:ext cx="4552950" cy="812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Fastest way to run a container in Azure without provisioning a VM</a:t>
            </a:r>
          </a:p>
        </p:txBody>
      </p:sp>
    </p:spTree>
    <p:extLst>
      <p:ext uri="{BB962C8B-B14F-4D97-AF65-F5344CB8AC3E}">
        <p14:creationId xmlns:p14="http://schemas.microsoft.com/office/powerpoint/2010/main" val="39867221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FA3E-0F89-455C-B171-E3177C08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Implement Container Groups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887101-D253-4EB6-9C09-52FACE0B229E}"/>
              </a:ext>
            </a:extLst>
          </p:cNvPr>
          <p:cNvSpPr/>
          <p:nvPr/>
        </p:nvSpPr>
        <p:spPr>
          <a:xfrm>
            <a:off x="465138" y="1712681"/>
            <a:ext cx="3649662" cy="4271559"/>
          </a:xfrm>
          <a:prstGeom prst="rect">
            <a:avLst/>
          </a:prstGeom>
          <a:noFill/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/>
              </a:rPr>
              <a:t>Top-level resource in Azure Container Instances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/>
              </a:rPr>
              <a:t>A collection of containers</a:t>
            </a:r>
            <a:br>
              <a:rPr lang="en-US" sz="2000" dirty="0">
                <a:solidFill>
                  <a:schemeClr val="tx1"/>
                </a:solidFill>
                <a:cs typeface="Segoe UI"/>
              </a:rPr>
            </a:br>
            <a:r>
              <a:rPr lang="en-US" sz="2000" dirty="0">
                <a:solidFill>
                  <a:schemeClr val="tx1"/>
                </a:solidFill>
                <a:cs typeface="Segoe UI"/>
              </a:rPr>
              <a:t>that get scheduled on</a:t>
            </a:r>
            <a:br>
              <a:rPr lang="en-US" sz="2000" dirty="0">
                <a:solidFill>
                  <a:schemeClr val="tx1"/>
                </a:solidFill>
                <a:cs typeface="Segoe UI"/>
              </a:rPr>
            </a:br>
            <a:r>
              <a:rPr lang="en-US" sz="2000" dirty="0">
                <a:solidFill>
                  <a:schemeClr val="tx1"/>
                </a:solidFill>
                <a:cs typeface="Segoe UI"/>
              </a:rPr>
              <a:t>the same host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"/>
              </a:rPr>
              <a:t>The containers in the group share a lifecycle, resources, local network, and storage volumes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6" name="Picture 25" descr="Container Group working with Azure files which is connected to DNS through port 80">
            <a:extLst>
              <a:ext uri="{FF2B5EF4-FFF2-40B4-BE49-F238E27FC236}">
                <a16:creationId xmlns:a16="http://schemas.microsoft.com/office/drawing/2014/main" id="{3FCF82BC-F905-468A-944C-3DFA7549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58" y="1799379"/>
            <a:ext cx="7413379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96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1B59-5A29-4ADD-9D90-235AA00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Demonstration - Configure Azure Container Instances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9FBC7-CD9C-43F7-937C-6976FB917B08}"/>
              </a:ext>
            </a:extLst>
          </p:cNvPr>
          <p:cNvSpPr/>
          <p:nvPr/>
        </p:nvSpPr>
        <p:spPr>
          <a:xfrm>
            <a:off x="846811" y="1643275"/>
            <a:ext cx="6274988" cy="10391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Create and configure a container instance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Verify deployment of the container 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9129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156E-22BB-0261-AA37-71E95DE8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Containers with Azure Container Apps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F3FD3-1047-54DF-4555-4C29D2C1D0A6}"/>
              </a:ext>
            </a:extLst>
          </p:cNvPr>
          <p:cNvSpPr/>
          <p:nvPr/>
        </p:nvSpPr>
        <p:spPr>
          <a:xfrm>
            <a:off x="440753" y="1508125"/>
            <a:ext cx="4847939" cy="4690554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Alternative to Azure Kubernetes Service – manages container orchestration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Container App environment creates a secure boundary around the apps and jobs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Container App runtime manages the environment (OS upgrades, scaling, versioning, and failover) </a:t>
            </a:r>
          </a:p>
          <a:p>
            <a:pPr marL="342900" indent="-342900" fontAlgn="t"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iagram showing the deployment architecture for the Azure Container Apps solution.">
            <a:extLst>
              <a:ext uri="{FF2B5EF4-FFF2-40B4-BE49-F238E27FC236}">
                <a16:creationId xmlns:a16="http://schemas.microsoft.com/office/drawing/2014/main" id="{B57B758E-BF53-A389-9FF5-89641D22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92" y="1779373"/>
            <a:ext cx="6906266" cy="370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2594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35D-BC64-8D3A-E932-6B19391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container management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2F39F4-96D9-792B-E2F5-D6C121CE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33981"/>
              </p:ext>
            </p:extLst>
          </p:nvPr>
        </p:nvGraphicFramePr>
        <p:xfrm>
          <a:off x="554636" y="1236509"/>
          <a:ext cx="11295089" cy="51311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92189">
                  <a:extLst>
                    <a:ext uri="{9D8B030D-6E8A-4147-A177-3AD203B41FA5}">
                      <a16:colId xmlns:a16="http://schemas.microsoft.com/office/drawing/2014/main" val="2542192030"/>
                    </a:ext>
                  </a:extLst>
                </a:gridCol>
                <a:gridCol w="4333972">
                  <a:extLst>
                    <a:ext uri="{9D8B030D-6E8A-4147-A177-3AD203B41FA5}">
                      <a16:colId xmlns:a16="http://schemas.microsoft.com/office/drawing/2014/main" val="2193664712"/>
                    </a:ext>
                  </a:extLst>
                </a:gridCol>
                <a:gridCol w="5068928">
                  <a:extLst>
                    <a:ext uri="{9D8B030D-6E8A-4147-A177-3AD203B41FA5}">
                      <a16:colId xmlns:a16="http://schemas.microsoft.com/office/drawing/2014/main" val="2428338523"/>
                    </a:ext>
                  </a:extLst>
                </a:gridCol>
              </a:tblGrid>
              <a:tr h="658167">
                <a:tc>
                  <a:txBody>
                    <a:bodyPr/>
                    <a:lstStyle/>
                    <a:p>
                      <a:pPr algn="ctr"/>
                      <a:endParaRPr lang="en-GB" sz="1800" noProof="0" dirty="0"/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Azure Container Apps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/>
                        <a:t>Azure Kubernetes Service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13613"/>
                  </a:ext>
                </a:extLst>
              </a:tr>
              <a:tr h="1163623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/>
                        <a:t>Overview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Simplifies the deployment and management of microservices-based applications by abstracting away the underlying infrastructure.</a:t>
                      </a:r>
                      <a:endParaRPr lang="en-GB" sz="180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Simplifies deploying a managed Kubernetes cluster in Azure by offloading the operational overhead to Azure. 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19002"/>
                  </a:ext>
                </a:extLst>
              </a:tr>
              <a:tr h="359269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/>
                        <a:t>Deployment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PaaS experience.</a:t>
                      </a:r>
                      <a:endParaRPr lang="en-GB" sz="180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Offers more control and customization.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89520"/>
                  </a:ext>
                </a:extLst>
              </a:tr>
              <a:tr h="502887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/>
                        <a:t>Management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noProof="0" dirty="0"/>
                        <a:t>Fully managed by Azure.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noProof="0" dirty="0"/>
                        <a:t>Partially managed by Azure (control plane).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76091"/>
                  </a:ext>
                </a:extLst>
              </a:tr>
              <a:tr h="627387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/>
                        <a:t>Scalability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noProof="0" dirty="0"/>
                        <a:t>HTTP-based autoscaling and event-driven scaling.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noProof="0" dirty="0"/>
                        <a:t>Horizontal pod autoscaling and cluster autoscaling.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349919"/>
                  </a:ext>
                </a:extLst>
              </a:tr>
              <a:tr h="627387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/>
                        <a:t>Use Cases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noProof="0" dirty="0"/>
                        <a:t>Rapid scaling and simplified management.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Complex, long-running applications that require full Kubernetes features. 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81706"/>
                  </a:ext>
                </a:extLst>
              </a:tr>
              <a:tr h="1128133">
                <a:tc>
                  <a:txBody>
                    <a:bodyPr/>
                    <a:lstStyle/>
                    <a:p>
                      <a:pPr algn="l"/>
                      <a:r>
                        <a:rPr lang="en-GB" sz="1800" b="1" noProof="0" dirty="0"/>
                        <a:t>Integration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Azure Logic Apps, Functions, and Event Grid for event-driven architecture.</a:t>
                      </a:r>
                      <a:endParaRPr lang="en-GB" sz="180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noProof="0" dirty="0"/>
                        <a:t>Azure Policy for Kubernetes, Azure Monitor for containers, and Azure Defender for Kubernetes for comprehensive security and governance.</a:t>
                      </a:r>
                      <a:endParaRPr lang="en-GB" sz="1800" noProof="0" dirty="0"/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4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2763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1B59-5A29-4ADD-9D90-235AA00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Demonstration - Configure Azure Container 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9FBC7-CD9C-43F7-937C-6976FB917B08}"/>
              </a:ext>
            </a:extLst>
          </p:cNvPr>
          <p:cNvSpPr/>
          <p:nvPr/>
        </p:nvSpPr>
        <p:spPr>
          <a:xfrm>
            <a:off x="857569" y="1654032"/>
            <a:ext cx="8096897" cy="15931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Create and deploy a container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Verify the application URL displays the welcome message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7907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0" dirty="0"/>
              <a:t>Configure Azure App Service Plans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44" y="2648174"/>
            <a:ext cx="7626745" cy="1551194"/>
          </a:xfrm>
        </p:spPr>
        <p:txBody>
          <a:bodyPr anchor="t"/>
          <a:lstStyle/>
          <a:p>
            <a:pPr>
              <a:spcAft>
                <a:spcPts val="600"/>
              </a:spcAft>
            </a:pPr>
            <a:r>
              <a:rPr lang="en-US" sz="2800" dirty="0"/>
              <a:t>Lab 09a – Implement Web Apps</a:t>
            </a:r>
            <a:br>
              <a:rPr lang="en-US" sz="2800" dirty="0"/>
            </a:br>
            <a:r>
              <a:rPr lang="en-US" sz="2800" dirty="0"/>
              <a:t>Lab 09b – Implement Azure Container Instances</a:t>
            </a:r>
            <a:br>
              <a:rPr lang="en-US" sz="2800" dirty="0"/>
            </a:br>
            <a:r>
              <a:rPr lang="en-US" sz="2800" dirty="0"/>
              <a:t>Lab 09c – Implement Azure Container Apps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0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525428"/>
            <a:ext cx="11701941" cy="502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0" dirty="0"/>
              <a:t>Lab 09a – Implement web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8621-FC09-45CE-9834-906039E08AEB}"/>
              </a:ext>
            </a:extLst>
          </p:cNvPr>
          <p:cNvSpPr txBox="1">
            <a:spLocks/>
          </p:cNvSpPr>
          <p:nvPr/>
        </p:nvSpPr>
        <p:spPr>
          <a:xfrm>
            <a:off x="340035" y="2322404"/>
            <a:ext cx="3787237" cy="27780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In this lab, you learn about Azure web apps.</a:t>
            </a:r>
          </a:p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to configure a web app to display a Hello World application in an external GitHub repository.</a:t>
            </a:r>
          </a:p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to create a staging slot and swap with the production slot.</a:t>
            </a:r>
          </a:p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also learn about autoscaling to accommodate demand surges.</a:t>
            </a:r>
            <a:endParaRPr lang="en-US" sz="1800" spc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4BD34-2A64-4ACC-BED2-9F7102FC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73540" y="2070192"/>
            <a:ext cx="6709687" cy="34327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t" anchorCtr="0">
            <a:noAutofit/>
          </a:bodyPr>
          <a:lstStyle/>
          <a:p>
            <a:pPr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Task 1: </a:t>
            </a:r>
            <a:r>
              <a:rPr lang="en-US" sz="2000" dirty="0">
                <a:solidFill>
                  <a:schemeClr val="tx1"/>
                </a:solidFill>
                <a:cs typeface="Segoe UI Semilight"/>
              </a:rPr>
              <a:t>Create and configure an Azure web app.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Task 2: </a:t>
            </a:r>
            <a:r>
              <a:rPr lang="en-US" sz="2000" dirty="0">
                <a:solidFill>
                  <a:schemeClr val="tx1"/>
                </a:solidFill>
                <a:cs typeface="Segoe UI Semilight"/>
              </a:rPr>
              <a:t>Create and configure a deployment slot.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Task 3: </a:t>
            </a:r>
            <a:r>
              <a:rPr lang="en-US" sz="2000" dirty="0">
                <a:solidFill>
                  <a:schemeClr val="tx1"/>
                </a:solidFill>
                <a:cs typeface="Segoe UI Semilight"/>
              </a:rPr>
              <a:t>Configure web app deployment settings.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Task 4: </a:t>
            </a:r>
            <a:r>
              <a:rPr lang="en-US" sz="2000" dirty="0">
                <a:solidFill>
                  <a:schemeClr val="tx1"/>
                </a:solidFill>
                <a:cs typeface="Segoe UI Semilight"/>
              </a:rPr>
              <a:t>Swap deployment slots.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/>
              </a:rPr>
              <a:t>Task 5: </a:t>
            </a:r>
            <a:r>
              <a:rPr lang="en-US" sz="2000" dirty="0">
                <a:solidFill>
                  <a:schemeClr val="tx1"/>
                </a:solidFill>
                <a:cs typeface="Segoe UI Semilight"/>
              </a:rPr>
              <a:t>Configure and test autoscaling of a web app.</a:t>
            </a:r>
          </a:p>
          <a:p>
            <a:pPr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C707B9-982D-4646-99BA-5BEA2E7A9C86}"/>
              </a:ext>
            </a:extLst>
          </p:cNvPr>
          <p:cNvSpPr txBox="1">
            <a:spLocks/>
          </p:cNvSpPr>
          <p:nvPr/>
        </p:nvSpPr>
        <p:spPr>
          <a:xfrm>
            <a:off x="8251643" y="6126432"/>
            <a:ext cx="3408749" cy="246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99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14" name="arrow_15">
            <a:extLst>
              <a:ext uri="{FF2B5EF4-FFF2-40B4-BE49-F238E27FC236}">
                <a16:creationId xmlns:a16="http://schemas.microsoft.com/office/drawing/2014/main" id="{8A6F9B9F-835B-4D98-BAB0-5444377D4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3228" y="6137089"/>
            <a:ext cx="225900" cy="224873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1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19383-A8C8-C825-A0E7-E45FC0ED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5246" y="1738886"/>
            <a:ext cx="621564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Job Skills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59776061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2FD1-4409-4A36-8762-91B1800F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Lab 09a – Web App Architecture Diagram</a:t>
            </a:r>
          </a:p>
        </p:txBody>
      </p:sp>
      <p:grpSp>
        <p:nvGrpSpPr>
          <p:cNvPr id="66" name="Group 65" descr="Architecture diagram for the web app lab tasks. ">
            <a:extLst>
              <a:ext uri="{FF2B5EF4-FFF2-40B4-BE49-F238E27FC236}">
                <a16:creationId xmlns:a16="http://schemas.microsoft.com/office/drawing/2014/main" id="{50B0A846-6791-C3D2-3716-97A19AC8CA6D}"/>
              </a:ext>
            </a:extLst>
          </p:cNvPr>
          <p:cNvGrpSpPr/>
          <p:nvPr/>
        </p:nvGrpSpPr>
        <p:grpSpPr>
          <a:xfrm>
            <a:off x="2148695" y="1497814"/>
            <a:ext cx="7965004" cy="4361569"/>
            <a:chOff x="2105891" y="1468579"/>
            <a:chExt cx="7809536" cy="427643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E22C82-FAAB-750C-4FCD-9341233EF807}"/>
                </a:ext>
              </a:extLst>
            </p:cNvPr>
            <p:cNvGrpSpPr/>
            <p:nvPr/>
          </p:nvGrpSpPr>
          <p:grpSpPr>
            <a:xfrm>
              <a:off x="7489044" y="3635913"/>
              <a:ext cx="2255707" cy="1885711"/>
              <a:chOff x="4427564" y="3751883"/>
              <a:chExt cx="2255707" cy="188571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728179-2896-9852-FB42-ACCA16E8A43B}"/>
                  </a:ext>
                </a:extLst>
              </p:cNvPr>
              <p:cNvSpPr/>
              <p:nvPr/>
            </p:nvSpPr>
            <p:spPr bwMode="auto">
              <a:xfrm>
                <a:off x="4427564" y="3751883"/>
                <a:ext cx="2255707" cy="18857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chemeClr val="tx1"/>
                  </a:solidFill>
                  <a:cs typeface="Segoe UI" pitchFamily="34" charset="0"/>
                </a:endParaRPr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8776E298-2F7F-4996-B5A3-6F05BD97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20804" y="4274838"/>
                <a:ext cx="476158" cy="432182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D3C7CA-25A8-4DBB-AFDA-F1DE92FEEDB0}"/>
                  </a:ext>
                </a:extLst>
              </p:cNvPr>
              <p:cNvSpPr txBox="1"/>
              <p:nvPr/>
            </p:nvSpPr>
            <p:spPr>
              <a:xfrm>
                <a:off x="5059016" y="4122245"/>
                <a:ext cx="1552849" cy="594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632" dirty="0"/>
                  <a:t>App Service Plan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2C246F-6F27-B932-303B-9EB230E5FA99}"/>
                  </a:ext>
                </a:extLst>
              </p:cNvPr>
              <p:cNvSpPr txBox="1"/>
              <p:nvPr/>
            </p:nvSpPr>
            <p:spPr>
              <a:xfrm>
                <a:off x="4466277" y="3816370"/>
                <a:ext cx="785212" cy="343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32" b="1" dirty="0">
                    <a:solidFill>
                      <a:srgbClr val="1A605E"/>
                    </a:solidFill>
                  </a:rPr>
                  <a:t>Task</a:t>
                </a:r>
                <a:r>
                  <a:rPr lang="fr-FR" sz="1632" b="1" dirty="0">
                    <a:solidFill>
                      <a:srgbClr val="1A605E"/>
                    </a:solidFill>
                  </a:rPr>
                  <a:t> 5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5B242D-A22A-7D22-2019-590502ED5B9B}"/>
                </a:ext>
              </a:extLst>
            </p:cNvPr>
            <p:cNvSpPr/>
            <p:nvPr/>
          </p:nvSpPr>
          <p:spPr bwMode="auto">
            <a:xfrm>
              <a:off x="4620354" y="4416723"/>
              <a:ext cx="2255707" cy="1104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D0B0BB-AF2B-19AA-13B2-DF28F062F409}"/>
                </a:ext>
              </a:extLst>
            </p:cNvPr>
            <p:cNvSpPr/>
            <p:nvPr/>
          </p:nvSpPr>
          <p:spPr bwMode="auto">
            <a:xfrm>
              <a:off x="4612048" y="1915808"/>
              <a:ext cx="2258269" cy="109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28326-120B-4EE2-B11F-A95751CD5D80}"/>
                </a:ext>
              </a:extLst>
            </p:cNvPr>
            <p:cNvSpPr txBox="1"/>
            <p:nvPr/>
          </p:nvSpPr>
          <p:spPr>
            <a:xfrm>
              <a:off x="5140135" y="2281393"/>
              <a:ext cx="164486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Production slot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5951D2-C602-49B2-8ED2-A35F63FF4C00}"/>
                </a:ext>
              </a:extLst>
            </p:cNvPr>
            <p:cNvSpPr txBox="1"/>
            <p:nvPr/>
          </p:nvSpPr>
          <p:spPr>
            <a:xfrm>
              <a:off x="4682325" y="4434028"/>
              <a:ext cx="785212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b="1" dirty="0">
                  <a:solidFill>
                    <a:srgbClr val="1A605E"/>
                  </a:solidFill>
                </a:rPr>
                <a:t>Task 3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8692FDD0-655E-4B34-8157-77C337FE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994" y="4836993"/>
              <a:ext cx="588821" cy="5344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99704D-1EB4-4240-855D-D23F0D655975}"/>
                </a:ext>
              </a:extLst>
            </p:cNvPr>
            <p:cNvSpPr txBox="1"/>
            <p:nvPr/>
          </p:nvSpPr>
          <p:spPr>
            <a:xfrm>
              <a:off x="5180887" y="4836993"/>
              <a:ext cx="1800364" cy="594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32" dirty="0"/>
                <a:t>External</a:t>
              </a:r>
              <a:r>
                <a:rPr lang="fr-FR" sz="1632" dirty="0"/>
                <a:t> git</a:t>
              </a:r>
            </a:p>
            <a:p>
              <a:pPr algn="ctr"/>
              <a:r>
                <a:rPr lang="fr-FR" sz="1632" dirty="0"/>
                <a:t>Hello world!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2F640E5-829A-4EE9-A0F1-61FF359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8147" y="4790168"/>
              <a:ext cx="438565" cy="43218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6E3248-0D0E-4925-AF98-AA15ACBD0587}"/>
                </a:ext>
              </a:extLst>
            </p:cNvPr>
            <p:cNvSpPr txBox="1"/>
            <p:nvPr/>
          </p:nvSpPr>
          <p:spPr>
            <a:xfrm>
              <a:off x="8118812" y="4676785"/>
              <a:ext cx="1391603" cy="594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Autoscale rule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CEDBCF3-EDA7-3ACC-12C3-B5DD975FF0D8}"/>
                </a:ext>
              </a:extLst>
            </p:cNvPr>
            <p:cNvGrpSpPr/>
            <p:nvPr/>
          </p:nvGrpSpPr>
          <p:grpSpPr>
            <a:xfrm>
              <a:off x="2247704" y="3101545"/>
              <a:ext cx="2255707" cy="2420079"/>
              <a:chOff x="955534" y="1946124"/>
              <a:chExt cx="2255707" cy="223957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B87317F-0C93-45F6-BA74-16E9E22E664F}"/>
                  </a:ext>
                </a:extLst>
              </p:cNvPr>
              <p:cNvSpPr/>
              <p:nvPr/>
            </p:nvSpPr>
            <p:spPr bwMode="auto">
              <a:xfrm>
                <a:off x="955534" y="1963524"/>
                <a:ext cx="2255707" cy="2222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solidFill>
                    <a:schemeClr val="tx1"/>
                  </a:solidFill>
                  <a:cs typeface="Segoe UI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FF274-E51B-4E1F-8507-54D2A51A4832}"/>
                  </a:ext>
                </a:extLst>
              </p:cNvPr>
              <p:cNvSpPr txBox="1"/>
              <p:nvPr/>
            </p:nvSpPr>
            <p:spPr>
              <a:xfrm>
                <a:off x="984403" y="1946124"/>
                <a:ext cx="839641" cy="317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32" b="1" dirty="0">
                    <a:solidFill>
                      <a:srgbClr val="1A605E"/>
                    </a:solidFill>
                  </a:rPr>
                  <a:t>Task 1</a:t>
                </a: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8411945-0D70-4324-A3A9-CCE9DB1C9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37937" y="2224746"/>
                <a:ext cx="475714" cy="43177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F04105-0E47-4E9F-B134-28F9E79C739E}"/>
                  </a:ext>
                </a:extLst>
              </p:cNvPr>
              <p:cNvSpPr txBox="1"/>
              <p:nvPr/>
            </p:nvSpPr>
            <p:spPr>
              <a:xfrm>
                <a:off x="1379597" y="2639067"/>
                <a:ext cx="1391603" cy="317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32" dirty="0"/>
                  <a:t>App Service</a:t>
                </a:r>
              </a:p>
            </p:txBody>
          </p:sp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B70655A5-B609-9411-74A1-716B1AAB4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13329" y="3084525"/>
                <a:ext cx="512981" cy="512982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F3F170-F820-5792-C6EA-FBA3F05C0FBD}"/>
                  </a:ext>
                </a:extLst>
              </p:cNvPr>
              <p:cNvSpPr txBox="1"/>
              <p:nvPr/>
            </p:nvSpPr>
            <p:spPr>
              <a:xfrm>
                <a:off x="1379597" y="3595442"/>
                <a:ext cx="1138081" cy="317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32" dirty="0"/>
                  <a:t>Web App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920C6F1-F403-6134-C0EA-C431EF5F23D5}"/>
                </a:ext>
              </a:extLst>
            </p:cNvPr>
            <p:cNvSpPr/>
            <p:nvPr/>
          </p:nvSpPr>
          <p:spPr bwMode="auto">
            <a:xfrm>
              <a:off x="4618245" y="3138173"/>
              <a:ext cx="2255707" cy="1027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solidFill>
                  <a:schemeClr val="tx1"/>
                </a:solidFill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B3C4C6-42B5-E7DA-C93A-FA3557BEF917}"/>
                </a:ext>
              </a:extLst>
            </p:cNvPr>
            <p:cNvSpPr txBox="1"/>
            <p:nvPr/>
          </p:nvSpPr>
          <p:spPr>
            <a:xfrm>
              <a:off x="5193422" y="3608171"/>
              <a:ext cx="164486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Staging slot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7FB6D0-7052-0A77-82D5-BC76C56B4566}"/>
                </a:ext>
              </a:extLst>
            </p:cNvPr>
            <p:cNvSpPr txBox="1"/>
            <p:nvPr/>
          </p:nvSpPr>
          <p:spPr>
            <a:xfrm>
              <a:off x="4659011" y="3148211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rgbClr val="1A605E"/>
                  </a:solidFill>
                </a:rPr>
                <a:t>Task 2</a:t>
              </a: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7C412B1A-0269-C0FC-389B-6607DB78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79301" y="3539281"/>
              <a:ext cx="453846" cy="41193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C7DEE-78DD-33B5-C275-B1059DA70C84}"/>
                </a:ext>
              </a:extLst>
            </p:cNvPr>
            <p:cNvSpPr txBox="1"/>
            <p:nvPr/>
          </p:nvSpPr>
          <p:spPr>
            <a:xfrm>
              <a:off x="7180448" y="2762991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rgbClr val="1A605E"/>
                  </a:solidFill>
                </a:rPr>
                <a:t>Task 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838788-D8A2-B0C4-0EE7-A24810177418}"/>
                </a:ext>
              </a:extLst>
            </p:cNvPr>
            <p:cNvSpPr txBox="1"/>
            <p:nvPr/>
          </p:nvSpPr>
          <p:spPr>
            <a:xfrm>
              <a:off x="7206782" y="3042362"/>
              <a:ext cx="839641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dirty="0"/>
                <a:t>Swap</a:t>
              </a:r>
            </a:p>
          </p:txBody>
        </p:sp>
        <p:sp>
          <p:nvSpPr>
            <p:cNvPr id="56" name="Left Bracket 55">
              <a:extLst>
                <a:ext uri="{FF2B5EF4-FFF2-40B4-BE49-F238E27FC236}">
                  <a16:creationId xmlns:a16="http://schemas.microsoft.com/office/drawing/2014/main" id="{F365249E-5FCD-CABD-D405-4BE9E4117F9C}"/>
                </a:ext>
              </a:extLst>
            </p:cNvPr>
            <p:cNvSpPr/>
            <p:nvPr/>
          </p:nvSpPr>
          <p:spPr>
            <a:xfrm flipH="1">
              <a:off x="6847618" y="2464947"/>
              <a:ext cx="332830" cy="1280300"/>
            </a:xfrm>
            <a:prstGeom prst="leftBracket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32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C33EC1F-B673-024A-A4F5-1CC45261528E}"/>
                </a:ext>
              </a:extLst>
            </p:cNvPr>
            <p:cNvCxnSpPr>
              <a:cxnSpLocks/>
              <a:stCxn id="57" idx="0"/>
              <a:endCxn id="49" idx="2"/>
            </p:cNvCxnSpPr>
            <p:nvPr/>
          </p:nvCxnSpPr>
          <p:spPr>
            <a:xfrm flipH="1" flipV="1">
              <a:off x="5746099" y="4165517"/>
              <a:ext cx="2109" cy="251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9E439A-28F7-954D-8DB6-5EB40DBA2978}"/>
                </a:ext>
              </a:extLst>
            </p:cNvPr>
            <p:cNvSpPr/>
            <p:nvPr/>
          </p:nvSpPr>
          <p:spPr bwMode="auto">
            <a:xfrm>
              <a:off x="2105891" y="1623310"/>
              <a:ext cx="7809536" cy="4121705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5AB1776-A427-970F-E49A-6F7F4DA5865F}"/>
                </a:ext>
              </a:extLst>
            </p:cNvPr>
            <p:cNvGrpSpPr/>
            <p:nvPr/>
          </p:nvGrpSpPr>
          <p:grpSpPr>
            <a:xfrm>
              <a:off x="2197901" y="1468579"/>
              <a:ext cx="1972883" cy="346015"/>
              <a:chOff x="955534" y="1581875"/>
              <a:chExt cx="1972883" cy="34601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B7421D-D63E-4656-BDC8-0C3449580D1F}"/>
                  </a:ext>
                </a:extLst>
              </p:cNvPr>
              <p:cNvSpPr txBox="1"/>
              <p:nvPr/>
            </p:nvSpPr>
            <p:spPr>
              <a:xfrm>
                <a:off x="955534" y="1581875"/>
                <a:ext cx="1972883" cy="3434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:r>
                  <a:rPr lang="fr-FR" sz="1632" dirty="0"/>
                  <a:t>az104-09a-rg9a</a:t>
                </a:r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B1B966D-AF9A-4EF0-9835-0483AB7E5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55534" y="1592996"/>
                <a:ext cx="368970" cy="334894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63EA9C9-375B-4A34-BF70-78A9DDCA9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44687" y="2212503"/>
              <a:ext cx="453846" cy="411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5581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F64B-7715-4208-AD5E-FB08164F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525428"/>
            <a:ext cx="11701941" cy="502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0" dirty="0"/>
              <a:t>Lab 09b – Implement Azure Container Instances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E2BF-E643-416A-879B-EBFC578CED04}"/>
              </a:ext>
            </a:extLst>
          </p:cNvPr>
          <p:cNvSpPr txBox="1">
            <a:spLocks/>
          </p:cNvSpPr>
          <p:nvPr/>
        </p:nvSpPr>
        <p:spPr>
          <a:xfrm>
            <a:off x="459724" y="2267157"/>
            <a:ext cx="3509294" cy="2260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In this lab, you learn how to implement Azure Container Instances.</a:t>
            </a:r>
          </a:p>
          <a:p>
            <a:endParaRPr lang="en-US" sz="1800" spc="0" dirty="0">
              <a:solidFill>
                <a:schemeClr val="tx1"/>
              </a:solidFill>
              <a:latin typeface="+mn-lt"/>
              <a:cs typeface="Segoe UI Semilight"/>
            </a:endParaRPr>
          </a:p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to deploy an Azure Container Instance to display a Hello World app.</a:t>
            </a:r>
          </a:p>
          <a:p>
            <a:endParaRPr lang="en-US" sz="1800" spc="0" dirty="0">
              <a:solidFill>
                <a:schemeClr val="tx1"/>
              </a:solidFill>
              <a:latin typeface="+mn-lt"/>
              <a:cs typeface="Segoe UI Semi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CB412E-13F0-4DAC-B2FD-C1B25454E0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071840" y="2082131"/>
            <a:ext cx="6791236" cy="366463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t" anchorCtr="0">
            <a:noAutofit/>
          </a:bodyPr>
          <a:lstStyle/>
          <a:p>
            <a:pPr>
              <a:spcAft>
                <a:spcPts val="600"/>
              </a:spcAft>
              <a:buSzPct val="90000"/>
              <a:tabLst>
                <a:tab pos="231531" algn="l"/>
              </a:tabLst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1: 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Deploy an Azure Container Instance using a Docker image.</a:t>
            </a:r>
          </a:p>
          <a:p>
            <a:pPr>
              <a:spcAft>
                <a:spcPts val="600"/>
              </a:spcAft>
              <a:buSzPct val="90000"/>
              <a:tabLst>
                <a:tab pos="231531" algn="l"/>
              </a:tabLst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2: 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Test and verify deployment of an Azure Container Instance.</a:t>
            </a:r>
          </a:p>
          <a:p>
            <a:pPr>
              <a:spcAft>
                <a:spcPts val="600"/>
              </a:spcAft>
              <a:buSzPct val="90000"/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93AA3D-2C36-4BAD-B7EE-860442952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251643" y="6126432"/>
            <a:ext cx="3408749" cy="246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99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6" name="arrow_15">
            <a:extLst>
              <a:ext uri="{FF2B5EF4-FFF2-40B4-BE49-F238E27FC236}">
                <a16:creationId xmlns:a16="http://schemas.microsoft.com/office/drawing/2014/main" id="{BC4D0DD0-166B-4347-82EA-C40693C2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3228" y="6137089"/>
            <a:ext cx="225900" cy="224873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F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B4D68-B4F2-B114-9F5E-DA790AF9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5246" y="1738886"/>
            <a:ext cx="621564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Job Skills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09941390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5328-42D9-BB9C-8F25-A2579348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Lab 09b – Azure Container Instances Diagram</a:t>
            </a:r>
          </a:p>
        </p:txBody>
      </p:sp>
      <p:grpSp>
        <p:nvGrpSpPr>
          <p:cNvPr id="45" name="Group 44" descr="Architecture diagram for the azure container instance lab tasks. ">
            <a:extLst>
              <a:ext uri="{FF2B5EF4-FFF2-40B4-BE49-F238E27FC236}">
                <a16:creationId xmlns:a16="http://schemas.microsoft.com/office/drawing/2014/main" id="{34B39FC7-B4D3-6D50-C3F4-1F94B504C6D9}"/>
              </a:ext>
            </a:extLst>
          </p:cNvPr>
          <p:cNvGrpSpPr/>
          <p:nvPr/>
        </p:nvGrpSpPr>
        <p:grpSpPr>
          <a:xfrm>
            <a:off x="3285270" y="2224056"/>
            <a:ext cx="5041077" cy="3120751"/>
            <a:chOff x="525208" y="2146197"/>
            <a:chExt cx="4615467" cy="24618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6FADF8-C5F4-B0B5-CFCA-F16A8B25441A}"/>
                </a:ext>
              </a:extLst>
            </p:cNvPr>
            <p:cNvSpPr/>
            <p:nvPr/>
          </p:nvSpPr>
          <p:spPr bwMode="auto">
            <a:xfrm>
              <a:off x="525208" y="2146197"/>
              <a:ext cx="2458939" cy="2461857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969523-D487-A257-79EB-7740023B6418}"/>
                </a:ext>
              </a:extLst>
            </p:cNvPr>
            <p:cNvSpPr txBox="1"/>
            <p:nvPr/>
          </p:nvSpPr>
          <p:spPr>
            <a:xfrm>
              <a:off x="525208" y="2187967"/>
              <a:ext cx="1110286" cy="276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Task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ECEEC0-4D46-02D2-7069-7BE0284C8A3C}"/>
                </a:ext>
              </a:extLst>
            </p:cNvPr>
            <p:cNvSpPr/>
            <p:nvPr/>
          </p:nvSpPr>
          <p:spPr bwMode="auto">
            <a:xfrm>
              <a:off x="695508" y="2857804"/>
              <a:ext cx="2165738" cy="1458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918B60A-DA9B-2F0A-B4ED-6F3FC03CD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2060" y="3008373"/>
              <a:ext cx="601743" cy="55815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766F8A-CFF9-979B-E49E-3E7560FF6E01}"/>
                </a:ext>
              </a:extLst>
            </p:cNvPr>
            <p:cNvSpPr/>
            <p:nvPr/>
          </p:nvSpPr>
          <p:spPr bwMode="auto">
            <a:xfrm>
              <a:off x="3232948" y="2163707"/>
              <a:ext cx="1907727" cy="2444347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F1BDA-6342-CDEA-42F4-23F5A351371E}"/>
                </a:ext>
              </a:extLst>
            </p:cNvPr>
            <p:cNvSpPr txBox="1"/>
            <p:nvPr/>
          </p:nvSpPr>
          <p:spPr>
            <a:xfrm>
              <a:off x="3259612" y="2187967"/>
              <a:ext cx="1110286" cy="276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b="1" dirty="0">
                  <a:solidFill>
                    <a:schemeClr val="tx2">
                      <a:lumMod val="50000"/>
                    </a:schemeClr>
                  </a:solidFill>
                </a:rPr>
                <a:t>Task 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F604B5-8ECE-A242-2387-EADF79742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127" y="3396197"/>
              <a:ext cx="1304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9DBC20-E734-A8FC-9291-B54F85F8E8CA}"/>
                </a:ext>
              </a:extLst>
            </p:cNvPr>
            <p:cNvSpPr txBox="1"/>
            <p:nvPr/>
          </p:nvSpPr>
          <p:spPr>
            <a:xfrm>
              <a:off x="764541" y="3689558"/>
              <a:ext cx="2165738" cy="276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Container Instance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27B076-1C1A-DDC2-DEBB-DF5FB7254489}"/>
                </a:ext>
              </a:extLst>
            </p:cNvPr>
            <p:cNvSpPr txBox="1"/>
            <p:nvPr/>
          </p:nvSpPr>
          <p:spPr>
            <a:xfrm>
              <a:off x="3392000" y="3884669"/>
              <a:ext cx="1748675" cy="276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Test and </a:t>
              </a:r>
              <a:r>
                <a:rPr lang="en-US" sz="1632" dirty="0"/>
                <a:t>verify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C3A8A55-9DF2-70A0-D5D3-434154931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2017" y="2585379"/>
              <a:ext cx="1393223" cy="12239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C0AE247-1532-65EC-CF27-2B73B305CBA7}"/>
              </a:ext>
            </a:extLst>
          </p:cNvPr>
          <p:cNvSpPr txBox="1"/>
          <p:nvPr/>
        </p:nvSpPr>
        <p:spPr>
          <a:xfrm>
            <a:off x="4286330" y="1627046"/>
            <a:ext cx="3312075" cy="560645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1836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373103262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5C06-02C1-6101-7240-F7887DCC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12D9-5DAE-54EF-6411-83AEF748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525428"/>
            <a:ext cx="11701941" cy="502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0" dirty="0"/>
              <a:t>Lab 09c – Implement Azure Container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57C8C-F905-55B0-A6C2-D8FD98161BAC}"/>
              </a:ext>
            </a:extLst>
          </p:cNvPr>
          <p:cNvSpPr txBox="1">
            <a:spLocks/>
          </p:cNvSpPr>
          <p:nvPr/>
        </p:nvSpPr>
        <p:spPr>
          <a:xfrm>
            <a:off x="459724" y="2267157"/>
            <a:ext cx="3509294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In this lab, you learn how to implement Azure Container Apps.</a:t>
            </a:r>
          </a:p>
          <a:p>
            <a:endParaRPr lang="en-US" sz="1800" spc="0" dirty="0">
              <a:solidFill>
                <a:schemeClr val="tx1"/>
              </a:solidFill>
              <a:latin typeface="+mn-lt"/>
              <a:cs typeface="Segoe UI Semilight"/>
            </a:endParaRPr>
          </a:p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to deploy the default Azure Container App.</a:t>
            </a:r>
            <a:endParaRPr lang="en-US" sz="1800" spc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C41CE-7BFA-0B6C-8D07-D9F4C25699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071840" y="2092379"/>
            <a:ext cx="6791236" cy="366463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t" anchorCtr="0">
            <a:noAutofit/>
          </a:bodyPr>
          <a:lstStyle/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1</a:t>
            </a:r>
            <a:r>
              <a:rPr lang="en-US" sz="2040" dirty="0">
                <a:solidFill>
                  <a:schemeClr val="tx1"/>
                </a:solidFill>
                <a:cs typeface="Segoe UI Semilight"/>
              </a:rPr>
              <a:t>: Create and configure an Azure Container App and environment.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+mj-lt"/>
                <a:cs typeface="Segoe UI Semilight"/>
              </a:rPr>
              <a:t>Task 2: </a:t>
            </a:r>
            <a:r>
              <a:rPr lang="en-US" sz="2040" dirty="0">
                <a:solidFill>
                  <a:srgbClr val="1F23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and verify deployment of the Azure Container App.</a:t>
            </a:r>
            <a:endParaRPr lang="en-US" sz="204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B2FE26-B127-4D4D-DC21-2D6B5D2BF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251643" y="6126432"/>
            <a:ext cx="3408749" cy="246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99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6" name="arrow_15">
            <a:extLst>
              <a:ext uri="{FF2B5EF4-FFF2-40B4-BE49-F238E27FC236}">
                <a16:creationId xmlns:a16="http://schemas.microsoft.com/office/drawing/2014/main" id="{FA9A1187-DA42-3AA9-8CB0-16820AFF4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3228" y="6137089"/>
            <a:ext cx="225900" cy="224873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F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116E3-CA62-3C48-F6AC-75A9A37B4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5246" y="1738886"/>
            <a:ext cx="621564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Job Skills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42868334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28FA3-44D9-7E4B-CE5B-E1534A8E0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E1ED-E076-7F42-E04E-AAC7AC62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Lab 09c – Azure Container Architecture Diagram</a:t>
            </a:r>
          </a:p>
        </p:txBody>
      </p:sp>
      <p:grpSp>
        <p:nvGrpSpPr>
          <p:cNvPr id="49" name="Group 48" descr="Architecture diagram for the azure container apps lab tasks. ">
            <a:extLst>
              <a:ext uri="{FF2B5EF4-FFF2-40B4-BE49-F238E27FC236}">
                <a16:creationId xmlns:a16="http://schemas.microsoft.com/office/drawing/2014/main" id="{CA9428CC-7DEB-71C7-129B-B59A093D5C0A}"/>
              </a:ext>
            </a:extLst>
          </p:cNvPr>
          <p:cNvGrpSpPr/>
          <p:nvPr/>
        </p:nvGrpSpPr>
        <p:grpSpPr>
          <a:xfrm>
            <a:off x="3215460" y="2298567"/>
            <a:ext cx="5304921" cy="3076985"/>
            <a:chOff x="6096000" y="2486534"/>
            <a:chExt cx="4918571" cy="2841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9BE761-59CE-3F88-1908-3ECC6113455F}"/>
                </a:ext>
              </a:extLst>
            </p:cNvPr>
            <p:cNvSpPr/>
            <p:nvPr/>
          </p:nvSpPr>
          <p:spPr bwMode="auto">
            <a:xfrm>
              <a:off x="6096000" y="2486534"/>
              <a:ext cx="2602988" cy="2822058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A43CDA-FA71-6BE9-5644-17A84442E5C3}"/>
                </a:ext>
              </a:extLst>
            </p:cNvPr>
            <p:cNvSpPr txBox="1"/>
            <p:nvPr/>
          </p:nvSpPr>
          <p:spPr>
            <a:xfrm>
              <a:off x="6147653" y="2496256"/>
              <a:ext cx="1052891" cy="323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3F63EA-6E75-5DE8-8403-F7DD356A9124}"/>
                </a:ext>
              </a:extLst>
            </p:cNvPr>
            <p:cNvSpPr/>
            <p:nvPr/>
          </p:nvSpPr>
          <p:spPr bwMode="auto">
            <a:xfrm>
              <a:off x="6326018" y="2918778"/>
              <a:ext cx="2119248" cy="22473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816BB9-8BC3-DA58-B222-092E191A212E}"/>
                </a:ext>
              </a:extLst>
            </p:cNvPr>
            <p:cNvSpPr/>
            <p:nvPr/>
          </p:nvSpPr>
          <p:spPr bwMode="auto">
            <a:xfrm>
              <a:off x="8988240" y="2506467"/>
              <a:ext cx="2026331" cy="2822057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C99B9-B824-58D7-5960-398EFC3BF19F}"/>
                </a:ext>
              </a:extLst>
            </p:cNvPr>
            <p:cNvSpPr txBox="1"/>
            <p:nvPr/>
          </p:nvSpPr>
          <p:spPr>
            <a:xfrm>
              <a:off x="8988240" y="2497534"/>
              <a:ext cx="1052891" cy="323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</a:rPr>
                <a:t>Task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8BA3B9-8FAE-BEF0-CE5F-4DAD1442C135}"/>
                </a:ext>
              </a:extLst>
            </p:cNvPr>
            <p:cNvSpPr txBox="1"/>
            <p:nvPr/>
          </p:nvSpPr>
          <p:spPr>
            <a:xfrm>
              <a:off x="6674099" y="4788096"/>
              <a:ext cx="1705702" cy="323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Container App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FA0383-ABBE-2B0B-DF5F-F81F56D7CA1F}"/>
                </a:ext>
              </a:extLst>
            </p:cNvPr>
            <p:cNvSpPr/>
            <p:nvPr/>
          </p:nvSpPr>
          <p:spPr bwMode="auto">
            <a:xfrm>
              <a:off x="9186282" y="2940186"/>
              <a:ext cx="1708075" cy="1695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FD69-C633-9F8D-C16E-694758335D55}"/>
                </a:ext>
              </a:extLst>
            </p:cNvPr>
            <p:cNvSpPr txBox="1"/>
            <p:nvPr/>
          </p:nvSpPr>
          <p:spPr>
            <a:xfrm>
              <a:off x="9302224" y="4124156"/>
              <a:ext cx="1658280" cy="323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32" dirty="0"/>
                <a:t>Test and </a:t>
              </a:r>
              <a:r>
                <a:rPr lang="en-US" sz="1632" dirty="0"/>
                <a:t>verify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ECCDD8-1B8F-ED0C-2E35-BEE0C2660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0894" y="3093459"/>
              <a:ext cx="1321202" cy="96891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E2348FF-06F1-D347-0A09-7073C66F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96048" y="4217224"/>
              <a:ext cx="635000" cy="59539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56B5B3F-DD3F-84F3-4587-B34AACB0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22696" y="2993202"/>
              <a:ext cx="745798" cy="69927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E1AD32-1875-4E07-BA93-7C58679206CE}"/>
                </a:ext>
              </a:extLst>
            </p:cNvPr>
            <p:cNvSpPr txBox="1"/>
            <p:nvPr/>
          </p:nvSpPr>
          <p:spPr>
            <a:xfrm>
              <a:off x="6597739" y="3646586"/>
              <a:ext cx="1705702" cy="5601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632" dirty="0"/>
                <a:t>Container Apps </a:t>
              </a:r>
              <a:r>
                <a:rPr lang="en-US" sz="1632" dirty="0"/>
                <a:t>Environment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CB7B36D-133E-975B-D31E-0E294BE7DDF0}"/>
                </a:ext>
              </a:extLst>
            </p:cNvPr>
            <p:cNvCxnSpPr>
              <a:cxnSpLocks/>
              <a:stCxn id="16" idx="1"/>
              <a:endCxn id="17" idx="3"/>
            </p:cNvCxnSpPr>
            <p:nvPr/>
          </p:nvCxnSpPr>
          <p:spPr>
            <a:xfrm rot="10800000" flipV="1">
              <a:off x="7731048" y="3577915"/>
              <a:ext cx="1629846" cy="937004"/>
            </a:xfrm>
            <a:prstGeom prst="bentConnector3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D467BD6-4F1D-5FC2-0526-DA6AC42E3871}"/>
              </a:ext>
            </a:extLst>
          </p:cNvPr>
          <p:cNvSpPr txBox="1"/>
          <p:nvPr/>
        </p:nvSpPr>
        <p:spPr>
          <a:xfrm>
            <a:off x="4617136" y="1621862"/>
            <a:ext cx="2837950" cy="560645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1836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46507341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A73C71-3635-4D7D-BA38-8A039AED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99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BF85-4ED3-4AFD-B587-E5F67845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Azure Kubernetes Service</a:t>
            </a:r>
          </a:p>
        </p:txBody>
      </p:sp>
      <p:grpSp>
        <p:nvGrpSpPr>
          <p:cNvPr id="10" name="Group 9" descr="Source control is using DevSpaces. and pipelines to access and manage containers. An Azure production cluster is using containers and Azure monitor">
            <a:extLst>
              <a:ext uri="{FF2B5EF4-FFF2-40B4-BE49-F238E27FC236}">
                <a16:creationId xmlns:a16="http://schemas.microsoft.com/office/drawing/2014/main" id="{89A6C5C9-FE9A-41E0-91EF-7C146C8285B8}"/>
              </a:ext>
            </a:extLst>
          </p:cNvPr>
          <p:cNvGrpSpPr/>
          <p:nvPr/>
        </p:nvGrpSpPr>
        <p:grpSpPr>
          <a:xfrm>
            <a:off x="2112502" y="1285344"/>
            <a:ext cx="8211470" cy="3611812"/>
            <a:chOff x="2112502" y="1285344"/>
            <a:chExt cx="8211470" cy="3611812"/>
          </a:xfrm>
        </p:grpSpPr>
        <p:pic>
          <p:nvPicPr>
            <p:cNvPr id="13" name="Picture 12" descr="Source control is using DevSpaces. and pipelines to access and manage containers. An Azure production cluster is using containers and Azure monitor">
              <a:extLst>
                <a:ext uri="{FF2B5EF4-FFF2-40B4-BE49-F238E27FC236}">
                  <a16:creationId xmlns:a16="http://schemas.microsoft.com/office/drawing/2014/main" id="{E6040076-E433-41E9-BA59-3346394A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502" y="1285344"/>
              <a:ext cx="8211470" cy="36118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018FEC-2C23-4155-A411-C9194571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3431" y="3389152"/>
              <a:ext cx="584972" cy="655885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6D43921-9F4E-497E-BD26-F43CF1D64F53}"/>
              </a:ext>
            </a:extLst>
          </p:cNvPr>
          <p:cNvSpPr/>
          <p:nvPr/>
        </p:nvSpPr>
        <p:spPr>
          <a:xfrm>
            <a:off x="427035" y="5143500"/>
            <a:ext cx="2179978" cy="99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Manages health monitoring and maintenance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1E3F1-68F7-4710-AD56-BB00C92D2EE8}"/>
              </a:ext>
            </a:extLst>
          </p:cNvPr>
          <p:cNvSpPr/>
          <p:nvPr/>
        </p:nvSpPr>
        <p:spPr>
          <a:xfrm>
            <a:off x="2774863" y="5142933"/>
            <a:ext cx="2179978" cy="99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Performs simple cluster 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0A4B8-7BE4-44D3-96A6-E9FD9D7AEEE8}"/>
              </a:ext>
            </a:extLst>
          </p:cNvPr>
          <p:cNvSpPr/>
          <p:nvPr/>
        </p:nvSpPr>
        <p:spPr>
          <a:xfrm>
            <a:off x="5122691" y="5142650"/>
            <a:ext cx="2179978" cy="99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Enables nodes to be fully managed by Microsoft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B3035-2780-4C42-B187-E12C2F307E51}"/>
              </a:ext>
            </a:extLst>
          </p:cNvPr>
          <p:cNvSpPr/>
          <p:nvPr/>
        </p:nvSpPr>
        <p:spPr>
          <a:xfrm>
            <a:off x="7470519" y="5143216"/>
            <a:ext cx="2179978" cy="99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You’re responsible only for managing the agent nodes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BDDDF4-E64B-40D2-A2C7-25D513B1B11A}"/>
              </a:ext>
            </a:extLst>
          </p:cNvPr>
          <p:cNvSpPr/>
          <p:nvPr/>
        </p:nvSpPr>
        <p:spPr>
          <a:xfrm>
            <a:off x="9818347" y="5142367"/>
            <a:ext cx="2179978" cy="99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 pay only for the agent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057EE0-7266-4508-A0D8-30A8D0F7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11582401" cy="379807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0847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685-49CE-4948-93FC-C6962E7A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Understand AKS Terminology</a:t>
            </a:r>
          </a:p>
        </p:txBody>
      </p:sp>
      <p:graphicFrame>
        <p:nvGraphicFramePr>
          <p:cNvPr id="56" name="Table 6">
            <a:extLst>
              <a:ext uri="{FF2B5EF4-FFF2-40B4-BE49-F238E27FC236}">
                <a16:creationId xmlns:a16="http://schemas.microsoft.com/office/drawing/2014/main" id="{C6A12215-A43F-4EEC-B2E2-4FC967C5C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93503"/>
              </p:ext>
            </p:extLst>
          </p:nvPr>
        </p:nvGraphicFramePr>
        <p:xfrm>
          <a:off x="427037" y="1192212"/>
          <a:ext cx="5012547" cy="516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623484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47553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Term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9856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Pools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Groups of nodes with identical configurations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9856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Nodes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Individual VMs running containerized applications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9856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Pods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Single instance of an application.</a:t>
                      </a:r>
                      <a:b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pod can contain multiple containers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9856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Deployment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 or more identical pods managed by Kubernetes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75155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Manifest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YAML file describing a deployment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B978711-4EDF-43DC-B1D6-D6934495E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600700" y="1192212"/>
            <a:ext cx="6408737" cy="516953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49" name="Picture 48" descr="A Pool contains Nodes. Nodes are deployed with a YAML file and contain Pods. Pods have Containers">
            <a:extLst>
              <a:ext uri="{FF2B5EF4-FFF2-40B4-BE49-F238E27FC236}">
                <a16:creationId xmlns:a16="http://schemas.microsoft.com/office/drawing/2014/main" id="{8A31F694-08EF-4C73-A95F-C2C92599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36" y="1533569"/>
            <a:ext cx="5961064" cy="44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59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0" dirty="0"/>
              <a:t>Learning Objectives - Configure </a:t>
            </a:r>
            <a:r>
              <a:rPr lang="en-US" spc="0" dirty="0"/>
              <a:t>Azure App Service Plans </a:t>
            </a:r>
          </a:p>
        </p:txBody>
      </p:sp>
      <p:sp>
        <p:nvSpPr>
          <p:cNvPr id="34" name="Rectangle 33" descr="Icon of a document with a checkmark">
            <a:extLst>
              <a:ext uri="{FF2B5EF4-FFF2-40B4-BE49-F238E27FC236}">
                <a16:creationId xmlns:a16="http://schemas.microsoft.com/office/drawing/2014/main" id="{9D31645C-F97F-4C81-8AEA-109FEFAF0678}"/>
              </a:ext>
            </a:extLst>
          </p:cNvPr>
          <p:cNvSpPr/>
          <p:nvPr/>
        </p:nvSpPr>
        <p:spPr>
          <a:xfrm>
            <a:off x="465138" y="1535186"/>
            <a:ext cx="5406682" cy="3924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Implement Azure App Service Plans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Determine App Service Plan Pricing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Scale Up and Scale Out the App Service Plan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Configure App Service Plan Scaling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Demonstration – Configure Azure App Service Plans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Segoe UI Semilight"/>
              </a:rPr>
              <a:t>Learning Recap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E39D2-CB3B-35B9-872B-99944407FB48}"/>
              </a:ext>
            </a:extLst>
          </p:cNvPr>
          <p:cNvSpPr txBox="1"/>
          <p:nvPr/>
        </p:nvSpPr>
        <p:spPr>
          <a:xfrm>
            <a:off x="6472355" y="1716224"/>
            <a:ext cx="47617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43A5E"/>
                </a:solidFill>
                <a:effectLst/>
                <a:uLnTx/>
                <a:uFillTx/>
              </a:rPr>
              <a:t>Implement and manage Azure compute resources (20-25%)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243A5E"/>
                </a:solidFill>
                <a:effectLst/>
                <a:uLnTx/>
                <a:uFillTx/>
              </a:rPr>
              <a:t>Create and configure Azure App Service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Provision an App Service plan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Configure scaling for an 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328760572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AE1D-860B-4A7C-804F-D565C801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Understand the Docker Platform (optional)</a:t>
            </a:r>
          </a:p>
        </p:txBody>
      </p:sp>
      <p:pic>
        <p:nvPicPr>
          <p:cNvPr id="7" name="Picture 5" descr="A docker hub and docker host are working together. The docker hub has ubuntu Linux, windows, and nginx. The Docker host has a docker engine and containers">
            <a:extLst>
              <a:ext uri="{FF2B5EF4-FFF2-40B4-BE49-F238E27FC236}">
                <a16:creationId xmlns:a16="http://schemas.microsoft.com/office/drawing/2014/main" id="{34C7392E-306D-4048-BC80-DCDF2B141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11" y="1354609"/>
            <a:ext cx="9386853" cy="34359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2D7FC1-114F-473C-B79B-84D47FD6EB41}"/>
              </a:ext>
            </a:extLst>
          </p:cNvPr>
          <p:cNvSpPr/>
          <p:nvPr/>
        </p:nvSpPr>
        <p:spPr>
          <a:xfrm>
            <a:off x="427035" y="5108447"/>
            <a:ext cx="3551993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Enables developers to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host applications within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a container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AEDEF-FF34-4C46-8403-4BE422AE607F}"/>
              </a:ext>
            </a:extLst>
          </p:cNvPr>
          <p:cNvSpPr/>
          <p:nvPr/>
        </p:nvSpPr>
        <p:spPr>
          <a:xfrm>
            <a:off x="4138178" y="5108447"/>
            <a:ext cx="4535922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A container is a standardized “unit of software“ that contains everything required for an application to run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A0030-192B-424C-B9BA-11FFFB118558}"/>
              </a:ext>
            </a:extLst>
          </p:cNvPr>
          <p:cNvSpPr/>
          <p:nvPr/>
        </p:nvSpPr>
        <p:spPr>
          <a:xfrm>
            <a:off x="8851900" y="5108447"/>
            <a:ext cx="3157536" cy="12532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Available on both Linux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and Windows and can be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hosted on Azure</a:t>
            </a:r>
            <a:endParaRPr lang="en-US" sz="2000" dirty="0">
              <a:solidFill>
                <a:schemeClr val="tx1"/>
              </a:solidFill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6565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4ACB11-F377-7378-662D-92432AA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containers in Azure Container Apps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93057-09C5-493E-D747-7A4A2CCDAFD8}"/>
              </a:ext>
            </a:extLst>
          </p:cNvPr>
          <p:cNvSpPr txBox="1"/>
          <p:nvPr/>
        </p:nvSpPr>
        <p:spPr>
          <a:xfrm>
            <a:off x="343936" y="1298657"/>
            <a:ext cx="5527565" cy="3711256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349724" indent="-349724">
              <a:lnSpc>
                <a:spcPct val="90000"/>
              </a:lnSpc>
              <a:spcAft>
                <a:spcPts val="1224"/>
              </a:spcAft>
              <a:buFont typeface="Arial" panose="020B0604020202020204" pitchFamily="34" charset="0"/>
              <a:buChar char="•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Containers for an Azure Container App are grouped together in pods inside revision snapshots.</a:t>
            </a:r>
          </a:p>
          <a:p>
            <a:pPr marL="349724" indent="-349724">
              <a:lnSpc>
                <a:spcPct val="90000"/>
              </a:lnSpc>
              <a:spcAft>
                <a:spcPts val="1224"/>
              </a:spcAft>
              <a:buFont typeface="Arial" panose="020B0604020202020204" pitchFamily="34" charset="0"/>
              <a:buChar char="•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 define multiple containers in a single container app to implement the sidecar pattern.</a:t>
            </a:r>
          </a:p>
          <a:p>
            <a:pPr marL="349724" indent="-349724">
              <a:lnSpc>
                <a:spcPct val="90000"/>
              </a:lnSpc>
              <a:spcAft>
                <a:spcPts val="1224"/>
              </a:spcAft>
              <a:buFont typeface="Arial" panose="020B0604020202020204" pitchFamily="34" charset="0"/>
              <a:buChar char="•"/>
            </a:pPr>
            <a:r>
              <a:rPr lang="en-US" sz="204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images hosted on private registries by providing credentials in the Container Apps configuration.</a:t>
            </a:r>
          </a:p>
          <a:p>
            <a:pPr marL="349724" indent="-349724">
              <a:lnSpc>
                <a:spcPct val="90000"/>
              </a:lnSpc>
              <a:spcAft>
                <a:spcPts val="612"/>
              </a:spcAft>
              <a:buFont typeface="Arial" panose="020B0604020202020204" pitchFamily="34" charset="0"/>
              <a:buChar char="•"/>
            </a:pPr>
            <a:endParaRPr lang="en-US" sz="2448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26" name="Picture 2" descr="Diagram showing how containers for an Azure Container App are grouped together in pods inside revision snapshots.">
            <a:extLst>
              <a:ext uri="{FF2B5EF4-FFF2-40B4-BE49-F238E27FC236}">
                <a16:creationId xmlns:a16="http://schemas.microsoft.com/office/drawing/2014/main" id="{19269747-B703-E82C-EAB6-FBA51F2D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7367" y="1253130"/>
            <a:ext cx="5054526" cy="475130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62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tx1"/>
                </a:solidFill>
              </a:rPr>
              <a:t>Implement Azure App Service Plans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2A4E-4628-48CD-94EB-2CB8F583BC58}"/>
              </a:ext>
            </a:extLst>
          </p:cNvPr>
          <p:cNvSpPr txBox="1"/>
          <p:nvPr/>
        </p:nvSpPr>
        <p:spPr>
          <a:xfrm>
            <a:off x="465138" y="1397477"/>
            <a:ext cx="8345375" cy="38468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Determines performance, price, and features</a:t>
            </a:r>
          </a:p>
          <a:p>
            <a:pPr marL="342900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Defines a set of compute resources for a web app to run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Region where compute resources will be created 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Number of virtual machine instances 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Size of virtual machine instances 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Pricing tier (next slide)</a:t>
            </a:r>
          </a:p>
          <a:p>
            <a:pPr marL="342900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One or more apps can be configured to run in the same App Service plan</a:t>
            </a:r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1912FC-2672-A7AB-AA55-EE449C583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533" y="1797871"/>
            <a:ext cx="1785116" cy="17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Determine App Service Plan Pricing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B5435FF-C9C8-4E89-BA7E-35BEA6237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40534"/>
              </p:ext>
            </p:extLst>
          </p:nvPr>
        </p:nvGraphicFramePr>
        <p:xfrm>
          <a:off x="465138" y="1255563"/>
          <a:ext cx="11582402" cy="31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48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821137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  <a:gridCol w="1277324">
                  <a:extLst>
                    <a:ext uri="{9D8B030D-6E8A-4147-A177-3AD203B41FA5}">
                      <a16:colId xmlns:a16="http://schemas.microsoft.com/office/drawing/2014/main" val="4259266004"/>
                    </a:ext>
                  </a:extLst>
                </a:gridCol>
                <a:gridCol w="1529852">
                  <a:extLst>
                    <a:ext uri="{9D8B030D-6E8A-4147-A177-3AD203B41FA5}">
                      <a16:colId xmlns:a16="http://schemas.microsoft.com/office/drawing/2014/main" val="255019018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41551414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966991295"/>
                    </a:ext>
                  </a:extLst>
                </a:gridCol>
                <a:gridCol w="2471741">
                  <a:extLst>
                    <a:ext uri="{9D8B030D-6E8A-4147-A177-3AD203B41FA5}">
                      <a16:colId xmlns:a16="http://schemas.microsoft.com/office/drawing/2014/main" val="876137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kern="1200" cap="non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Selected Features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Free 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Shared </a:t>
                      </a:r>
                    </a:p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(dev/test)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kern="1200" cap="non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Basic </a:t>
                      </a:r>
                    </a:p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(dedicated dev/test)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kern="1200" cap="non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(production workloads)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kern="1200" cap="non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Premium </a:t>
                      </a:r>
                    </a:p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(enhanced scale</a:t>
                      </a:r>
                      <a:b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and performance)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kern="1200" cap="non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Isolated </a:t>
                      </a:r>
                    </a:p>
                    <a:p>
                      <a:pPr algn="l" fontAlgn="t"/>
                      <a:r>
                        <a:rPr lang="en-US" sz="1800" b="0" cap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(high-performance, security and isolation)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Web, mobile, or API apps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Unlimited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Unlimited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Unlimited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Unlimited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Disk space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GB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GB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GB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 GB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 GB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TB 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Auto Scale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Supported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Supported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Supported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Deployment Slots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 Instances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 to 3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 to 10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 to 30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 to 100</a:t>
                      </a:r>
                    </a:p>
                  </a:txBody>
                  <a:tcPr marT="73152" marB="7315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9A5DCE-0800-46E9-A832-98E20F75BC26}"/>
              </a:ext>
            </a:extLst>
          </p:cNvPr>
          <p:cNvSpPr/>
          <p:nvPr/>
        </p:nvSpPr>
        <p:spPr>
          <a:xfrm>
            <a:off x="432592" y="4704714"/>
            <a:ext cx="3754389" cy="16071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defTabSz="932472" fontAlgn="base"/>
            <a:r>
              <a:rPr lang="en-US" dirty="0">
                <a:solidFill>
                  <a:schemeClr val="tx1"/>
                </a:solidFill>
                <a:latin typeface="+mj-lt"/>
                <a:cs typeface="Segoe UI Semilight"/>
              </a:rPr>
              <a:t>Shared compute </a:t>
            </a:r>
            <a:r>
              <a:rPr lang="en-US" dirty="0">
                <a:solidFill>
                  <a:schemeClr val="tx1"/>
                </a:solidFill>
                <a:cs typeface="Segoe UI Semilight"/>
              </a:rPr>
              <a:t>(Free and Shared). Run apps on 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the same Azure VM as other App Service apps, and the resources cannot scale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96D3E-3ED5-49F9-9FCE-0AEFD664E325}"/>
              </a:ext>
            </a:extLst>
          </p:cNvPr>
          <p:cNvSpPr/>
          <p:nvPr/>
        </p:nvSpPr>
        <p:spPr>
          <a:xfrm>
            <a:off x="4343821" y="4704714"/>
            <a:ext cx="3754389" cy="16071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j-lt"/>
                <a:cs typeface="Segoe UI Semilight"/>
              </a:rPr>
              <a:t>Dedicated compute</a:t>
            </a:r>
            <a:br>
              <a:rPr lang="en-US" dirty="0">
                <a:solidFill>
                  <a:schemeClr val="tx1"/>
                </a:solidFill>
                <a:latin typeface="+mj-lt"/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(Basic, Standard, Premium). 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Run apps in the same plan in dedicated Azure VMs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DDB70-4B80-417D-A395-5908898422BD}"/>
              </a:ext>
            </a:extLst>
          </p:cNvPr>
          <p:cNvSpPr/>
          <p:nvPr/>
        </p:nvSpPr>
        <p:spPr>
          <a:xfrm>
            <a:off x="8255051" y="4704714"/>
            <a:ext cx="3754389" cy="16071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+mj-lt"/>
                <a:cs typeface="Segoe UI Semilight"/>
              </a:rPr>
              <a:t>Isolated.</a:t>
            </a:r>
            <a:r>
              <a:rPr lang="en-US" dirty="0">
                <a:solidFill>
                  <a:schemeClr val="tx1"/>
                </a:solidFill>
                <a:cs typeface="Segoe UI Semilight"/>
              </a:rPr>
              <a:t> Runs apps on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dedicated Azure VMs in dedicated Azure virtual networks</a:t>
            </a:r>
          </a:p>
        </p:txBody>
      </p:sp>
    </p:spTree>
    <p:extLst>
      <p:ext uri="{BB962C8B-B14F-4D97-AF65-F5344CB8AC3E}">
        <p14:creationId xmlns:p14="http://schemas.microsoft.com/office/powerpoint/2010/main" val="37985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0D68-47C9-4299-B726-AE540B3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Scale Up and Scale Out the App Service Plan</a:t>
            </a:r>
          </a:p>
        </p:txBody>
      </p:sp>
      <p:pic>
        <p:nvPicPr>
          <p:cNvPr id="6" name="Picture 4" descr="A screenshot of scaling out the App Service Plan.  Manual scale is selected and Instance count is set to 3">
            <a:extLst>
              <a:ext uri="{FF2B5EF4-FFF2-40B4-BE49-F238E27FC236}">
                <a16:creationId xmlns:a16="http://schemas.microsoft.com/office/drawing/2014/main" id="{12A18769-0224-4754-9B16-4BF1797F3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1353402"/>
            <a:ext cx="11017251" cy="321859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9DB60E-4D98-4F7F-9E6F-A2A7C405B514}"/>
              </a:ext>
            </a:extLst>
          </p:cNvPr>
          <p:cNvSpPr/>
          <p:nvPr/>
        </p:nvSpPr>
        <p:spPr>
          <a:xfrm>
            <a:off x="457381" y="4850978"/>
            <a:ext cx="5391773" cy="13614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Scale up (change the App Service plan):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hardware (CPU, memory, disk)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features (dedicated virtual machines, staging slots, autoscaling)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DE356-CCED-467B-A3B2-2F7F88DFAD17}"/>
              </a:ext>
            </a:extLst>
          </p:cNvPr>
          <p:cNvSpPr/>
          <p:nvPr/>
        </p:nvSpPr>
        <p:spPr>
          <a:xfrm>
            <a:off x="6004866" y="4850978"/>
            <a:ext cx="6034915" cy="13614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Scale out (increase the number of VM instances):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Manual (fixed number of instances)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Auto scale (based on predefined rules and schedules)</a:t>
            </a:r>
          </a:p>
        </p:txBody>
      </p:sp>
    </p:spTree>
    <p:extLst>
      <p:ext uri="{BB962C8B-B14F-4D97-AF65-F5344CB8AC3E}">
        <p14:creationId xmlns:p14="http://schemas.microsoft.com/office/powerpoint/2010/main" val="21324041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9FB-C106-4E27-BF41-DEE46FCB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Configure App Service Plan Scaling</a:t>
            </a:r>
          </a:p>
        </p:txBody>
      </p:sp>
      <p:pic>
        <p:nvPicPr>
          <p:cNvPr id="6" name="Picture 4" descr="A screen shot of the Default scale condition. Options available to scale based on a metric, add a rule, and define instance limits">
            <a:extLst>
              <a:ext uri="{FF2B5EF4-FFF2-40B4-BE49-F238E27FC236}">
                <a16:creationId xmlns:a16="http://schemas.microsoft.com/office/drawing/2014/main" id="{062EC3A9-023F-4586-9796-04B800B32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6" y="1292014"/>
            <a:ext cx="8899524" cy="3366047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9E9509-96D9-4F19-BAB1-6072D830C2BE}"/>
              </a:ext>
            </a:extLst>
          </p:cNvPr>
          <p:cNvSpPr/>
          <p:nvPr/>
        </p:nvSpPr>
        <p:spPr>
          <a:xfrm>
            <a:off x="465138" y="4890854"/>
            <a:ext cx="1732804" cy="1281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Adjust available resources based on the current demand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26A27-6CE7-4278-89AB-7724A5EE5246}"/>
              </a:ext>
            </a:extLst>
          </p:cNvPr>
          <p:cNvSpPr/>
          <p:nvPr/>
        </p:nvSpPr>
        <p:spPr>
          <a:xfrm>
            <a:off x="2327890" y="4890854"/>
            <a:ext cx="1732804" cy="1281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Improves availability and fault tolerance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F62C6-CA34-4937-96AD-BCC3AC7245CA}"/>
              </a:ext>
            </a:extLst>
          </p:cNvPr>
          <p:cNvSpPr/>
          <p:nvPr/>
        </p:nvSpPr>
        <p:spPr>
          <a:xfrm>
            <a:off x="4197469" y="4890854"/>
            <a:ext cx="2282126" cy="1281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Scale based on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 metric (CPU percentage, memory percentage, HTTP requests)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8D8FE-18EF-4E61-A399-FE03DDCD4DE4}"/>
              </a:ext>
            </a:extLst>
          </p:cNvPr>
          <p:cNvSpPr/>
          <p:nvPr/>
        </p:nvSpPr>
        <p:spPr>
          <a:xfrm>
            <a:off x="6589230" y="4890854"/>
            <a:ext cx="1732804" cy="1281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Scale according to a schedule (weekdays, weekends, times, holidays)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41402-462C-4C7F-8239-65635244A641}"/>
              </a:ext>
            </a:extLst>
          </p:cNvPr>
          <p:cNvSpPr/>
          <p:nvPr/>
        </p:nvSpPr>
        <p:spPr>
          <a:xfrm>
            <a:off x="8451982" y="4890854"/>
            <a:ext cx="1732804" cy="1281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Can implement multiple rules – combine metrics and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18EE5-6A10-46B3-895F-28D20E649546}"/>
              </a:ext>
            </a:extLst>
          </p:cNvPr>
          <p:cNvSpPr/>
          <p:nvPr/>
        </p:nvSpPr>
        <p:spPr>
          <a:xfrm>
            <a:off x="10314734" y="4890854"/>
            <a:ext cx="1732804" cy="1281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Don’t forget to scale in</a:t>
            </a:r>
          </a:p>
        </p:txBody>
      </p:sp>
    </p:spTree>
    <p:extLst>
      <p:ext uri="{BB962C8B-B14F-4D97-AF65-F5344CB8AC3E}">
        <p14:creationId xmlns:p14="http://schemas.microsoft.com/office/powerpoint/2010/main" val="17762994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1B59-5A29-4ADD-9D90-235AA00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Demonstration – Configure App Service plans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706E16-2B09-4472-912F-0F4D17A21846}"/>
              </a:ext>
            </a:extLst>
          </p:cNvPr>
          <p:cNvSpPr txBox="1"/>
          <p:nvPr/>
        </p:nvSpPr>
        <p:spPr>
          <a:xfrm>
            <a:off x="935242" y="1631156"/>
            <a:ext cx="7498753" cy="15931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Create and deploy a simple App Service 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Semilight"/>
              </a:rPr>
              <a:t>Review scaling options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22508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86f4df20-8506-4325-b125-2c3669f2823f" xsi:nil="true"/>
    <_STS_x0020_Hashtags xmlns="86f4df20-8506-4325-b125-2c3669f2823f"/>
    <_ip_UnifiedCompliancePolicyProperties xmlns="http://schemas.microsoft.com/sharepoint/v3" xsi:nil="true"/>
    <MediaServiceKeyPoints xmlns="86f4df20-8506-4325-b125-2c3669f282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F2E0D4E2C44F4C8CE7CE94DA02057D" ma:contentTypeVersion="24" ma:contentTypeDescription="Create a new document." ma:contentTypeScope="" ma:versionID="819022475a493af6358a06b3a791b313">
  <xsd:schema xmlns:xsd="http://www.w3.org/2001/XMLSchema" xmlns:xs="http://www.w3.org/2001/XMLSchema" xmlns:p="http://schemas.microsoft.com/office/2006/metadata/properties" xmlns:ns1="http://schemas.microsoft.com/sharepoint/v3" xmlns:ns3="b4d7eef9-ba0c-4db7-b4bf-4c9c296a1bd7" xmlns:ns4="86f4df20-8506-4325-b125-2c3669f2823f" targetNamespace="http://schemas.microsoft.com/office/2006/metadata/properties" ma:root="true" ma:fieldsID="b67890984d5c4891e2f909a80b140ba7" ns1:_="" ns3:_="" ns4:_="">
    <xsd:import namespace="http://schemas.microsoft.com/sharepoint/v3"/>
    <xsd:import namespace="b4d7eef9-ba0c-4db7-b4bf-4c9c296a1bd7"/>
    <xsd:import namespace="86f4df20-8506-4325-b125-2c3669f282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7eef9-ba0c-4db7-b4bf-4c9c296a1b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4df20-8506-4325-b125-2c3669f28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89795fac-e806-46f3-a19a-e4e3e1c10eb0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8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_activity" ma:index="28" nillable="true" ma:displayName="_activity" ma:hidden="true" ma:internalName="_activity">
      <xsd:simpleType>
        <xsd:restriction base="dms:Note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6199B-B491-4EC7-9199-5A5550796B9E}">
  <ds:schemaRefs>
    <ds:schemaRef ds:uri="http://schemas.microsoft.com/sharepoint/v3"/>
    <ds:schemaRef ds:uri="b4d7eef9-ba0c-4db7-b4bf-4c9c296a1bd7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86f4df20-8506-4325-b125-2c3669f2823f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D8B749B-9AC3-4346-9AEA-21E4D0F1C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3027FB-751A-420D-90DF-876977CF5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d7eef9-ba0c-4db7-b4bf-4c9c296a1bd7"/>
    <ds:schemaRef ds:uri="86f4df20-8506-4325-b125-2c3669f282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3543</Words>
  <Application>Microsoft Office PowerPoint</Application>
  <PresentationFormat>Custom</PresentationFormat>
  <Paragraphs>506</Paragraphs>
  <Slides>41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-apple-system</vt:lpstr>
      <vt:lpstr>Arial</vt:lpstr>
      <vt:lpstr>Consolas</vt:lpstr>
      <vt:lpstr>Segoe UI</vt:lpstr>
      <vt:lpstr>Segoe UI Semibold</vt:lpstr>
      <vt:lpstr>Segoe UI Semilight</vt:lpstr>
      <vt:lpstr>Wingdings</vt:lpstr>
      <vt:lpstr>1_Azure 1</vt:lpstr>
      <vt:lpstr>AZ-104T00A Administer PaaS Compute Options</vt:lpstr>
      <vt:lpstr>Administer PaaS Compute Options Introduction</vt:lpstr>
      <vt:lpstr>Configure Azure App Service Plans</vt:lpstr>
      <vt:lpstr>Learning Objectives - Configure Azure App Service Plans </vt:lpstr>
      <vt:lpstr>Implement Azure App Service Plans</vt:lpstr>
      <vt:lpstr>Determine App Service Plan Pricing</vt:lpstr>
      <vt:lpstr>Scale Up and Scale Out the App Service Plan</vt:lpstr>
      <vt:lpstr>Configure App Service Plan Scaling</vt:lpstr>
      <vt:lpstr>Demonstration – Configure App Service plans</vt:lpstr>
      <vt:lpstr>Configure Azure App Services</vt:lpstr>
      <vt:lpstr>Learning Objectives - Configure Azure App Services</vt:lpstr>
      <vt:lpstr>Implement Azure App Service</vt:lpstr>
      <vt:lpstr>Create an App Service</vt:lpstr>
      <vt:lpstr>Create Deployment Slots</vt:lpstr>
      <vt:lpstr>Add Deployment Slots</vt:lpstr>
      <vt:lpstr>Secure an App Service</vt:lpstr>
      <vt:lpstr>Create Custom Domain Names</vt:lpstr>
      <vt:lpstr>Backup an App Service</vt:lpstr>
      <vt:lpstr>Demonstration – Configure Azure App Services</vt:lpstr>
      <vt:lpstr>Configure Azure Container Instances</vt:lpstr>
      <vt:lpstr>Learning Objectives - Configure Azure Container Instances </vt:lpstr>
      <vt:lpstr>Compare Containers to Virtual Machines</vt:lpstr>
      <vt:lpstr>Understand Container Images</vt:lpstr>
      <vt:lpstr>Review Azure Container Instances</vt:lpstr>
      <vt:lpstr>Implement Container Groups</vt:lpstr>
      <vt:lpstr>Demonstration - Configure Azure Container Instances</vt:lpstr>
      <vt:lpstr>Manage Containers with Azure Container Apps </vt:lpstr>
      <vt:lpstr>Compare container management solutions</vt:lpstr>
      <vt:lpstr>Demonstration - Configure Azure Container Apps</vt:lpstr>
      <vt:lpstr>Lab 09a – Implement Web Apps Lab 09b – Implement Azure Container Instances Lab 09c – Implement Azure Container Apps </vt:lpstr>
      <vt:lpstr>Lab 09a – Implement web apps</vt:lpstr>
      <vt:lpstr>Lab 09a – Web App Architecture Diagram</vt:lpstr>
      <vt:lpstr>Lab 09b – Implement Azure Container Instances</vt:lpstr>
      <vt:lpstr>Lab 09b – Azure Container Instances Diagram</vt:lpstr>
      <vt:lpstr>Lab 09c – Implement Azure Container Apps</vt:lpstr>
      <vt:lpstr>Lab 09c – Azure Container Architecture Diagram</vt:lpstr>
      <vt:lpstr>End of presentation</vt:lpstr>
      <vt:lpstr>Azure Kubernetes Service</vt:lpstr>
      <vt:lpstr>Understand AKS Terminology</vt:lpstr>
      <vt:lpstr>Understand the Docker Platform (optional)</vt:lpstr>
      <vt:lpstr>Explore containers in Azure Container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AZ-104T00A Administer PaaS Compute Options</dc:title>
  <dc:creator/>
  <cp:lastModifiedBy>Patrick Schmidt</cp:lastModifiedBy>
  <cp:revision>39</cp:revision>
  <dcterms:created xsi:type="dcterms:W3CDTF">2023-11-13T15:54:57Z</dcterms:created>
  <dcterms:modified xsi:type="dcterms:W3CDTF">2024-09-08T13:20:41Z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0x01010099F2E0D4E2C44F4C8CE7CE94DA02057D</vt:lpwstr>
  </property>
</Properties>
</file>