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34" r:id="rId1"/>
  </p:sldMasterIdLst>
  <p:notesMasterIdLst>
    <p:notesMasterId r:id="rId29"/>
  </p:notesMasterIdLst>
  <p:handoutMasterIdLst>
    <p:handoutMasterId r:id="rId30"/>
  </p:handoutMasterIdLst>
  <p:sldIdLst>
    <p:sldId id="2579" r:id="rId2"/>
    <p:sldId id="2462" r:id="rId3"/>
    <p:sldId id="2009" r:id="rId4"/>
    <p:sldId id="2587" r:id="rId5"/>
    <p:sldId id="2076138226" r:id="rId6"/>
    <p:sldId id="2076138227" r:id="rId7"/>
    <p:sldId id="2593" r:id="rId8"/>
    <p:sldId id="2454" r:id="rId9"/>
    <p:sldId id="2010" r:id="rId10"/>
    <p:sldId id="2589" r:id="rId11"/>
    <p:sldId id="2226" r:id="rId12"/>
    <p:sldId id="2467" r:id="rId13"/>
    <p:sldId id="2459" r:id="rId14"/>
    <p:sldId id="2227" r:id="rId15"/>
    <p:sldId id="2228" r:id="rId16"/>
    <p:sldId id="2595" r:id="rId17"/>
    <p:sldId id="2466" r:id="rId18"/>
    <p:sldId id="2422" r:id="rId19"/>
    <p:sldId id="2580" r:id="rId20"/>
    <p:sldId id="2076138225" r:id="rId21"/>
    <p:sldId id="2604" r:id="rId22"/>
    <p:sldId id="2591" r:id="rId23"/>
    <p:sldId id="2063" r:id="rId24"/>
    <p:sldId id="2455" r:id="rId25"/>
    <p:sldId id="2065" r:id="rId26"/>
    <p:sldId id="2465" r:id="rId27"/>
    <p:sldId id="2464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Protection" id="{F511C09D-F95E-4F0B-85FA-19918DB0F204}">
          <p14:sldIdLst>
            <p14:sldId id="2579"/>
            <p14:sldId id="2462"/>
          </p14:sldIdLst>
        </p14:section>
        <p14:section name="Introduction to Azure Backup" id="{0EEC7B7E-C06B-4E0E-A612-7DD0FE998BBF}">
          <p14:sldIdLst>
            <p14:sldId id="2009"/>
            <p14:sldId id="2587"/>
            <p14:sldId id="2076138226"/>
            <p14:sldId id="2076138227"/>
            <p14:sldId id="2593"/>
            <p14:sldId id="2454"/>
          </p14:sldIdLst>
        </p14:section>
        <p14:section name="VM Backups" id="{A605CAF9-8DD2-40AC-9B37-591078F1E8A9}">
          <p14:sldIdLst>
            <p14:sldId id="2010"/>
            <p14:sldId id="2589"/>
            <p14:sldId id="2226"/>
            <p14:sldId id="2467"/>
            <p14:sldId id="2459"/>
            <p14:sldId id="2227"/>
            <p14:sldId id="2228"/>
            <p14:sldId id="2595"/>
            <p14:sldId id="2466"/>
            <p14:sldId id="2422"/>
          </p14:sldIdLst>
        </p14:section>
        <p14:section name="Labs" id="{D91375B6-FAA3-4D91-BD9C-64EE2D6B727E}">
          <p14:sldIdLst>
            <p14:sldId id="2580"/>
            <p14:sldId id="2076138225"/>
            <p14:sldId id="2604"/>
            <p14:sldId id="2591"/>
          </p14:sldIdLst>
        </p14:section>
        <p14:section name="Extra Optional Slides" id="{47EE68BE-357E-4CB1-817B-3C5429631236}">
          <p14:sldIdLst>
            <p14:sldId id="2063"/>
            <p14:sldId id="2455"/>
            <p14:sldId id="2065"/>
            <p14:sldId id="2465"/>
            <p14:sldId id="2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BEBEB"/>
    <a:srgbClr val="243A5E"/>
    <a:srgbClr val="59B4D9"/>
    <a:srgbClr val="FFFFFF"/>
    <a:srgbClr val="FFF100"/>
    <a:srgbClr val="75757A"/>
    <a:srgbClr val="3C3C41"/>
    <a:srgbClr val="30E5D0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 autoAdjust="0"/>
    <p:restoredTop sz="87394" autoAdjust="0"/>
  </p:normalViewPr>
  <p:slideViewPr>
    <p:cSldViewPr snapToGrid="0">
      <p:cViewPr varScale="1">
        <p:scale>
          <a:sx n="96" d="100"/>
          <a:sy n="96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924"/>
    </p:cViewPr>
  </p:sorterViewPr>
  <p:notesViewPr>
    <p:cSldViewPr snapToGrid="0">
      <p:cViewPr>
        <p:scale>
          <a:sx n="100" d="100"/>
          <a:sy n="100" d="100"/>
        </p:scale>
        <p:origin x="2076" y="-4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9/8/2024 3:20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9/8/2024 3:20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1200" b="0" i="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 of Azure VM backup - https://docs.microsoft.com/azure/backup/backup-azure-vms-introduction</a:t>
            </a:r>
          </a:p>
          <a:p>
            <a:endParaRPr lang="en-US" dirty="0"/>
          </a:p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snapshot - https://docs.microsoft.com/azure/virtual-machines/windows/snapshot-copy-managed-disk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4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Plan your VM backup infrastructure in Azure - https://docs.microsoft.com/azure/backup/backup-azure-vms-introduction </a:t>
            </a:r>
          </a:p>
          <a:p>
            <a:endParaRPr lang="en-US" dirty="0"/>
          </a:p>
          <a:p>
            <a:r>
              <a:rPr lang="en-US" dirty="0"/>
              <a:t>Tutorial: Back up and restore files for Windows virtual machines in Azure - https://docs.microsoft.com/azure/virtual-machines/windows/tutorial-backup-vms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Backup Azure virtual machines - https://microsoftlearning.github.io/AZ-104-MicrosoftAzureAdministrator/Instructions/Demos/10%20-%20Administer%20Data%20Protection.html#backup-azure-virtual-machines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 delete for virtual machines in Azure Backup - https://azure.microsoft.com/updates/soft-delete-virtual-machine-backup/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sz="1800" dirty="0">
                <a:effectLst/>
                <a:latin typeface="Segoe UI" panose="020B0502040204020203" pitchFamily="34" charset="0"/>
              </a:rPr>
              <a:t>Now soft delete number of days can be extended beyond 14 days, although it will have a fee associated to 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Site Recovery documentation - https://docs.microsoft.com/azure/site-recovery/</a:t>
            </a:r>
          </a:p>
          <a:p>
            <a:endParaRPr lang="en-US" dirty="0"/>
          </a:p>
          <a:p>
            <a:r>
              <a:rPr lang="en-US" dirty="0"/>
              <a:t>Concentrate on replication within Azure and not migration scenarios from on-premises.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is focused on Azure virtual machines, backup and disaster recovery. It introduces Azure Backup, which can be used for many other resources. </a:t>
            </a:r>
          </a:p>
          <a:p>
            <a:endParaRPr lang="en-US" dirty="0"/>
          </a:p>
          <a:p>
            <a:r>
              <a:rPr lang="en-US" dirty="0"/>
              <a:t>Lab 10 - https://microsoftlearning.github.io/AZ-104-MicrosoftAzureAdministrator/Instructions/Labs/LAB_10-Implement_Data_Protection.html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content is part of the AZ-104: Monitor and back up Azure resources (https://docs.microsoft.com/learn/paths/az-104-monitor-backup-resources/) learning path.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15E2-8306-D7F2-A261-882428D5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67E9B-8708-7B6A-695E-CA140E1A1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2E5B-D856-BB66-0670-FC3993DB0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5843189-9D13-66A1-BF0E-182348F9A2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AC481-4EA0-0CE1-3867-5B8BACFBD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1B39-68DB-F739-92CB-8DA989A0E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Recovery Services vaults overview - https://docs.microsoft.com/azure/backup/backup-azure-recovery-services-vault-overview</a:t>
            </a:r>
          </a:p>
          <a:p>
            <a:endParaRPr lang="en-US" dirty="0"/>
          </a:p>
          <a:p>
            <a:r>
              <a:rPr lang="en-US" dirty="0"/>
              <a:t>Create a Recovery Services vault - https://docs.microsoft.com/azure/backup/backup-create-rs-vault</a:t>
            </a:r>
          </a:p>
          <a:p>
            <a:endParaRPr lang="en-US" dirty="0"/>
          </a:p>
          <a:p>
            <a:r>
              <a:rPr lang="en-US" dirty="0"/>
              <a:t>Soft delete for virtual machines - https://docs.microsoft.com/azure/backup/soft-delete-virtual-machines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35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Azure file share backup - https://docs.microsoft.com/azure/backup/azure-file-share-backup-overview</a:t>
            </a:r>
          </a:p>
          <a:p>
            <a:endParaRPr lang="en-US" dirty="0"/>
          </a:p>
          <a:p>
            <a:r>
              <a:rPr lang="en-US" dirty="0"/>
              <a:t>Back up Azure file shares - https://docs.microsoft.com/azure/backup/backup-afs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0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up Windows Server files and folders to Azure -https://docs.microsoft.com/azure/backup/backup-windows-with-mars-agent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4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Azure Backup? - https://docs.microsoft.com/azure/backup/backup-introduction-to-azure-backup#why-use-azure-backup 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✔️ What are some of the reasons your organization might choose Azure Backup?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this discussion on the administrator tasks like types of vaults and the need to create backup policies. Introduce the Backup Center which is the next slide. </a:t>
            </a:r>
          </a:p>
          <a:p>
            <a:endParaRPr lang="en-US" dirty="0"/>
          </a:p>
          <a:p>
            <a:r>
              <a:rPr lang="en-US" dirty="0"/>
              <a:t>Backup Architecture - https://learn.microsoft.com/azure/backup/guidance-best-practices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7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next section will go into the details for virtual machine backups. </a:t>
            </a:r>
          </a:p>
          <a:p>
            <a:endParaRPr lang="en-US" sz="1200" dirty="0"/>
          </a:p>
          <a:p>
            <a:r>
              <a:rPr lang="en-US" sz="1200" dirty="0"/>
              <a:t>Overview of Backup Center - https://docs.microsoft.com/azure/backup/backup-center-overview</a:t>
            </a:r>
          </a:p>
          <a:p>
            <a:endParaRPr lang="en-US" sz="1200" dirty="0"/>
          </a:p>
          <a:p>
            <a:br>
              <a:rPr lang="en-US" sz="1200" dirty="0"/>
            </a:br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Backup Azure File Shares - https://microsoftlearning.github.io/AZ-104-MicrosoftAzureAdministrator/Instructions/Demos/10%20-%20Administer%20Data%20Protection.html#backup-azure-file-shares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E9348E-FA16-FE20-38FB-EDD806C9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11112"/>
            <a:ext cx="12436475" cy="69723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1" y="3622696"/>
            <a:ext cx="5800990" cy="1130181"/>
          </a:xfrm>
          <a:noFill/>
        </p:spPr>
        <p:txBody>
          <a:bodyPr wrap="square" lIns="0" tIns="0" rIns="0" bIns="0" anchor="ctr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32597" rtl="0" eaLnBrk="1" latinLnBrk="0" hangingPunct="1">
              <a:defRPr lang="en-US" sz="10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65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32563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2E85BCA-8C5F-EFAA-DEF3-E5518406532B}"/>
              </a:ext>
            </a:extLst>
          </p:cNvPr>
          <p:cNvSpPr txBox="1">
            <a:spLocks/>
          </p:cNvSpPr>
          <p:nvPr userDrawn="1"/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en-US" sz="102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92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707CDC-9BD2-0073-85EB-939160E4C7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038" y="1587"/>
            <a:ext cx="12009437" cy="69913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0" y="3514705"/>
            <a:ext cx="6472474" cy="565091"/>
          </a:xfrm>
          <a:noFill/>
        </p:spPr>
        <p:txBody>
          <a:bodyPr wrap="square" lIns="0" tIns="0" rIns="0" bIns="0" anchor="ctr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E7960-A7FE-D692-112F-471C560CCA67}"/>
              </a:ext>
            </a:extLst>
          </p:cNvPr>
          <p:cNvSpPr txBox="1"/>
          <p:nvPr userDrawn="1"/>
        </p:nvSpPr>
        <p:spPr>
          <a:xfrm>
            <a:off x="427038" y="6411853"/>
            <a:ext cx="6216728" cy="27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563">
              <a:defRPr/>
            </a:pPr>
            <a:r>
              <a:rPr lang="en-US" sz="1122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01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22589738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CBFC5-126D-4E5D-BA79-A65662FA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55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1330-4B4A-4C5F-85CF-D5CBC2772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753" y="998040"/>
            <a:ext cx="11568684" cy="439465"/>
          </a:xfrm>
        </p:spPr>
        <p:txBody>
          <a:bodyPr tIns="45720" rIns="0" bIns="45720"/>
          <a:lstStyle>
            <a:lvl1pPr>
              <a:defRPr sz="2244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Subheading Segoe UI </a:t>
            </a:r>
            <a:r>
              <a:rPr lang="en-US" dirty="0" err="1"/>
              <a:t>Semibold</a:t>
            </a:r>
            <a:r>
              <a:rPr lang="en-US" dirty="0"/>
              <a:t> 22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897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s - no 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3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885716-8A7B-42A7-93E2-E8749AF5C6BC}"/>
              </a:ext>
            </a:extLst>
          </p:cNvPr>
          <p:cNvSpPr/>
          <p:nvPr userDrawn="1"/>
        </p:nvSpPr>
        <p:spPr bwMode="auto">
          <a:xfrm>
            <a:off x="6116130" y="1476375"/>
            <a:ext cx="5313870" cy="4333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249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3183609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4C7EE8-4313-2803-B06C-A5BA61EA4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14984" y="1617484"/>
            <a:ext cx="1132870" cy="1132709"/>
            <a:chOff x="5540700" y="2116300"/>
            <a:chExt cx="1110600" cy="111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97E22B-DD1F-99A5-25F7-1E4F4F58DA7D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C046DA-F3B0-17BF-4867-63F317F8ACA9}"/>
                </a:ext>
              </a:extLst>
            </p:cNvPr>
            <p:cNvPicPr/>
            <p:nvPr/>
          </p:nvPicPr>
          <p:blipFill>
            <a:blip r:embed="rId2"/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350FFB-1FC5-59FA-F297-3FE6E8364735}"/>
              </a:ext>
            </a:extLst>
          </p:cNvPr>
          <p:cNvSpPr txBox="1"/>
          <p:nvPr userDrawn="1"/>
        </p:nvSpPr>
        <p:spPr>
          <a:xfrm>
            <a:off x="600058" y="2927690"/>
            <a:ext cx="2228017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0" baseline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Check your knowledge questions and additional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EEDEA-6687-D76A-D227-7C52A001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4" y="512962"/>
            <a:ext cx="11568684" cy="6937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005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ounded Rectangle 3_1">
            <a:extLst>
              <a:ext uri="{FF2B5EF4-FFF2-40B4-BE49-F238E27FC236}">
                <a16:creationId xmlns:a16="http://schemas.microsoft.com/office/drawing/2014/main" id="{FC76C8DF-13B1-1B33-CBD3-D0B1496658D3}"/>
              </a:ext>
            </a:extLst>
          </p:cNvPr>
          <p:cNvSpPr/>
          <p:nvPr userDrawn="1"/>
        </p:nvSpPr>
        <p:spPr>
          <a:xfrm>
            <a:off x="521111" y="1292745"/>
            <a:ext cx="10387932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B7F7B8-27DC-CB90-9841-2B0EB6BDC8A9}"/>
              </a:ext>
            </a:extLst>
          </p:cNvPr>
          <p:cNvSpPr/>
          <p:nvPr userDrawn="1"/>
        </p:nvSpPr>
        <p:spPr>
          <a:xfrm>
            <a:off x="10324155" y="1117294"/>
            <a:ext cx="1132870" cy="11327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pic>
        <p:nvPicPr>
          <p:cNvPr id="5" name="Graphic 4" descr="Beaker with solid fill">
            <a:extLst>
              <a:ext uri="{FF2B5EF4-FFF2-40B4-BE49-F238E27FC236}">
                <a16:creationId xmlns:a16="http://schemas.microsoft.com/office/drawing/2014/main" id="{0A4277E8-514E-E7C0-EEAE-4DBF838AD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3390" y="11417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25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4282290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8" y="525428"/>
            <a:ext cx="11703601" cy="502246"/>
          </a:xfrm>
        </p:spPr>
        <p:txBody>
          <a:bodyPr/>
          <a:lstStyle>
            <a:lvl1pPr>
              <a:defRPr sz="3264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82E78A-A36F-A9AB-B5BC-51FF48A0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26989" y="1477271"/>
            <a:ext cx="1110600" cy="111060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06B05E-82F0-67C0-F4BE-484546169B0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B551F7BB-0B62-B45A-97E8-BDBC64276EB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316924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1871-CFCE-3B3A-64D9-F7F5A4441034}"/>
              </a:ext>
            </a:extLst>
          </p:cNvPr>
          <p:cNvSpPr txBox="1"/>
          <p:nvPr userDrawn="1"/>
        </p:nvSpPr>
        <p:spPr>
          <a:xfrm>
            <a:off x="465138" y="6267044"/>
            <a:ext cx="3794950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19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39" r:id="rId5"/>
    <p:sldLayoutId id="2147484640" r:id="rId6"/>
    <p:sldLayoutId id="2147484641" r:id="rId7"/>
    <p:sldLayoutId id="2147484642" r:id="rId8"/>
    <p:sldLayoutId id="2147484643" r:id="rId9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protect-infrastructure-with-site-recover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modules/intro-to-azure-backu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icrosoftlearning.github.io/AZ-104-MicrosoftAzureAdministrator/Instructions/Labs/LAB_10-Implement_Data_Protection.html" TargetMode="External"/><Relationship Id="rId4" Type="http://schemas.openxmlformats.org/officeDocument/2006/relationships/hyperlink" Target="https://docs.microsoft.com/learn/modules/configure-virtual-machine-backup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2.svg"/><Relationship Id="rId4" Type="http://schemas.openxmlformats.org/officeDocument/2006/relationships/image" Target="../media/image24.sv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341" y="3340151"/>
            <a:ext cx="5800990" cy="1695272"/>
          </a:xfrm>
        </p:spPr>
        <p:txBody>
          <a:bodyPr/>
          <a:lstStyle/>
          <a:p>
            <a:r>
              <a:rPr lang="en-US"/>
              <a:t>AZ-104T00A</a:t>
            </a:r>
            <a:br>
              <a:rPr lang="en-US" dirty="0"/>
            </a:br>
            <a:r>
              <a:rPr lang="en-US" dirty="0"/>
              <a:t>Administer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7065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Learning Objectives – Configure </a:t>
            </a:r>
            <a:r>
              <a:rPr lang="en-US" spc="0" dirty="0">
                <a:solidFill>
                  <a:schemeClr val="tx1"/>
                </a:solidFill>
              </a:rPr>
              <a:t>Virtual Machine Backups </a:t>
            </a:r>
            <a:r>
              <a:rPr lang="en-US" spc="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B2BC06-AD7B-4160-AF18-683ABA3A835B}"/>
              </a:ext>
            </a:extLst>
          </p:cNvPr>
          <p:cNvSpPr txBox="1">
            <a:spLocks/>
          </p:cNvSpPr>
          <p:nvPr/>
        </p:nvSpPr>
        <p:spPr>
          <a:xfrm>
            <a:off x="465138" y="1397477"/>
            <a:ext cx="5753099" cy="45945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Explore options to protect virtual machine data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​Create virtual machine snapshots in Azure Backup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Setup Recovery Services Vault backup options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Backup Virtual Machines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Restore Virtual Machines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Demonstration – Virtual Machine Backups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Manage soft delete (optional)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Implement Azure Site Recovery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Learning Recap</a:t>
            </a:r>
            <a:endParaRPr lang="en-US" sz="2000" spc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2AD10-EC9A-05AA-64BF-451A16CA3578}"/>
              </a:ext>
            </a:extLst>
          </p:cNvPr>
          <p:cNvSpPr txBox="1"/>
          <p:nvPr/>
        </p:nvSpPr>
        <p:spPr>
          <a:xfrm>
            <a:off x="6450840" y="1848730"/>
            <a:ext cx="47617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kern="0" dirty="0">
                <a:solidFill>
                  <a:srgbClr val="243A5E"/>
                </a:solidFill>
              </a:rPr>
              <a:t>Monitor and maintain Azure resources (10–15%): Implement backup and recovery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Perform backup and restore operations by using Azure Backup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Azure Site Recovery for Azure resources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Perform a failover to a secondary region by using Site Recovery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and interpret reports and alerts for backups</a:t>
            </a:r>
          </a:p>
        </p:txBody>
      </p:sp>
    </p:spTree>
    <p:extLst>
      <p:ext uri="{BB962C8B-B14F-4D97-AF65-F5344CB8AC3E}">
        <p14:creationId xmlns:p14="http://schemas.microsoft.com/office/powerpoint/2010/main" val="23139935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options to protect virtual machine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FCDD2-A04C-414C-95FA-57FA4FC69E3E}"/>
              </a:ext>
            </a:extLst>
          </p:cNvPr>
          <p:cNvSpPr/>
          <p:nvPr/>
        </p:nvSpPr>
        <p:spPr bwMode="auto">
          <a:xfrm>
            <a:off x="404813" y="1749976"/>
            <a:ext cx="3758495" cy="914400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Snapshots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80033-ABD8-4174-863A-DE83F8511868}"/>
              </a:ext>
            </a:extLst>
          </p:cNvPr>
          <p:cNvSpPr/>
          <p:nvPr/>
        </p:nvSpPr>
        <p:spPr bwMode="auto">
          <a:xfrm>
            <a:off x="4321018" y="1749976"/>
            <a:ext cx="3758495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Backup</a:t>
            </a:r>
            <a:endParaRPr lang="en-US" sz="22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A5BA1-97C0-4D8D-B7F5-EEA3DED7D637}"/>
              </a:ext>
            </a:extLst>
          </p:cNvPr>
          <p:cNvSpPr/>
          <p:nvPr/>
        </p:nvSpPr>
        <p:spPr bwMode="auto">
          <a:xfrm>
            <a:off x="8237223" y="1749976"/>
            <a:ext cx="3758495" cy="9144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Azure Site Recovery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F48A31-1212-42FC-BE4A-C419E4BD68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04809" y="3016875"/>
            <a:ext cx="3758495" cy="19783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Managed snapshots provide a quick and simple option for backing up VMs that use Managed Disks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C569A-1D4D-4A2A-85E1-6BCC7DE7C9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21015" y="3016875"/>
            <a:ext cx="3758495" cy="19783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Azure Backup supports application-consistent backups for both Windows and Linux VMs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9807-E041-4744-B078-A8EFF4D09F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237223" y="3016875"/>
            <a:ext cx="3758495" cy="19783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Azure Site Recovery protects your VMs from a major disaster scenario when a whole region experiences an outage</a:t>
            </a:r>
          </a:p>
        </p:txBody>
      </p:sp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machine snapshots in Azure Backup</a:t>
            </a:r>
          </a:p>
        </p:txBody>
      </p:sp>
      <p:pic>
        <p:nvPicPr>
          <p:cNvPr id="4" name="Picture 3" descr="A virtual machine snapshot is transferring data to an Azure Recovery Services vault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" y="1397477"/>
            <a:ext cx="11124732" cy="2548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D50DA1-6C29-4C7B-AD39-772099E4A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4910" y="4455886"/>
            <a:ext cx="3758495" cy="13076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Use snapshots taken as part of a backup job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D2EA2-2E08-4324-9EB8-F0BB0B2C44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41116" y="4455886"/>
            <a:ext cx="3758495" cy="13076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Reduces recovery wait times – don’t wait for data transfer to the vault to finish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89C55-256B-4406-A6A3-9BD90CBFF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257324" y="4455886"/>
            <a:ext cx="3758495" cy="13076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Configure Instant Restore retention (standard or enhanced)</a:t>
            </a:r>
          </a:p>
        </p:txBody>
      </p:sp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Azure Recovery Services vault backup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266E-60D7-CCEE-184A-1431D3436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Multiple servers can be protected using the same Recovery Services vault </a:t>
            </a: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7970C-0522-428A-9D19-F00D29C2A3FA}"/>
              </a:ext>
            </a:extLst>
          </p:cNvPr>
          <p:cNvSpPr/>
          <p:nvPr/>
        </p:nvSpPr>
        <p:spPr>
          <a:xfrm>
            <a:off x="440753" y="1598656"/>
            <a:ext cx="5712683" cy="667512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Azure Workloads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5B56CC-D243-464F-88CC-E638628D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0754" y="2406881"/>
            <a:ext cx="5712682" cy="358960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820D80-D71F-4155-9D47-F05F386B409F}"/>
              </a:ext>
            </a:extLst>
          </p:cNvPr>
          <p:cNvSpPr/>
          <p:nvPr/>
        </p:nvSpPr>
        <p:spPr>
          <a:xfrm>
            <a:off x="6310471" y="1598656"/>
            <a:ext cx="5712683" cy="667512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On-Premises Workloads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3E3C3-5589-4A5D-8412-441783B8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10471" y="2406881"/>
            <a:ext cx="5712682" cy="358960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A0BEC-C477-443C-BA19-E0E813E1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71" y="2499820"/>
            <a:ext cx="2026281" cy="3327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4D32A-602F-A8D6-1EE4-25578AEE9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307" y="2494829"/>
            <a:ext cx="2959098" cy="341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Virtual Machines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73D7FC-D3EA-45A2-8566-335DD4BD3012}"/>
              </a:ext>
            </a:extLst>
          </p:cNvPr>
          <p:cNvSpPr/>
          <p:nvPr/>
        </p:nvSpPr>
        <p:spPr bwMode="auto">
          <a:xfrm>
            <a:off x="2293748" y="2762387"/>
            <a:ext cx="489240" cy="48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  <a:endParaRPr lang="en-US" sz="24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9271B1-A22B-435F-ABBF-8D5D455D1676}"/>
              </a:ext>
            </a:extLst>
          </p:cNvPr>
          <p:cNvSpPr/>
          <p:nvPr/>
        </p:nvSpPr>
        <p:spPr bwMode="auto">
          <a:xfrm>
            <a:off x="662669" y="1894414"/>
            <a:ext cx="3751400" cy="1154014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Create a recovery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services vault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62D1CA-F449-4553-BE66-9186AC7A6564}"/>
              </a:ext>
            </a:extLst>
          </p:cNvPr>
          <p:cNvSpPr/>
          <p:nvPr/>
        </p:nvSpPr>
        <p:spPr bwMode="auto">
          <a:xfrm>
            <a:off x="5973617" y="2762387"/>
            <a:ext cx="489240" cy="48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2152B03-6737-4DBE-87F7-411A3A00FF91}"/>
              </a:ext>
            </a:extLst>
          </p:cNvPr>
          <p:cNvSpPr/>
          <p:nvPr/>
        </p:nvSpPr>
        <p:spPr bwMode="auto">
          <a:xfrm>
            <a:off x="4342538" y="1894414"/>
            <a:ext cx="3751400" cy="1154014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  <a:gd name="connsiteX10" fmla="*/ 230803 w 3751400"/>
              <a:gd name="connsiteY10" fmla="*/ 577007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lnTo>
                  <a:pt x="230803" y="577007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Use the Portal to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define the backup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196246-5CDC-4F2C-A0FF-9E2BA6B21728}"/>
              </a:ext>
            </a:extLst>
          </p:cNvPr>
          <p:cNvSpPr/>
          <p:nvPr/>
        </p:nvSpPr>
        <p:spPr bwMode="auto">
          <a:xfrm>
            <a:off x="9653487" y="2762387"/>
            <a:ext cx="489240" cy="48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  <a:endParaRPr lang="en-US" sz="24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42F20BB-EE62-4EAE-961D-3810EE0E9453}"/>
              </a:ext>
            </a:extLst>
          </p:cNvPr>
          <p:cNvSpPr/>
          <p:nvPr/>
        </p:nvSpPr>
        <p:spPr bwMode="auto">
          <a:xfrm>
            <a:off x="8022408" y="1894414"/>
            <a:ext cx="3751400" cy="1154014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  <a:gd name="connsiteX10" fmla="*/ 230803 w 3751400"/>
              <a:gd name="connsiteY10" fmla="*/ 577007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lnTo>
                  <a:pt x="230803" y="577007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Backup the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2C81E6-A49F-4AA1-A6AC-5BA0EA82BA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4032070"/>
            <a:ext cx="3755737" cy="1715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Use a Recovery Services Vault in the region where you are performing your Virtual Machine backups and choose a replication strategy for Vault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2883FE-20E0-4D74-A2F4-29CA446A1C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40372" y="4032070"/>
            <a:ext cx="3755737" cy="1715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Take snapshots (recovery points) of your data at defined intervals. These snapshots are stored in recovery services vaults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65C8DD-2930-4B36-9362-9F68A85E8A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253705" y="4032070"/>
            <a:ext cx="3764127" cy="1715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For the Backup extension to work, the Azure VM Agent must be installed on the Azure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Virtual Machines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36BFE-3364-41A2-85F6-29553811EE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9" y="1508029"/>
            <a:ext cx="5453258" cy="18522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Once you trigger the restore operation, the Backup service creates a job for tracking the restore operation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768FAE-1FA4-4305-A219-A17F949E87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3515910"/>
            <a:ext cx="5453258" cy="18522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The Backup service also creates and temporarily displays notifications, so you monitor how the backup is proceeding</a:t>
            </a:r>
          </a:p>
        </p:txBody>
      </p:sp>
      <p:pic>
        <p:nvPicPr>
          <p:cNvPr id="5" name="Picture 5" descr="Screenshot of the VM restore page. Restore points are shown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84" y="1626318"/>
            <a:ext cx="5681208" cy="37418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Virtual Machine Backups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64566CE-01AD-4174-A545-1458DE0F1556}"/>
              </a:ext>
            </a:extLst>
          </p:cNvPr>
          <p:cNvSpPr/>
          <p:nvPr/>
        </p:nvSpPr>
        <p:spPr bwMode="auto">
          <a:xfrm>
            <a:off x="912634" y="1543011"/>
            <a:ext cx="5824308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 a backup for virtual machines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Configure and review the backup policy</a:t>
            </a:r>
          </a:p>
        </p:txBody>
      </p:sp>
    </p:spTree>
    <p:extLst>
      <p:ext uri="{BB962C8B-B14F-4D97-AF65-F5344CB8AC3E}">
        <p14:creationId xmlns:p14="http://schemas.microsoft.com/office/powerpoint/2010/main" val="28491797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Soft 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2F1C7-7286-4F27-AAFA-0199E6A60F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9" y="1496554"/>
            <a:ext cx="5410243" cy="9500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Backup data is retained for 14 additional days*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0D6F6-A62B-4ADB-8C62-99E84364DA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2629316"/>
            <a:ext cx="5410243" cy="10665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Recover soft deleted backup items using an ‘Undelete’ operation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F8FB2-7B9C-41DA-B63F-AB71FB7004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837555"/>
            <a:ext cx="5410243" cy="10665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Also available for storage account containers and file shares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CC23DD-EE91-4A9D-829A-5325BAD78B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5045795"/>
            <a:ext cx="5410243" cy="1066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Natively built-in for all the recovery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services vaults</a:t>
            </a:r>
          </a:p>
        </p:txBody>
      </p:sp>
      <p:pic>
        <p:nvPicPr>
          <p:cNvPr id="4" name="Picture 3" descr="Flowchart showing a soft deleted state for 14 days until the item is permanently deleted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9" y="2141458"/>
            <a:ext cx="5793440" cy="35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304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Implement Azure Site Recovery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A2247-18C6-410B-A1F0-36C22C87D5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982467"/>
            <a:ext cx="5400815" cy="424657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31775" algn="l"/>
              </a:tabLst>
            </a:pPr>
            <a:r>
              <a:rPr lang="en-US" sz="20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Manages the orchestration of disaster recovery</a:t>
            </a:r>
          </a:p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0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Replicates workloads continuously from a primary location or region to a secondary location</a:t>
            </a:r>
            <a:endParaRPr lang="en-US" sz="2000" dirty="0">
              <a:solidFill>
                <a:srgbClr val="161616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0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Failover to shift to the secondary location; failback to return to the primary location</a:t>
            </a:r>
          </a:p>
        </p:txBody>
      </p:sp>
      <p:pic>
        <p:nvPicPr>
          <p:cNvPr id="2" name="Picture 3" descr="Screenshot of an Azure Site recovery architecture. Region 1 is using Traffic Manager to failover to Region 2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04" y="1255604"/>
            <a:ext cx="5683651" cy="39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3232160"/>
            <a:ext cx="6472474" cy="1130181"/>
          </a:xfrm>
        </p:spPr>
        <p:txBody>
          <a:bodyPr/>
          <a:lstStyle/>
          <a:p>
            <a:r>
              <a:rPr lang="en-US" dirty="0"/>
              <a:t>Lab – Implement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0036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- Administer Network Protection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315F74-33B5-4A74-BC98-751D122780D2}"/>
              </a:ext>
            </a:extLst>
          </p:cNvPr>
          <p:cNvSpPr txBox="1"/>
          <p:nvPr/>
        </p:nvSpPr>
        <p:spPr>
          <a:xfrm>
            <a:off x="465138" y="1575005"/>
            <a:ext cx="6299200" cy="17081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Introduction to Azure Backup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Configure Virtual Machine Backups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Lab 10 – Implement Data Protection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F6EEE9D-5191-4926-B544-DDD42BBC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525428"/>
            <a:ext cx="11701941" cy="502246"/>
          </a:xfrm>
        </p:spPr>
        <p:txBody>
          <a:bodyPr>
            <a:noAutofit/>
          </a:bodyPr>
          <a:lstStyle/>
          <a:p>
            <a:r>
              <a:rPr lang="en-US" dirty="0"/>
              <a:t>Lab 10 – Implement Data Protection</a:t>
            </a:r>
            <a:endParaRPr lang="en-IN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2136A62-F855-4350-8F9A-20B49BF139E5}"/>
              </a:ext>
            </a:extLst>
          </p:cNvPr>
          <p:cNvSpPr txBox="1">
            <a:spLocks/>
          </p:cNvSpPr>
          <p:nvPr/>
        </p:nvSpPr>
        <p:spPr>
          <a:xfrm>
            <a:off x="352325" y="2214949"/>
            <a:ext cx="3461258" cy="31076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In this lab, you learn about backup and recovery of Azure virtual machines.</a:t>
            </a:r>
          </a:p>
          <a:p>
            <a:endParaRPr lang="en-US" sz="1800" spc="0" dirty="0">
              <a:solidFill>
                <a:schemeClr val="tx1"/>
              </a:solidFill>
              <a:latin typeface="+mn-lt"/>
              <a:cs typeface="Segoe UI Semilight"/>
            </a:endParaRPr>
          </a:p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to create a Recovery Service vault and a backup policy for Azure virtual machines.</a:t>
            </a:r>
          </a:p>
          <a:p>
            <a:endParaRPr lang="en-US" sz="1800" spc="0" dirty="0">
              <a:solidFill>
                <a:schemeClr val="tx1"/>
              </a:solidFill>
              <a:latin typeface="+mn-lt"/>
              <a:cs typeface="Segoe UI Semilight"/>
            </a:endParaRPr>
          </a:p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about disaster recovery with Azure Site Recovery for virtual machines.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2E0FD-A4D8-43B9-8CE6-955654DEB296}"/>
              </a:ext>
            </a:extLst>
          </p:cNvPr>
          <p:cNvSpPr/>
          <p:nvPr/>
        </p:nvSpPr>
        <p:spPr bwMode="auto">
          <a:xfrm>
            <a:off x="5134846" y="2059702"/>
            <a:ext cx="7300747" cy="362417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t" anchorCtr="0">
            <a:noAutofit/>
          </a:bodyPr>
          <a:lstStyle/>
          <a:p>
            <a:pPr>
              <a:spcAft>
                <a:spcPts val="612"/>
              </a:spcAft>
            </a:pPr>
            <a:r>
              <a:rPr lang="en-US" sz="204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1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Use a template to provision an infrastructure.</a:t>
            </a:r>
          </a:p>
          <a:p>
            <a:pPr>
              <a:spcAft>
                <a:spcPts val="612"/>
              </a:spcAft>
            </a:pPr>
            <a:r>
              <a:rPr lang="en-US" sz="2040" dirty="0">
                <a:solidFill>
                  <a:srgbClr val="1F23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2</a:t>
            </a:r>
            <a:r>
              <a:rPr lang="en-US" sz="2040" dirty="0">
                <a:solidFill>
                  <a:srgbClr val="1F2328"/>
                </a:solidFill>
              </a:rPr>
              <a:t>: Create and configure a Recovery Services vault.</a:t>
            </a:r>
          </a:p>
          <a:p>
            <a:pPr>
              <a:spcAft>
                <a:spcPts val="612"/>
              </a:spcAft>
            </a:pPr>
            <a:r>
              <a:rPr lang="en-US" sz="2040" dirty="0">
                <a:solidFill>
                  <a:srgbClr val="1F23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3</a:t>
            </a:r>
            <a:r>
              <a:rPr lang="en-US" sz="2040" dirty="0">
                <a:solidFill>
                  <a:srgbClr val="1F2328"/>
                </a:solidFill>
              </a:rPr>
              <a:t>: Configure Azure virtual machine-level backup.</a:t>
            </a:r>
          </a:p>
          <a:p>
            <a:pPr>
              <a:spcAft>
                <a:spcPts val="612"/>
              </a:spcAft>
            </a:pPr>
            <a:r>
              <a:rPr lang="en-US" sz="2040" dirty="0">
                <a:solidFill>
                  <a:srgbClr val="1F23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4</a:t>
            </a:r>
            <a:r>
              <a:rPr lang="en-US" sz="2040" dirty="0">
                <a:solidFill>
                  <a:srgbClr val="1F2328"/>
                </a:solidFill>
              </a:rPr>
              <a:t>: Monitor Azure Backup.</a:t>
            </a:r>
          </a:p>
          <a:p>
            <a:pPr>
              <a:spcAft>
                <a:spcPts val="612"/>
              </a:spcAft>
            </a:pPr>
            <a:r>
              <a:rPr lang="en-US" sz="2040" dirty="0">
                <a:solidFill>
                  <a:srgbClr val="1F23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5</a:t>
            </a:r>
            <a:r>
              <a:rPr lang="en-US" sz="2040" dirty="0">
                <a:solidFill>
                  <a:srgbClr val="1F2328"/>
                </a:solidFill>
              </a:rPr>
              <a:t>: Enable virtual machine replication.</a:t>
            </a:r>
          </a:p>
          <a:p>
            <a:pPr>
              <a:spcAft>
                <a:spcPts val="612"/>
              </a:spcAft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12"/>
              </a:spcAft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12"/>
              </a:spcAft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12"/>
              </a:spcAft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12"/>
              </a:spcAft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12"/>
              </a:spcAft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ACE91D-A44C-4242-B64E-DF464150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251643" y="6126432"/>
            <a:ext cx="3408749" cy="246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99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3" name="arrow_15">
            <a:extLst>
              <a:ext uri="{FF2B5EF4-FFF2-40B4-BE49-F238E27FC236}">
                <a16:creationId xmlns:a16="http://schemas.microsoft.com/office/drawing/2014/main" id="{EB453DD1-EECF-4A75-846C-27A38AC9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3228" y="6137089"/>
            <a:ext cx="225900" cy="224873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F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82868-7975-EB5F-233D-4469DFA3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5246" y="1738886"/>
            <a:ext cx="621564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Job Skills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8953191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A513-5C7E-629E-104B-76E27DFD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5C9C-F897-7ABB-DA67-299ED660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Lab 10 – Architecture diagram</a:t>
            </a:r>
          </a:p>
        </p:txBody>
      </p:sp>
      <p:grpSp>
        <p:nvGrpSpPr>
          <p:cNvPr id="34" name="Group 33" descr="Architecture diagram for the data protection lab tasks. ">
            <a:extLst>
              <a:ext uri="{FF2B5EF4-FFF2-40B4-BE49-F238E27FC236}">
                <a16:creationId xmlns:a16="http://schemas.microsoft.com/office/drawing/2014/main" id="{F12E7753-64F3-3C4C-CCD8-01D6AAF11D01}"/>
              </a:ext>
            </a:extLst>
          </p:cNvPr>
          <p:cNvGrpSpPr/>
          <p:nvPr/>
        </p:nvGrpSpPr>
        <p:grpSpPr>
          <a:xfrm>
            <a:off x="1398363" y="1355421"/>
            <a:ext cx="9964347" cy="4526533"/>
            <a:chOff x="829873" y="1328965"/>
            <a:chExt cx="9769855" cy="44381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94B2CB-8F12-5692-398D-2CC23CF394C2}"/>
                </a:ext>
              </a:extLst>
            </p:cNvPr>
            <p:cNvSpPr/>
            <p:nvPr/>
          </p:nvSpPr>
          <p:spPr bwMode="auto">
            <a:xfrm>
              <a:off x="7093994" y="1839576"/>
              <a:ext cx="3505734" cy="26918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88B804-58A4-AAAB-3355-0AACD9593D81}"/>
                </a:ext>
              </a:extLst>
            </p:cNvPr>
            <p:cNvSpPr/>
            <p:nvPr/>
          </p:nvSpPr>
          <p:spPr bwMode="auto">
            <a:xfrm>
              <a:off x="2331204" y="1885108"/>
              <a:ext cx="3501651" cy="3882037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98A0C9-0259-9A5E-5CD1-5568233FB718}"/>
                </a:ext>
              </a:extLst>
            </p:cNvPr>
            <p:cNvSpPr txBox="1"/>
            <p:nvPr/>
          </p:nvSpPr>
          <p:spPr>
            <a:xfrm>
              <a:off x="2652957" y="1688076"/>
              <a:ext cx="2273358" cy="3434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fr-FR" sz="1632" dirty="0"/>
                <a:t>az104-rg-region1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DB6CF43B-0F87-5942-C7F0-564BFF98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0326" y="1718364"/>
              <a:ext cx="368970" cy="33348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C318BC-3112-4713-7112-BB75BE3545FB}"/>
                </a:ext>
              </a:extLst>
            </p:cNvPr>
            <p:cNvSpPr txBox="1"/>
            <p:nvPr/>
          </p:nvSpPr>
          <p:spPr>
            <a:xfrm>
              <a:off x="7572218" y="1688076"/>
              <a:ext cx="2129359" cy="3434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fr-FR" sz="1632" dirty="0"/>
                <a:t>az104-rg-region2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5C981D-A086-F53F-4FA8-75823AE7835B}"/>
                </a:ext>
              </a:extLst>
            </p:cNvPr>
            <p:cNvSpPr/>
            <p:nvPr/>
          </p:nvSpPr>
          <p:spPr bwMode="auto">
            <a:xfrm>
              <a:off x="2618412" y="3247473"/>
              <a:ext cx="2941762" cy="107244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0D904AD-EE0C-CA16-2955-146E1ED19E49}"/>
                </a:ext>
              </a:extLst>
            </p:cNvPr>
            <p:cNvSpPr txBox="1"/>
            <p:nvPr/>
          </p:nvSpPr>
          <p:spPr>
            <a:xfrm>
              <a:off x="4720533" y="3263331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2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C692ABC-9909-4543-AC01-677BA6BF4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8861" y="3339835"/>
              <a:ext cx="676899" cy="611804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F062EE0F-B2D4-39D2-CBBF-9B853854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5305" y="1672832"/>
              <a:ext cx="368970" cy="33348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7EB593-5541-00AE-F7DE-2D53FB7859EC}"/>
                </a:ext>
              </a:extLst>
            </p:cNvPr>
            <p:cNvSpPr txBox="1"/>
            <p:nvPr/>
          </p:nvSpPr>
          <p:spPr>
            <a:xfrm>
              <a:off x="3122226" y="3953885"/>
              <a:ext cx="2110168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az104-rsv-region1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D3DE6C-3DB2-739D-DC61-FF19E0BA1C52}"/>
                </a:ext>
              </a:extLst>
            </p:cNvPr>
            <p:cNvSpPr/>
            <p:nvPr/>
          </p:nvSpPr>
          <p:spPr bwMode="auto">
            <a:xfrm>
              <a:off x="2622497" y="2079410"/>
              <a:ext cx="2941762" cy="107244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F2F0D0-55E4-E6B5-BBB1-966D1C7E1BCA}"/>
                </a:ext>
              </a:extLst>
            </p:cNvPr>
            <p:cNvSpPr txBox="1"/>
            <p:nvPr/>
          </p:nvSpPr>
          <p:spPr>
            <a:xfrm>
              <a:off x="3117427" y="2769462"/>
              <a:ext cx="1737146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632" dirty="0"/>
                <a:t>az104-10-vm0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8F732D88-DA00-58D3-E163-AB57BCAA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44564" y="2298731"/>
              <a:ext cx="482873" cy="43643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DDDB12-BF98-8E80-54E2-16950BC34A24}"/>
                </a:ext>
              </a:extLst>
            </p:cNvPr>
            <p:cNvSpPr/>
            <p:nvPr/>
          </p:nvSpPr>
          <p:spPr bwMode="auto">
            <a:xfrm>
              <a:off x="2621316" y="4480334"/>
              <a:ext cx="2941762" cy="107244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79E449-FDF4-B595-137E-8B98C0F84F44}"/>
                </a:ext>
              </a:extLst>
            </p:cNvPr>
            <p:cNvSpPr txBox="1"/>
            <p:nvPr/>
          </p:nvSpPr>
          <p:spPr>
            <a:xfrm>
              <a:off x="4723437" y="4496192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3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70D8AB6-D1F2-673F-AF71-FB6EF8C0F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73799" y="4531456"/>
              <a:ext cx="776923" cy="7022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F9E20D-5121-07B4-DC4E-DD03350C59C6}"/>
                </a:ext>
              </a:extLst>
            </p:cNvPr>
            <p:cNvSpPr txBox="1"/>
            <p:nvPr/>
          </p:nvSpPr>
          <p:spPr>
            <a:xfrm>
              <a:off x="3510260" y="1328965"/>
              <a:ext cx="1434353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/>
                <a:t>Region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24227-FBD4-FD78-5C6D-5C25B6C9065D}"/>
                </a:ext>
              </a:extLst>
            </p:cNvPr>
            <p:cNvSpPr txBox="1"/>
            <p:nvPr/>
          </p:nvSpPr>
          <p:spPr>
            <a:xfrm>
              <a:off x="8267224" y="1355829"/>
              <a:ext cx="1434353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/>
                <a:t>Region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6F04F9-F245-68B1-133E-635F12852DD2}"/>
                </a:ext>
              </a:extLst>
            </p:cNvPr>
            <p:cNvSpPr txBox="1"/>
            <p:nvPr/>
          </p:nvSpPr>
          <p:spPr>
            <a:xfrm>
              <a:off x="3331743" y="5206606"/>
              <a:ext cx="1691499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Azure Backup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951EF5-0D37-FFD5-358B-55BAF45FAC9D}"/>
                </a:ext>
              </a:extLst>
            </p:cNvPr>
            <p:cNvSpPr txBox="1"/>
            <p:nvPr/>
          </p:nvSpPr>
          <p:spPr>
            <a:xfrm>
              <a:off x="4682991" y="2061451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Task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069F41-B673-27F7-298D-80F0BC814BEE}"/>
                </a:ext>
              </a:extLst>
            </p:cNvPr>
            <p:cNvSpPr/>
            <p:nvPr/>
          </p:nvSpPr>
          <p:spPr bwMode="auto">
            <a:xfrm>
              <a:off x="7381629" y="2093287"/>
              <a:ext cx="2941762" cy="107244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D4C84-663B-64FC-8196-BE49E361569A}"/>
                </a:ext>
              </a:extLst>
            </p:cNvPr>
            <p:cNvSpPr txBox="1"/>
            <p:nvPr/>
          </p:nvSpPr>
          <p:spPr>
            <a:xfrm>
              <a:off x="9560585" y="2090073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5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8BCF9AD-5D63-32B4-DFE4-DED57116EA1D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V="1">
              <a:off x="4227437" y="2513435"/>
              <a:ext cx="3154192" cy="35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727CC47-7A91-4068-ABD3-11754976B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06872" y="2142981"/>
              <a:ext cx="676899" cy="611804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6B21469-8D8C-E33F-67DE-2384581D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2031" y="4645757"/>
              <a:ext cx="843257" cy="7621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35E2A-23D8-0BB8-EFC7-CBF4960BB665}"/>
                </a:ext>
              </a:extLst>
            </p:cNvPr>
            <p:cNvSpPr txBox="1"/>
            <p:nvPr/>
          </p:nvSpPr>
          <p:spPr>
            <a:xfrm>
              <a:off x="907371" y="4291646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E96BB-9B3B-3F54-6343-FFD9E276BDFE}"/>
                </a:ext>
              </a:extLst>
            </p:cNvPr>
            <p:cNvSpPr txBox="1"/>
            <p:nvPr/>
          </p:nvSpPr>
          <p:spPr>
            <a:xfrm>
              <a:off x="829873" y="5386566"/>
              <a:ext cx="96149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Monitor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477A649-9401-34AB-919A-BC73541B2D3B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1715288" y="5016556"/>
              <a:ext cx="906028" cy="102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47A304-5209-B8DF-5A54-EF385E40ACB6}"/>
                </a:ext>
              </a:extLst>
            </p:cNvPr>
            <p:cNvSpPr txBox="1"/>
            <p:nvPr/>
          </p:nvSpPr>
          <p:spPr>
            <a:xfrm>
              <a:off x="8000534" y="2754785"/>
              <a:ext cx="2110168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az104-rsv-region2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C59F7AF-7DFC-71DC-A30C-307BAC80D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08411" y="2136247"/>
              <a:ext cx="676899" cy="61180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180073-195A-E566-3088-66069BD4D9B9}"/>
                </a:ext>
              </a:extLst>
            </p:cNvPr>
            <p:cNvSpPr txBox="1"/>
            <p:nvPr/>
          </p:nvSpPr>
          <p:spPr>
            <a:xfrm>
              <a:off x="5851894" y="2694741"/>
              <a:ext cx="1296266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36" dirty="0"/>
                <a:t>replication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868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52E49E-C399-4EC8-B5AC-9D50248A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907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Recovery Services Vault Backup Options - Files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1B11E1-A04A-493E-9448-30162AC90C28}"/>
              </a:ext>
            </a:extLst>
          </p:cNvPr>
          <p:cNvSpPr/>
          <p:nvPr/>
        </p:nvSpPr>
        <p:spPr>
          <a:xfrm>
            <a:off x="427036" y="1253790"/>
            <a:ext cx="5712682" cy="63976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Azure Workloads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0CA24-7ECC-4082-8E68-B418EAFEB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2030378"/>
            <a:ext cx="5712682" cy="434363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600769-4A1D-47D7-8C3F-78DF2281ABDE}"/>
              </a:ext>
            </a:extLst>
          </p:cNvPr>
          <p:cNvSpPr/>
          <p:nvPr/>
        </p:nvSpPr>
        <p:spPr>
          <a:xfrm>
            <a:off x="6296755" y="1253790"/>
            <a:ext cx="5712682" cy="63976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On-Premises Workloads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83411-5493-47CF-8531-89BF34BF0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96755" y="2030378"/>
            <a:ext cx="5712682" cy="434363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75974F-919E-4AB8-911C-3A39A6662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92" y="2151785"/>
            <a:ext cx="2826608" cy="4100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51BD6-087D-3B69-8FE5-673B2E98F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7"/>
          <a:stretch/>
        </p:blipFill>
        <p:spPr>
          <a:xfrm>
            <a:off x="1677271" y="2299020"/>
            <a:ext cx="3176447" cy="3806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6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On-Premises File and Folder Backup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938F5-8001-483E-BFE2-9C21792029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662764"/>
            <a:ext cx="5455458" cy="9397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Create the recovery services vault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142C4-1908-48D3-B6AE-412110AD83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2784460"/>
            <a:ext cx="5455458" cy="9397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 startAt="2"/>
              <a:tabLst>
                <a:tab pos="3429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Download the agent and credential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76ADE1-F212-47CD-B58E-E3774A5AAB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906156"/>
            <a:ext cx="5455458" cy="9397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 startAt="3"/>
              <a:tabLst>
                <a:tab pos="3429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Install and register agent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88CE8-8384-4E3C-823A-A814C61383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5027852"/>
            <a:ext cx="5455458" cy="933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 startAt="4"/>
              <a:tabLst>
                <a:tab pos="3429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Configure the backup</a:t>
            </a:r>
          </a:p>
        </p:txBody>
      </p:sp>
      <p:pic>
        <p:nvPicPr>
          <p:cNvPr id="6" name="Picture 5" descr="An Azure recovery services vault is receiving data from an Azure backup agent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80" y="1282575"/>
            <a:ext cx="4914220" cy="50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851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the Microsoft Azure Recovery Services Agent</a:t>
            </a:r>
          </a:p>
        </p:txBody>
      </p:sp>
      <p:pic>
        <p:nvPicPr>
          <p:cNvPr id="5" name="Picture 4" descr="Screenshot of the MARS agent dashboard. Several completed backup jobs are shown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48" y="1492768"/>
            <a:ext cx="7748780" cy="3008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E1E798-E41B-4186-9DFC-6A5169249139}"/>
              </a:ext>
            </a:extLst>
          </p:cNvPr>
          <p:cNvSpPr/>
          <p:nvPr/>
        </p:nvSpPr>
        <p:spPr>
          <a:xfrm>
            <a:off x="427037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Backup or recover files and folders on physical or virtual Windows OS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(VMs can be on-premises or in Azure)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2BC599-EEAF-4440-8C45-6903D0D7F4E7}"/>
              </a:ext>
            </a:extLst>
          </p:cNvPr>
          <p:cNvSpPr/>
          <p:nvPr/>
        </p:nvSpPr>
        <p:spPr>
          <a:xfrm>
            <a:off x="3363508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No separate backup server required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396755-B700-478E-84EE-2B92573961F2}"/>
              </a:ext>
            </a:extLst>
          </p:cNvPr>
          <p:cNvSpPr/>
          <p:nvPr/>
        </p:nvSpPr>
        <p:spPr>
          <a:xfrm>
            <a:off x="6299979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Not application aware; file, folder, and volume-level restore only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6009CC-14B0-4941-ACBB-7F661566C0C6}"/>
              </a:ext>
            </a:extLst>
          </p:cNvPr>
          <p:cNvSpPr/>
          <p:nvPr/>
        </p:nvSpPr>
        <p:spPr>
          <a:xfrm>
            <a:off x="9236449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No support for Linux</a:t>
            </a:r>
          </a:p>
        </p:txBody>
      </p:sp>
    </p:spTree>
    <p:extLst>
      <p:ext uri="{BB962C8B-B14F-4D97-AF65-F5344CB8AC3E}">
        <p14:creationId xmlns:p14="http://schemas.microsoft.com/office/powerpoint/2010/main" val="22793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Azure Backup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62324-18D1-4DE5-8E27-B5C7477FB8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92715" y="354693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App-aware backups, file/folder/volume backups, and machine state backups (bare-metal, system state)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AF9CF-6614-49A6-A1E8-05D0D9299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332842" y="354693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Each machine runs the DPM/MABS protection agent, and the MARS agent runs on the MABS/DPM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0DDEB-BB68-4C87-8A2A-088AE9D550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72967" y="354693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Flexibility and granular scheduling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2EC80F-A203-456F-990C-8F7AC3D72C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213090" y="354693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Manage backups for multiple machines in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protection group</a:t>
            </a:r>
          </a:p>
        </p:txBody>
      </p:sp>
      <p:grpSp>
        <p:nvGrpSpPr>
          <p:cNvPr id="3" name="Group 2" descr="Specialized workloads, file and folders, and System Center backup to Azure. ">
            <a:extLst>
              <a:ext uri="{FF2B5EF4-FFF2-40B4-BE49-F238E27FC236}">
                <a16:creationId xmlns:a16="http://schemas.microsoft.com/office/drawing/2014/main" id="{DED68692-D7E5-488C-9EF7-4E1194B58D9D}"/>
              </a:ext>
            </a:extLst>
          </p:cNvPr>
          <p:cNvGrpSpPr/>
          <p:nvPr/>
        </p:nvGrpSpPr>
        <p:grpSpPr>
          <a:xfrm>
            <a:off x="1600072" y="1617003"/>
            <a:ext cx="9751099" cy="1476394"/>
            <a:chOff x="1600072" y="1806190"/>
            <a:chExt cx="9751099" cy="1476394"/>
          </a:xfrm>
        </p:grpSpPr>
        <p:grpSp>
          <p:nvGrpSpPr>
            <p:cNvPr id="21" name="Group 20" descr="Specialized Workloads, Virtual Machines,&#10;Files/Folders/Volumes are shown going to disk. The disk using System Center DPM or Azure Backup Server to store data in Azure">
              <a:extLst>
                <a:ext uri="{FF2B5EF4-FFF2-40B4-BE49-F238E27FC236}">
                  <a16:creationId xmlns:a16="http://schemas.microsoft.com/office/drawing/2014/main" id="{4D616651-D349-4DB3-8601-A2A89A2A3BD8}"/>
                </a:ext>
              </a:extLst>
            </p:cNvPr>
            <p:cNvGrpSpPr/>
            <p:nvPr/>
          </p:nvGrpSpPr>
          <p:grpSpPr>
            <a:xfrm>
              <a:off x="1600072" y="1806190"/>
              <a:ext cx="9751099" cy="1476394"/>
              <a:chOff x="1372028" y="3180338"/>
              <a:chExt cx="8875941" cy="87321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663981-AD83-4959-B836-83848FB57576}"/>
                  </a:ext>
                </a:extLst>
              </p:cNvPr>
              <p:cNvSpPr/>
              <p:nvPr/>
            </p:nvSpPr>
            <p:spPr>
              <a:xfrm>
                <a:off x="1372028" y="3424572"/>
                <a:ext cx="1733744" cy="382271"/>
              </a:xfrm>
              <a:prstGeom prst="rect">
                <a:avLst/>
              </a:prstGeom>
            </p:spPr>
            <p:txBody>
              <a:bodyPr wrap="none" anchor="ctr" anchorCtr="0"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Segoe UI" pitchFamily="34" charset="0"/>
                  </a:rPr>
                  <a:t>Specialized Workloads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Segoe UI" pitchFamily="34" charset="0"/>
                  </a:rPr>
                  <a:t>Virtual Machines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Segoe UI" pitchFamily="34" charset="0"/>
                  </a:rPr>
                  <a:t>Files/Folders/Volumes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C572199-42F9-42E5-95E3-A18A7F433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948" y="3267768"/>
                <a:ext cx="819150" cy="70485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5E2513-8B44-422A-954C-B901F6BD288B}"/>
                  </a:ext>
                </a:extLst>
              </p:cNvPr>
              <p:cNvSpPr/>
              <p:nvPr/>
            </p:nvSpPr>
            <p:spPr>
              <a:xfrm>
                <a:off x="5663674" y="3456428"/>
                <a:ext cx="1867983" cy="318559"/>
              </a:xfrm>
              <a:prstGeom prst="rect">
                <a:avLst/>
              </a:prstGeom>
            </p:spPr>
            <p:txBody>
              <a:bodyPr wrap="none" anchor="ctr" anchorCtr="0"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Segoe UI" pitchFamily="34" charset="0"/>
                  </a:rPr>
                  <a:t>System Center DPM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Segoe UI" pitchFamily="34" charset="0"/>
                  </a:rPr>
                  <a:t>Or Azure Backup Server</a:t>
                </a:r>
              </a:p>
            </p:txBody>
          </p:sp>
          <p:sp>
            <p:nvSpPr>
              <p:cNvPr id="25" name="Cloud 24">
                <a:extLst>
                  <a:ext uri="{FF2B5EF4-FFF2-40B4-BE49-F238E27FC236}">
                    <a16:creationId xmlns:a16="http://schemas.microsoft.com/office/drawing/2014/main" id="{990AB74D-8B17-416A-8B65-193561D3AFDB}"/>
                  </a:ext>
                </a:extLst>
              </p:cNvPr>
              <p:cNvSpPr/>
              <p:nvPr/>
            </p:nvSpPr>
            <p:spPr>
              <a:xfrm>
                <a:off x="8130845" y="3180338"/>
                <a:ext cx="2117124" cy="873210"/>
              </a:xfrm>
              <a:prstGeom prst="cloud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</a:t>
                </a:r>
              </a:p>
            </p:txBody>
          </p: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AB43EA14-9E34-455D-A7C3-6082EFCC70F6}"/>
                  </a:ext>
                </a:extLst>
              </p:cNvPr>
              <p:cNvCxnSpPr>
                <a:cxnSpLocks/>
                <a:stCxn id="23" idx="3"/>
                <a:endCxn id="25" idx="2"/>
              </p:cNvCxnSpPr>
              <p:nvPr/>
            </p:nvCxnSpPr>
            <p:spPr>
              <a:xfrm flipV="1">
                <a:off x="5084098" y="3616943"/>
                <a:ext cx="3053314" cy="3250"/>
              </a:xfrm>
              <a:prstGeom prst="bentConnector3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B8E267-5ECE-4EE2-803D-F91C21525AF3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3504761" y="2542299"/>
              <a:ext cx="1241504" cy="75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78591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Backup Options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/>
        </p:nvGraphicFramePr>
        <p:xfrm>
          <a:off x="420913" y="1342114"/>
          <a:ext cx="11577413" cy="47959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3265715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3006271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117726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4480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Component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Benefits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Limits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Protects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Backup Storage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601411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Azure Backup (MARS) agent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files and folders on physical or virtual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OS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separate backup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required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only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vault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4645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Azure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Backup Server (MABS)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aware snapshots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flex for when to backups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granularity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support on Hyper-V and VMware VMs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and restore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VMware VMs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require a System Center license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backup Oracle workloads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requires live Azure subscription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tape backup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vault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attached disk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850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3232160"/>
            <a:ext cx="6472474" cy="1130181"/>
          </a:xfrm>
        </p:spPr>
        <p:txBody>
          <a:bodyPr/>
          <a:lstStyle/>
          <a:p>
            <a:r>
              <a:rPr lang="en-US" dirty="0"/>
              <a:t>Introduction to Azure Backup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Learning Objectives – Introduction to Azure Backup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277FE40F-C039-454A-BB31-DE97AC12AF54}"/>
              </a:ext>
            </a:extLst>
          </p:cNvPr>
          <p:cNvSpPr txBox="1">
            <a:spLocks/>
          </p:cNvSpPr>
          <p:nvPr/>
        </p:nvSpPr>
        <p:spPr>
          <a:xfrm>
            <a:off x="477332" y="1568381"/>
            <a:ext cx="5508303" cy="353074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What is Azure Backup?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How Azure Backup works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Implement Azure Backup Center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Demonstration – Backup Azure File Shares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Learning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FE9BD-898F-59AC-6FFF-812E9035EA3F}"/>
              </a:ext>
            </a:extLst>
          </p:cNvPr>
          <p:cNvSpPr txBox="1"/>
          <p:nvPr/>
        </p:nvSpPr>
        <p:spPr>
          <a:xfrm>
            <a:off x="6450840" y="1848730"/>
            <a:ext cx="4761702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kern="0" dirty="0">
                <a:solidFill>
                  <a:srgbClr val="243A5E"/>
                </a:solidFill>
              </a:rPr>
              <a:t>Monitor and maintain Azure resources (10–15%): Implement backup and recovery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Create a Recovery Services vault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Create an Azure Backup vault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Create and configure a backup policy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Perform backup and restore operations by using Azure Backup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and interpret reports and alerts for backups</a:t>
            </a:r>
          </a:p>
        </p:txBody>
      </p:sp>
    </p:spTree>
    <p:extLst>
      <p:ext uri="{BB962C8B-B14F-4D97-AF65-F5344CB8AC3E}">
        <p14:creationId xmlns:p14="http://schemas.microsoft.com/office/powerpoint/2010/main" val="30354069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45668-DE74-0CE8-FD9D-77A2D914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Backup?</a:t>
            </a:r>
          </a:p>
        </p:txBody>
      </p:sp>
      <p:grpSp>
        <p:nvGrpSpPr>
          <p:cNvPr id="28" name="Group 27" descr="Image of the Azure Backup Features.">
            <a:extLst>
              <a:ext uri="{FF2B5EF4-FFF2-40B4-BE49-F238E27FC236}">
                <a16:creationId xmlns:a16="http://schemas.microsoft.com/office/drawing/2014/main" id="{C4E4E9DE-4CEE-E8A4-D1B1-99F339A53C9B}"/>
              </a:ext>
            </a:extLst>
          </p:cNvPr>
          <p:cNvGrpSpPr/>
          <p:nvPr/>
        </p:nvGrpSpPr>
        <p:grpSpPr>
          <a:xfrm>
            <a:off x="2476982" y="1397477"/>
            <a:ext cx="6794340" cy="4630799"/>
            <a:chOff x="1666754" y="1635765"/>
            <a:chExt cx="6794340" cy="51122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45E834-0511-9938-AA80-792BEB3DF2E2}"/>
                </a:ext>
              </a:extLst>
            </p:cNvPr>
            <p:cNvSpPr/>
            <p:nvPr/>
          </p:nvSpPr>
          <p:spPr bwMode="auto">
            <a:xfrm>
              <a:off x="1666754" y="1635765"/>
              <a:ext cx="6794340" cy="511227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6EB578-6775-6A63-6A54-CD8A47359BF2}"/>
                </a:ext>
              </a:extLst>
            </p:cNvPr>
            <p:cNvSpPr/>
            <p:nvPr/>
          </p:nvSpPr>
          <p:spPr bwMode="auto">
            <a:xfrm>
              <a:off x="2233915" y="2577894"/>
              <a:ext cx="5486400" cy="211268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8A5C970-A0A5-D95C-D3E6-F265DD84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7006" y="1728069"/>
              <a:ext cx="830020" cy="83002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A09DA6-852F-70A6-B29B-5B9CD7F75A91}"/>
                </a:ext>
              </a:extLst>
            </p:cNvPr>
            <p:cNvSpPr/>
            <p:nvPr/>
          </p:nvSpPr>
          <p:spPr bwMode="auto">
            <a:xfrm>
              <a:off x="2368553" y="2757610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Recovery Point Management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CD84854-97B0-7DE2-EEF6-6CBCBB68A4E0}"/>
                </a:ext>
              </a:extLst>
            </p:cNvPr>
            <p:cNvSpPr/>
            <p:nvPr/>
          </p:nvSpPr>
          <p:spPr bwMode="auto">
            <a:xfrm>
              <a:off x="2394554" y="3691388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Storage Management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7499505-8DFA-36DC-D59A-A2D21A963A2D}"/>
                </a:ext>
              </a:extLst>
            </p:cNvPr>
            <p:cNvSpPr/>
            <p:nvPr/>
          </p:nvSpPr>
          <p:spPr bwMode="auto">
            <a:xfrm>
              <a:off x="5495380" y="2757610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Resiliency and Availability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7E9885-35A2-E7DB-FF51-8805B90AA9A0}"/>
                </a:ext>
              </a:extLst>
            </p:cNvPr>
            <p:cNvSpPr/>
            <p:nvPr/>
          </p:nvSpPr>
          <p:spPr bwMode="auto">
            <a:xfrm>
              <a:off x="5521381" y="3691388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 Tiering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913A5C-F40A-BE45-6D47-4D81A946B5F5}"/>
                </a:ext>
              </a:extLst>
            </p:cNvPr>
            <p:cNvGrpSpPr/>
            <p:nvPr/>
          </p:nvGrpSpPr>
          <p:grpSpPr>
            <a:xfrm>
              <a:off x="4452229" y="3054472"/>
              <a:ext cx="914400" cy="930337"/>
              <a:chOff x="3948812" y="2927303"/>
              <a:chExt cx="914400" cy="930337"/>
            </a:xfrm>
          </p:grpSpPr>
          <p:pic>
            <p:nvPicPr>
              <p:cNvPr id="16" name="Graphic 15" descr="Table with solid fill">
                <a:extLst>
                  <a:ext uri="{FF2B5EF4-FFF2-40B4-BE49-F238E27FC236}">
                    <a16:creationId xmlns:a16="http://schemas.microsoft.com/office/drawing/2014/main" id="{DD643D19-10CE-C909-E1AD-FC75B63CA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48812" y="29273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D5D66E8D-CDAE-692B-C05E-3FDAD6FA22AF}"/>
                  </a:ext>
                </a:extLst>
              </p:cNvPr>
              <p:cNvSpPr/>
              <p:nvPr/>
            </p:nvSpPr>
            <p:spPr bwMode="auto">
              <a:xfrm>
                <a:off x="4281970" y="3400440"/>
                <a:ext cx="490918" cy="457200"/>
              </a:xfrm>
              <a:prstGeom prst="hexagon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45BB44-585B-097D-8ADF-805DCF07BAB5}"/>
                </a:ext>
              </a:extLst>
            </p:cNvPr>
            <p:cNvSpPr txBox="1"/>
            <p:nvPr/>
          </p:nvSpPr>
          <p:spPr>
            <a:xfrm>
              <a:off x="3517115" y="1975588"/>
              <a:ext cx="3211027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Backup Service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DACF268-A4C4-006F-92EE-E427C73A8A8B}"/>
                </a:ext>
              </a:extLst>
            </p:cNvPr>
            <p:cNvSpPr/>
            <p:nvPr/>
          </p:nvSpPr>
          <p:spPr bwMode="auto">
            <a:xfrm>
              <a:off x="1828300" y="4888596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Multi-user Authorization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AD8FA4E-5E2F-BF5F-DF8F-2066EDEB4101}"/>
                </a:ext>
              </a:extLst>
            </p:cNvPr>
            <p:cNvSpPr/>
            <p:nvPr/>
          </p:nvSpPr>
          <p:spPr bwMode="auto">
            <a:xfrm>
              <a:off x="1828300" y="5842179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Multi-factor Authentication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03D59B6-86EB-E373-EF82-60CF0A17F19B}"/>
                </a:ext>
              </a:extLst>
            </p:cNvPr>
            <p:cNvSpPr/>
            <p:nvPr/>
          </p:nvSpPr>
          <p:spPr bwMode="auto">
            <a:xfrm>
              <a:off x="4046206" y="4888596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Policy Management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29B1A3B-1C3F-4A4D-CE61-77BF271A20CD}"/>
                </a:ext>
              </a:extLst>
            </p:cNvPr>
            <p:cNvSpPr/>
            <p:nvPr/>
          </p:nvSpPr>
          <p:spPr bwMode="auto">
            <a:xfrm>
              <a:off x="4046206" y="5842179"/>
              <a:ext cx="1954925" cy="75406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C1CAE90-0DA8-A7CB-DF83-896F4222100D}"/>
                </a:ext>
              </a:extLst>
            </p:cNvPr>
            <p:cNvSpPr/>
            <p:nvPr/>
          </p:nvSpPr>
          <p:spPr bwMode="auto">
            <a:xfrm>
              <a:off x="6264112" y="4888857"/>
              <a:ext cx="1954925" cy="170738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Monitoring &amp; Reporting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BD650D-95D6-CE6C-03B9-E5B7A9911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15939" y="2625475"/>
            <a:ext cx="2820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Azure Virtual Machines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Azure Managed Disks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Azure Files Shares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SQL Server in Azure VMs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SAP HANA databases in Azure VMs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Azure Database for PostgreSQL servers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Azure Blobs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D535A-5DCC-ADD0-6F1E-8BE4034FB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8117" y="3241260"/>
            <a:ext cx="2204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On-premises files, folders, and system state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45BE1D-5E3A-5A0E-98A9-9514CB13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0" idx="0"/>
          </p:cNvCxnSpPr>
          <p:nvPr/>
        </p:nvCxnSpPr>
        <p:spPr>
          <a:xfrm rot="10800000" flipV="1">
            <a:off x="1310362" y="2250876"/>
            <a:ext cx="1166620" cy="99038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E672C8-AB72-2429-B762-4BF31DB6F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271322" y="2250873"/>
            <a:ext cx="1554793" cy="37460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DE3421-5F28-2799-5538-C3F36A466AC8}"/>
              </a:ext>
            </a:extLst>
          </p:cNvPr>
          <p:cNvSpPr txBox="1"/>
          <p:nvPr/>
        </p:nvSpPr>
        <p:spPr>
          <a:xfrm>
            <a:off x="559605" y="1770955"/>
            <a:ext cx="20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egoe UI" panose="020B0502040204020203" pitchFamily="34" charset="0"/>
              </a:rPr>
              <a:t>Backup agents</a:t>
            </a:r>
            <a:endParaRPr lang="en-US" u="sng" dirty="0">
              <a:highlight>
                <a:srgbClr val="F2F2F2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39ABF0-AF2A-59D0-A1CA-6920DAA18DEA}"/>
              </a:ext>
            </a:extLst>
          </p:cNvPr>
          <p:cNvSpPr txBox="1"/>
          <p:nvPr/>
        </p:nvSpPr>
        <p:spPr>
          <a:xfrm>
            <a:off x="9850560" y="1761274"/>
            <a:ext cx="20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161616"/>
                </a:solidFill>
                <a:effectLst/>
                <a:highlight>
                  <a:srgbClr val="EBEBEB"/>
                </a:highlight>
                <a:latin typeface="Segoe UI" panose="020B0502040204020203" pitchFamily="34" charset="0"/>
              </a:rPr>
              <a:t>Built-in backup</a:t>
            </a:r>
            <a:endParaRPr lang="en-US" u="sng" dirty="0">
              <a:highlight>
                <a:srgbClr val="EBEBEB"/>
              </a:highligh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4FA281-3968-CE6A-38E2-A6DCA234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5133706" y="2755188"/>
            <a:ext cx="128751" cy="34152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9E258C-58C3-C3CE-7469-CA38B47B5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159707" y="3096711"/>
            <a:ext cx="102750" cy="5043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45A7B3-B7BD-C5B3-78C8-DD64A4ED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6176857" y="2755188"/>
            <a:ext cx="128751" cy="34152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2D64EF-49A8-53E8-7CE4-392344D2A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76857" y="3111147"/>
            <a:ext cx="82762" cy="38611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739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212C-7DE6-B268-1525-E2DDAEF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Azure Backup works (vaults and policies)</a:t>
            </a:r>
          </a:p>
        </p:txBody>
      </p:sp>
      <p:pic>
        <p:nvPicPr>
          <p:cNvPr id="4" name="Picture 3" descr="The Azure Backup Management Plane includes policy, metrics, and monitoring. ">
            <a:extLst>
              <a:ext uri="{FF2B5EF4-FFF2-40B4-BE49-F238E27FC236}">
                <a16:creationId xmlns:a16="http://schemas.microsoft.com/office/drawing/2014/main" id="{D4C6F683-2994-BBE9-81C7-38060345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6" y="1491573"/>
            <a:ext cx="10162327" cy="214287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1E3A2A-933A-B430-3899-21181350C042}"/>
              </a:ext>
            </a:extLst>
          </p:cNvPr>
          <p:cNvSpPr txBox="1">
            <a:spLocks/>
          </p:cNvSpPr>
          <p:nvPr/>
        </p:nvSpPr>
        <p:spPr>
          <a:xfrm>
            <a:off x="1299135" y="3941191"/>
            <a:ext cx="9638941" cy="198504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Vaults store backup copies, recovery points, and backup policies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Two types of vaults: Backup vault and Recovery Service vault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Backup Policies define the data source, storage vault, and backup schedule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solidFill>
                  <a:schemeClr val="tx1"/>
                </a:solidFill>
                <a:latin typeface="+mn-lt"/>
              </a:rPr>
              <a:t>The Backup Center provides a single unified management experience (next slide)</a:t>
            </a:r>
          </a:p>
        </p:txBody>
      </p:sp>
    </p:spTree>
    <p:extLst>
      <p:ext uri="{BB962C8B-B14F-4D97-AF65-F5344CB8AC3E}">
        <p14:creationId xmlns:p14="http://schemas.microsoft.com/office/powerpoint/2010/main" val="28655937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C878-40DF-48C9-9274-908C2CE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Azure Backup Center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C0BD7-5054-4C82-9069-4D8AD14B2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1460833"/>
            <a:ext cx="5410243" cy="12778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Single pane of glass to manage backups across a large and distributed Azure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A1D18-61BF-4886-A2CB-1ED015211B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001981"/>
            <a:ext cx="5410243" cy="12778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Datasource-centric management focused on what you are backing 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BED73-8E40-47C0-AAEF-C9568ECE8D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4543129"/>
            <a:ext cx="5410243" cy="12778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i="0" dirty="0">
                <a:solidFill>
                  <a:srgbClr val="171717"/>
                </a:solidFill>
                <a:effectLst/>
              </a:rPr>
              <a:t>Connected experiences with native integrations that enables management at scale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the Backup Center. Jobs and Backup Instances are shown. ">
            <a:extLst>
              <a:ext uri="{FF2B5EF4-FFF2-40B4-BE49-F238E27FC236}">
                <a16:creationId xmlns:a16="http://schemas.microsoft.com/office/drawing/2014/main" id="{6CCAFD1B-8212-40E8-9ECE-C750E29B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967" y="1499599"/>
            <a:ext cx="5844470" cy="48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6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9826E5-069B-4BF1-AD21-FB0A63207CB9}"/>
              </a:ext>
            </a:extLst>
          </p:cNvPr>
          <p:cNvSpPr/>
          <p:nvPr/>
        </p:nvSpPr>
        <p:spPr bwMode="auto">
          <a:xfrm>
            <a:off x="957207" y="1579810"/>
            <a:ext cx="7164818" cy="282006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Configure a storage account with file share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Recovery Services vault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Configure file share backup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Verify and restore (optional) the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Custom</PresentationFormat>
  <Paragraphs>287</Paragraphs>
  <Slides>27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Segoe UI</vt:lpstr>
      <vt:lpstr>Segoe UI Semibold</vt:lpstr>
      <vt:lpstr>Segoe UI Semilight</vt:lpstr>
      <vt:lpstr>Verdana</vt:lpstr>
      <vt:lpstr>Wingdings</vt:lpstr>
      <vt:lpstr>1_Azure 1</vt:lpstr>
      <vt:lpstr>AZ-104T00A Administer Data Protection</vt:lpstr>
      <vt:lpstr>Learning Objectives - Administer Network Protection</vt:lpstr>
      <vt:lpstr>Introduction to Azure Backup</vt:lpstr>
      <vt:lpstr>Learning Objectives – Introduction to Azure Backup</vt:lpstr>
      <vt:lpstr>What is Azure Backup?</vt:lpstr>
      <vt:lpstr>How Azure Backup works (vaults and policies)</vt:lpstr>
      <vt:lpstr>Implement Azure Backup Center</vt:lpstr>
      <vt:lpstr>Demonstration – Backup Azure File Shares</vt:lpstr>
      <vt:lpstr>Configure Virtual Machine Backups</vt:lpstr>
      <vt:lpstr>Learning Objectives – Configure Virtual Machine Backups Introduction</vt:lpstr>
      <vt:lpstr>Explore options to protect virtual machine data</vt:lpstr>
      <vt:lpstr>Create virtual machine snapshots in Azure Backup</vt:lpstr>
      <vt:lpstr>Set up Azure Recovery Services vault backup options</vt:lpstr>
      <vt:lpstr>Backup Virtual Machines</vt:lpstr>
      <vt:lpstr>Restore Virtual Machines</vt:lpstr>
      <vt:lpstr>Demonstration – Virtual Machine Backups</vt:lpstr>
      <vt:lpstr>Manage Soft Delete</vt:lpstr>
      <vt:lpstr>Implement Azure Site Recovery</vt:lpstr>
      <vt:lpstr>Lab – Implement Data Protection</vt:lpstr>
      <vt:lpstr>Lab 10 – Implement Data Protection</vt:lpstr>
      <vt:lpstr>Lab 10 – Architecture diagram</vt:lpstr>
      <vt:lpstr>End of presentation</vt:lpstr>
      <vt:lpstr>Setup Recovery Services Vault Backup Options - Files</vt:lpstr>
      <vt:lpstr>Configure On-Premises File and Folder Backup</vt:lpstr>
      <vt:lpstr>Manage the Microsoft Azure Recovery Services Agent</vt:lpstr>
      <vt:lpstr>Implement Azure Backup Server</vt:lpstr>
      <vt:lpstr>Compare Backup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2023-11-13T15:58:06Z</dcterms:created>
  <dcterms:modified xsi:type="dcterms:W3CDTF">2024-09-08T13:22:49Z</dcterms:modified>
</cp:coreProperties>
</file>