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35" r:id="rId1"/>
  </p:sldMasterIdLst>
  <p:notesMasterIdLst>
    <p:notesMasterId r:id="rId28"/>
  </p:notesMasterIdLst>
  <p:handoutMasterIdLst>
    <p:handoutMasterId r:id="rId29"/>
  </p:handoutMasterIdLst>
  <p:sldIdLst>
    <p:sldId id="1719" r:id="rId2"/>
    <p:sldId id="2543" r:id="rId3"/>
    <p:sldId id="1865" r:id="rId4"/>
    <p:sldId id="2537" r:id="rId5"/>
    <p:sldId id="2548" r:id="rId6"/>
    <p:sldId id="1925" r:id="rId7"/>
    <p:sldId id="1817" r:id="rId8"/>
    <p:sldId id="1930" r:id="rId9"/>
    <p:sldId id="1931" r:id="rId10"/>
    <p:sldId id="2534" r:id="rId11"/>
    <p:sldId id="2538" r:id="rId12"/>
    <p:sldId id="2076138227" r:id="rId13"/>
    <p:sldId id="1940" r:id="rId14"/>
    <p:sldId id="2076138226" r:id="rId15"/>
    <p:sldId id="2117" r:id="rId16"/>
    <p:sldId id="2535" r:id="rId17"/>
    <p:sldId id="2539" r:id="rId18"/>
    <p:sldId id="1911" r:id="rId19"/>
    <p:sldId id="2542" r:id="rId20"/>
    <p:sldId id="1912" r:id="rId21"/>
    <p:sldId id="1918" r:id="rId22"/>
    <p:sldId id="1919" r:id="rId23"/>
    <p:sldId id="2007" r:id="rId24"/>
    <p:sldId id="2594" r:id="rId25"/>
    <p:sldId id="2076138228" r:id="rId26"/>
    <p:sldId id="2551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minister Monitoring" id="{82E1F89D-777B-4436-B81E-BCA5C7F3B931}">
          <p14:sldIdLst>
            <p14:sldId id="1719"/>
            <p14:sldId id="2543"/>
          </p14:sldIdLst>
        </p14:section>
        <p14:section name="Monitor" id="{4E7A5E32-0B10-468E-B292-9F261AB528DF}">
          <p14:sldIdLst>
            <p14:sldId id="1865"/>
            <p14:sldId id="2537"/>
            <p14:sldId id="2548"/>
            <p14:sldId id="1925"/>
            <p14:sldId id="1817"/>
            <p14:sldId id="1930"/>
            <p14:sldId id="1931"/>
          </p14:sldIdLst>
        </p14:section>
        <p14:section name="Alerts" id="{C41CBC55-79DE-4161-A782-18F3C48F0190}">
          <p14:sldIdLst>
            <p14:sldId id="2534"/>
            <p14:sldId id="2538"/>
            <p14:sldId id="2076138227"/>
            <p14:sldId id="1940"/>
            <p14:sldId id="2076138226"/>
            <p14:sldId id="2117"/>
          </p14:sldIdLst>
        </p14:section>
        <p14:section name="Log Analytics" id="{5A82DCA5-2C33-4C5C-8E4D-E0064AE43403}">
          <p14:sldIdLst>
            <p14:sldId id="2535"/>
            <p14:sldId id="2539"/>
            <p14:sldId id="1911"/>
            <p14:sldId id="2542"/>
            <p14:sldId id="1912"/>
            <p14:sldId id="1918"/>
            <p14:sldId id="1919"/>
          </p14:sldIdLst>
        </p14:section>
        <p14:section name="Lab" id="{60776A3B-ED40-4E7A-9267-D6B160C39679}">
          <p14:sldIdLst>
            <p14:sldId id="2007"/>
            <p14:sldId id="2594"/>
            <p14:sldId id="2076138228"/>
            <p14:sldId id="2551"/>
          </p14:sldIdLst>
        </p14:section>
        <p14:section name="Extra slides" id="{E3B36C51-3AEB-4E64-9B92-8EB0A64D796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EBEBEB"/>
    <a:srgbClr val="F2F2F2"/>
    <a:srgbClr val="59B4D9"/>
    <a:srgbClr val="FFFFFF"/>
    <a:srgbClr val="FFF100"/>
    <a:srgbClr val="75757A"/>
    <a:srgbClr val="3C3C41"/>
    <a:srgbClr val="30E5D0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8D4FD-5560-414C-9D2C-9E1EFA82E91C}" v="1" dt="2024-05-02T18:30:00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9212" autoAdjust="0"/>
  </p:normalViewPr>
  <p:slideViewPr>
    <p:cSldViewPr snapToGrid="0">
      <p:cViewPr varScale="1">
        <p:scale>
          <a:sx n="98" d="100"/>
          <a:sy n="9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9/8/2024 3:22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modules/incident-response-with-alerting-on-az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There is a new module for this is </a:t>
            </a:r>
            <a:r>
              <a:rPr lang="en-US" sz="900" b="0" i="0" kern="12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incident response with alerting on Azure - Training | Microsoft Learn</a:t>
            </a:r>
            <a:r>
              <a:rPr lang="en-US" sz="900" b="0" i="0" kern="12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, https</a:t>
            </a:r>
            <a:r>
              <a:rPr lang="en-US" dirty="0"/>
              <a:t>://learn.microsoft.com/training/modules/incident-response-with-alerting-on-azure/. The slides cover the certification topics and do not match the new module exactly. There are exercises in the new module that we are not using. 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new alerts experience in Azure Monitor - https://docs.microsoft.com/azure/monitoring-and-diagnostics/monitoring-overview-unified-alerts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4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Demonstration Azure Alerts - https://microsoftlearning.github.io/AZ-104-MicrosoftAzureAdministrator/Instructions/Demos/11%20-%20Administer%20Monitoring.html#configure-azure-alerts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Respond to events with Azure Monitor Alerts - https://docs.microsoft.com/azure/azure-monitor/learn/tutorial-response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Create, view, and manage metric alerts using Azure Monitor - https://docs.microsoft.com/azure/azure-monitor/platform/alerts-metric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Recommended out-of-the-box alert rules - https://learn.microsoft.com/azure/azure-monitor/alerts/alerts-manage-alert-rules#enable-recommended-alert-rules-in-the-azure-portal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8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Create and manage action groups in the Azure portal - https://docs.microsoft.com/azure/azure-monitor/platform/action-groups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250"/>
              </a:spcBef>
              <a:spcAft>
                <a:spcPts val="1350"/>
              </a:spcAft>
            </a:pPr>
            <a:r>
              <a:rPr lang="en-US" sz="1800" b="0" kern="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and maintain Azure resources (10–15%)</a:t>
            </a:r>
          </a:p>
          <a:p>
            <a:pPr marL="0" marR="0">
              <a:lnSpc>
                <a:spcPct val="107000"/>
              </a:lnSpc>
              <a:spcBef>
                <a:spcPts val="2250"/>
              </a:spcBef>
              <a:spcAft>
                <a:spcPts val="1350"/>
              </a:spcAft>
            </a:pPr>
            <a:endParaRPr lang="en-US" sz="18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700"/>
              </a:spcBef>
              <a:spcAft>
                <a:spcPts val="450"/>
              </a:spcAft>
            </a:pPr>
            <a:r>
              <a:rPr lang="en-US" sz="1800" b="0" kern="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resources by using Azure Monitor</a:t>
            </a:r>
            <a:endParaRPr lang="en-US" sz="18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and interpret metrics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Azure Monitor Logs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2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32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Azure Monitor agents - https://docs.microsoft.com/azure/azure-monitor/platform/agents-overview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Log Analytics - https://microsoftlearning.github.io/AZ-104-MicrosoftAzureAdministrator/Instructions/Demos/11%20-%20Administer%20Monitoring.html#configure-log-analytics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5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Log Analytics workspace in the Azure portal -https://docs.microsoft.com/azure/azure-monitor/learn/quick-create-workspace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content is part of the AZ-104: Monitor and back up Azure resources (https://docs.microsoft.com/learn/paths/az-104-monitor-backup-resources/) learning path.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96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Overview of log queries in Azure Monitor - https://docs.microsoft.com/azure/azure-monitor/log-query/log-query-overview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Get started with log queries in Azure Monitor - https://docs.microsoft.com/azure/azure-monitor/log-query/get-started-queries</a:t>
            </a:r>
          </a:p>
          <a:p>
            <a:br>
              <a:rPr lang="en-US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8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Monitor log queries - https://docs.microsoft.com/azure/azure-monitor/log-query/query-language</a:t>
            </a:r>
          </a:p>
          <a:p>
            <a:endParaRPr lang="en-US" dirty="0"/>
          </a:p>
          <a:p>
            <a:r>
              <a:rPr lang="en-US" dirty="0"/>
              <a:t>Azure Monitor log query examples - https://docs.microsoft.com/azure/azure-monitor/log-query/examples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88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last lab is little shorter but puts together a practical example of monitoring. </a:t>
            </a:r>
          </a:p>
          <a:p>
            <a:endParaRPr lang="en-US" dirty="0"/>
          </a:p>
          <a:p>
            <a:r>
              <a:rPr lang="en-US" dirty="0"/>
              <a:t>Lab 11 - https://microsoftlearning.github.io/AZ-104-MicrosoftAzureAdministrator/Instructions/Labs/LAB_11-Implement_Monitoring.html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3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Azure Monitor - https://docs.microsoft.com/azure/azure-monitor/overview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Sources of monitoring data for Azure Monitor - https://docs.microsoft.com/azure/azure-monitor/platform/data-sources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Metrics - https://docs.microsoft.com/azure/azure-monitor/platform/data-platform-metrics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Logs - https://docs.microsoft.com/azure/azure-monitor/platform/data-platform-logs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50" dirty="0">
              <a:cs typeface="Segoe UI Light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9/8/2024 3:22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5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Activity log - https://docs.microsoft.com/azure/azure-monitor/platform/activity-log</a:t>
            </a:r>
          </a:p>
          <a:p>
            <a:endParaRPr lang="en-US" dirty="0"/>
          </a:p>
          <a:p>
            <a:r>
              <a:rPr lang="en-US" dirty="0"/>
              <a:t>Send Azure Activity log to Log Analytics workspace using Azure portal - https://docs.microsoft.com/azure/azure-monitor/learn/quick-collect-activity-log-portal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Query the Activity Log in the Azure portal - https://docs.microsoft.com/azure/monitoring-and-diagnostics/monitoring-overview-activity-logs#query-the-activity-log-in-the-azure-portal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250"/>
              </a:spcBef>
              <a:spcAft>
                <a:spcPts val="1350"/>
              </a:spcAft>
            </a:pPr>
            <a:endParaRPr lang="en-US" sz="1800" b="0" kern="0" dirty="0">
              <a:solidFill>
                <a:srgbClr val="161616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8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E9348E-FA16-FE20-38FB-EDD806C9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11112"/>
            <a:ext cx="12436475" cy="69723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1" y="3622696"/>
            <a:ext cx="5800990" cy="1130181"/>
          </a:xfrm>
          <a:noFill/>
        </p:spPr>
        <p:txBody>
          <a:bodyPr wrap="square" lIns="0" tIns="0" rIns="0" bIns="0" anchor="ctr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32597" rtl="0" eaLnBrk="1" latinLnBrk="0" hangingPunct="1">
              <a:defRPr lang="en-US" sz="10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65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32563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2E85BCA-8C5F-EFAA-DEF3-E5518406532B}"/>
              </a:ext>
            </a:extLst>
          </p:cNvPr>
          <p:cNvSpPr txBox="1">
            <a:spLocks/>
          </p:cNvSpPr>
          <p:nvPr userDrawn="1"/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en-US" sz="102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707CDC-9BD2-0073-85EB-939160E4C7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038" y="1587"/>
            <a:ext cx="12009437" cy="69913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0" y="3514705"/>
            <a:ext cx="6472474" cy="565091"/>
          </a:xfrm>
          <a:noFill/>
        </p:spPr>
        <p:txBody>
          <a:bodyPr wrap="square" lIns="0" tIns="0" rIns="0" bIns="0" anchor="ctr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E7960-A7FE-D692-112F-471C560CCA67}"/>
              </a:ext>
            </a:extLst>
          </p:cNvPr>
          <p:cNvSpPr txBox="1"/>
          <p:nvPr userDrawn="1"/>
        </p:nvSpPr>
        <p:spPr>
          <a:xfrm>
            <a:off x="427038" y="6411853"/>
            <a:ext cx="6216728" cy="27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563">
              <a:defRPr/>
            </a:pPr>
            <a:r>
              <a:rPr lang="en-US" sz="1122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94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3705656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CBFC5-126D-4E5D-BA79-A65662FA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55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1330-4B4A-4C5F-85CF-D5CBC2772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753" y="998040"/>
            <a:ext cx="11568684" cy="439465"/>
          </a:xfrm>
        </p:spPr>
        <p:txBody>
          <a:bodyPr tIns="45720" rIns="0" bIns="45720"/>
          <a:lstStyle>
            <a:lvl1pPr>
              <a:defRPr sz="2244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Subheading Segoe UI </a:t>
            </a:r>
            <a:r>
              <a:rPr lang="en-US" dirty="0" err="1"/>
              <a:t>Semibold</a:t>
            </a:r>
            <a:r>
              <a:rPr lang="en-US" dirty="0"/>
              <a:t> 22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81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s - no 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14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885716-8A7B-42A7-93E2-E8749AF5C6BC}"/>
              </a:ext>
            </a:extLst>
          </p:cNvPr>
          <p:cNvSpPr/>
          <p:nvPr userDrawn="1"/>
        </p:nvSpPr>
        <p:spPr bwMode="auto">
          <a:xfrm>
            <a:off x="6116130" y="1476375"/>
            <a:ext cx="5313870" cy="4333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169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3183609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4C7EE8-4313-2803-B06C-A5BA61EA4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14984" y="1617484"/>
            <a:ext cx="1132870" cy="1132709"/>
            <a:chOff x="5540700" y="2116300"/>
            <a:chExt cx="1110600" cy="111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97E22B-DD1F-99A5-25F7-1E4F4F58DA7D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C046DA-F3B0-17BF-4867-63F317F8ACA9}"/>
                </a:ext>
              </a:extLst>
            </p:cNvPr>
            <p:cNvPicPr/>
            <p:nvPr/>
          </p:nvPicPr>
          <p:blipFill>
            <a:blip r:embed="rId2"/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350FFB-1FC5-59FA-F297-3FE6E8364735}"/>
              </a:ext>
            </a:extLst>
          </p:cNvPr>
          <p:cNvSpPr txBox="1"/>
          <p:nvPr userDrawn="1"/>
        </p:nvSpPr>
        <p:spPr>
          <a:xfrm>
            <a:off x="600058" y="2927690"/>
            <a:ext cx="2228017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0" baseline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Check your knowledge questions and additional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EEDEA-6687-D76A-D227-7C52A001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937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6147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ounded Rectangle 3_1">
            <a:extLst>
              <a:ext uri="{FF2B5EF4-FFF2-40B4-BE49-F238E27FC236}">
                <a16:creationId xmlns:a16="http://schemas.microsoft.com/office/drawing/2014/main" id="{FC76C8DF-13B1-1B33-CBD3-D0B1496658D3}"/>
              </a:ext>
            </a:extLst>
          </p:cNvPr>
          <p:cNvSpPr/>
          <p:nvPr userDrawn="1"/>
        </p:nvSpPr>
        <p:spPr>
          <a:xfrm>
            <a:off x="521111" y="1292745"/>
            <a:ext cx="10387932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B7F7B8-27DC-CB90-9841-2B0EB6BDC8A9}"/>
              </a:ext>
            </a:extLst>
          </p:cNvPr>
          <p:cNvSpPr/>
          <p:nvPr userDrawn="1"/>
        </p:nvSpPr>
        <p:spPr>
          <a:xfrm>
            <a:off x="10324155" y="1117294"/>
            <a:ext cx="1132870" cy="11327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pic>
        <p:nvPicPr>
          <p:cNvPr id="5" name="Graphic 4" descr="Beaker with solid fill">
            <a:extLst>
              <a:ext uri="{FF2B5EF4-FFF2-40B4-BE49-F238E27FC236}">
                <a16:creationId xmlns:a16="http://schemas.microsoft.com/office/drawing/2014/main" id="{0A4277E8-514E-E7C0-EEAE-4DBF838AD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3390" y="11417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795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4282290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8" y="525428"/>
            <a:ext cx="11703601" cy="502246"/>
          </a:xfrm>
        </p:spPr>
        <p:txBody>
          <a:bodyPr/>
          <a:lstStyle>
            <a:lvl1pPr>
              <a:defRPr sz="3264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82E78A-A36F-A9AB-B5BC-51FF48A0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26989" y="1477271"/>
            <a:ext cx="1110600" cy="111060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06B05E-82F0-67C0-F4BE-484546169B0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B551F7BB-0B62-B45A-97E8-BDBC64276EB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149219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1871-CFCE-3B3A-64D9-F7F5A4441034}"/>
              </a:ext>
            </a:extLst>
          </p:cNvPr>
          <p:cNvSpPr txBox="1"/>
          <p:nvPr userDrawn="1"/>
        </p:nvSpPr>
        <p:spPr>
          <a:xfrm>
            <a:off x="465138" y="6267044"/>
            <a:ext cx="3794950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29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learn/modules/configure-azure-moni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crosoftlearning.github.io/AZ-104-MicrosoftAzureAdministrator/Instructions/Labs/LAB_11-Implement_Monitoring.html" TargetMode="External"/><Relationship Id="rId5" Type="http://schemas.openxmlformats.org/officeDocument/2006/relationships/hyperlink" Target="https://docs.microsoft.com/learn/modules/configure-log-analytics/" TargetMode="External"/><Relationship Id="rId4" Type="http://schemas.openxmlformats.org/officeDocument/2006/relationships/hyperlink" Target="https://learn.microsoft.com/en-us/training/modules/incident-response-with-alerting-on-azur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341" y="3622696"/>
            <a:ext cx="5800990" cy="1130181"/>
          </a:xfrm>
        </p:spPr>
        <p:txBody>
          <a:bodyPr/>
          <a:lstStyle/>
          <a:p>
            <a:r>
              <a:rPr lang="en-US"/>
              <a:t>AZ-104T00A</a:t>
            </a:r>
            <a:br>
              <a:rPr lang="en-US" dirty="0"/>
            </a:br>
            <a:r>
              <a:rPr lang="en-US" dirty="0"/>
              <a:t>Administer Monitoring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33" y="2233689"/>
            <a:ext cx="6472474" cy="1695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Improve incident response with alerting on Azure </a:t>
            </a:r>
          </a:p>
        </p:txBody>
      </p:sp>
    </p:spTree>
    <p:extLst>
      <p:ext uri="{BB962C8B-B14F-4D97-AF65-F5344CB8AC3E}">
        <p14:creationId xmlns:p14="http://schemas.microsoft.com/office/powerpoint/2010/main" val="38203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FB1F-5AB3-4049-A586-FF193883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Improve incident response with alerting on Azure - Overview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2AE29B-6D2A-459C-A224-7E67D61D568B}"/>
              </a:ext>
            </a:extLst>
          </p:cNvPr>
          <p:cNvSpPr/>
          <p:nvPr/>
        </p:nvSpPr>
        <p:spPr bwMode="auto">
          <a:xfrm>
            <a:off x="465138" y="1397000"/>
            <a:ext cx="4997091" cy="268188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 Azure Monitor Alerts</a:t>
            </a:r>
          </a:p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 Alert Rules</a:t>
            </a:r>
          </a:p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 Action Groups</a:t>
            </a:r>
          </a:p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Demonstration – Alerts</a:t>
            </a:r>
          </a:p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Learning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E9C64-6D18-2B9F-9662-80E5DB863961}"/>
              </a:ext>
            </a:extLst>
          </p:cNvPr>
          <p:cNvSpPr txBox="1"/>
          <p:nvPr/>
        </p:nvSpPr>
        <p:spPr>
          <a:xfrm>
            <a:off x="6377655" y="2099307"/>
            <a:ext cx="476170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kern="0" dirty="0">
                <a:solidFill>
                  <a:srgbClr val="243A5E"/>
                </a:solidFill>
              </a:rPr>
              <a:t>Monitor and maintain Azure resources (10–15%): Monitor resources in Azure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Set up alert rules, action groups, and alert processing rules in Azure Monitor</a:t>
            </a:r>
          </a:p>
        </p:txBody>
      </p:sp>
    </p:spTree>
    <p:extLst>
      <p:ext uri="{BB962C8B-B14F-4D97-AF65-F5344CB8AC3E}">
        <p14:creationId xmlns:p14="http://schemas.microsoft.com/office/powerpoint/2010/main" val="14676166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A6D06-C76E-8622-0955-6266577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Azure Monitor Alerts</a:t>
            </a:r>
          </a:p>
        </p:txBody>
      </p:sp>
      <p:pic>
        <p:nvPicPr>
          <p:cNvPr id="6" name="Picture 5" descr="Diagram of Azure resources using Alert Rules to trigger and take action. ">
            <a:extLst>
              <a:ext uri="{FF2B5EF4-FFF2-40B4-BE49-F238E27FC236}">
                <a16:creationId xmlns:a16="http://schemas.microsoft.com/office/drawing/2014/main" id="{C6ACA9CE-77A6-B762-3E15-395CE2B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1" y="1397477"/>
            <a:ext cx="10017611" cy="46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7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EDCF-1ABE-4C85-987F-3E8F231E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Alerts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32E323-9AA7-4D95-91C6-250EF7309CE4}"/>
              </a:ext>
            </a:extLst>
          </p:cNvPr>
          <p:cNvSpPr/>
          <p:nvPr/>
        </p:nvSpPr>
        <p:spPr bwMode="auto">
          <a:xfrm>
            <a:off x="747643" y="1566104"/>
            <a:ext cx="7263297" cy="116846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and configure an alert rule</a:t>
            </a:r>
          </a:p>
          <a:p>
            <a:pPr marL="342900" indent="-34290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Review alerts </a:t>
            </a:r>
          </a:p>
        </p:txBody>
      </p:sp>
    </p:spTree>
    <p:extLst>
      <p:ext uri="{BB962C8B-B14F-4D97-AF65-F5344CB8AC3E}">
        <p14:creationId xmlns:p14="http://schemas.microsoft.com/office/powerpoint/2010/main" val="38110128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290-4388-5C78-66CF-E3E1727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Alert Rules</a:t>
            </a:r>
          </a:p>
        </p:txBody>
      </p:sp>
      <p:pic>
        <p:nvPicPr>
          <p:cNvPr id="4" name="Picture 3" descr="Screenshot of the Alert Rules page. ">
            <a:extLst>
              <a:ext uri="{FF2B5EF4-FFF2-40B4-BE49-F238E27FC236}">
                <a16:creationId xmlns:a16="http://schemas.microsoft.com/office/drawing/2014/main" id="{96286D32-65D0-12BC-4C6D-76E8F1C5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1" y="1397477"/>
            <a:ext cx="11971337" cy="20549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3AE4DC-D732-F0CE-9917-ED171B7DE9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45452" y="3761779"/>
            <a:ext cx="10861605" cy="1835269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61616"/>
                </a:solidFill>
                <a:latin typeface="Segoe UI" panose="020B0502040204020203" pitchFamily="34" charset="0"/>
              </a:rPr>
              <a:t>Alert rules combine the resources to be monitored, the signal or data from the resource, and the conditions.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You can </a:t>
            </a:r>
            <a:r>
              <a:rPr lang="en-US" sz="2000" dirty="0">
                <a:solidFill>
                  <a:srgbClr val="161616"/>
                </a:solidFill>
                <a:latin typeface="Segoe UI" panose="020B0502040204020203" pitchFamily="34" charset="0"/>
              </a:rPr>
              <a:t>enable recommended out-of-the-box alert rules in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3786441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Action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87EFB-8C40-486A-8EA0-06670498B3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2003461"/>
            <a:ext cx="5215250" cy="11946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Defines a set of notifications and/or actions when an alert is triggered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B7391-CEA6-4D08-9675-907CEF06BE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707064"/>
            <a:ext cx="5215249" cy="11946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You can add up to five action groups to an alert rule. Multiple alert rules can use the same action group.</a:t>
            </a:r>
          </a:p>
        </p:txBody>
      </p:sp>
      <p:pic>
        <p:nvPicPr>
          <p:cNvPr id="15" name="Picture 14" descr="Screenshot of the Portal Action Group Notifications tab. ">
            <a:extLst>
              <a:ext uri="{FF2B5EF4-FFF2-40B4-BE49-F238E27FC236}">
                <a16:creationId xmlns:a16="http://schemas.microsoft.com/office/drawing/2014/main" id="{B7D0BF3F-742A-4D1D-80D7-1A59C7F5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75" y="1245519"/>
            <a:ext cx="6153150" cy="19526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2BDFE6-D4A9-4C86-9B69-57AA12FC2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91752" y="3396281"/>
            <a:ext cx="6117685" cy="291572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B3AB1-C9BA-49FC-9C76-8DFC7F45A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91752" y="1192214"/>
            <a:ext cx="6117685" cy="207888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7" name="Picture 6" descr="Screenshot of the Actions page with Action types like Event Hub. ">
            <a:extLst>
              <a:ext uri="{FF2B5EF4-FFF2-40B4-BE49-F238E27FC236}">
                <a16:creationId xmlns:a16="http://schemas.microsoft.com/office/drawing/2014/main" id="{F2D73BA6-89A4-66BD-0DDE-D17F19D83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64" y="3583389"/>
            <a:ext cx="5913384" cy="26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5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Log Analytics</a:t>
            </a:r>
          </a:p>
        </p:txBody>
      </p:sp>
    </p:spTree>
    <p:extLst>
      <p:ext uri="{BB962C8B-B14F-4D97-AF65-F5344CB8AC3E}">
        <p14:creationId xmlns:p14="http://schemas.microsoft.com/office/powerpoint/2010/main" val="30092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FB1F-5AB3-4049-A586-FF19388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- Configure Log </a:t>
            </a:r>
            <a:r>
              <a:rPr lang="en-US"/>
              <a:t>Analytics 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B635EF-3EA3-471D-B5DF-DB26BC3143F0}"/>
              </a:ext>
            </a:extLst>
          </p:cNvPr>
          <p:cNvSpPr/>
          <p:nvPr/>
        </p:nvSpPr>
        <p:spPr bwMode="auto">
          <a:xfrm>
            <a:off x="465138" y="1316868"/>
            <a:ext cx="5378623" cy="3482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Determine Log Analytics Uses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 a Workspace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Query Log Analytics Data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Structure Log Analytics Queries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Demonstration – Log Analytics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Learning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3B55-2159-AE7C-5040-F1EBDEDA3648}"/>
              </a:ext>
            </a:extLst>
          </p:cNvPr>
          <p:cNvSpPr txBox="1"/>
          <p:nvPr/>
        </p:nvSpPr>
        <p:spPr>
          <a:xfrm>
            <a:off x="6592715" y="1998859"/>
            <a:ext cx="476170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kern="0" dirty="0">
                <a:solidFill>
                  <a:srgbClr val="243A5E"/>
                </a:solidFill>
              </a:rPr>
              <a:t>Monitor and maintain Azure resources (10–15%): Monitor resources in Azure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Query and analyze logs in Azure Monitor</a:t>
            </a:r>
          </a:p>
        </p:txBody>
      </p:sp>
    </p:spTree>
    <p:extLst>
      <p:ext uri="{BB962C8B-B14F-4D97-AF65-F5344CB8AC3E}">
        <p14:creationId xmlns:p14="http://schemas.microsoft.com/office/powerpoint/2010/main" val="40380801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B8E15-07CC-4B42-AB9F-9162C9F7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Determine Log Analytics Uses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075833-694E-4137-B519-80D51BBB18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40" y="1459498"/>
            <a:ext cx="5059362" cy="12494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A service that helps you collect and analyze data generated by resources in your cloud and on-premises environments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0B128-9604-4F4F-8EAE-0DCC410C5C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40" y="2832718"/>
            <a:ext cx="5059362" cy="12494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Write log queries and interactively analyze their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5506F-CFC3-4B03-9B26-C03B4637B9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4205938"/>
            <a:ext cx="5059362" cy="13290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Examples include assessing system updates and troubleshooting operational incidents</a:t>
            </a:r>
          </a:p>
        </p:txBody>
      </p:sp>
      <p:pic>
        <p:nvPicPr>
          <p:cNvPr id="2" name="Picture 2" descr="Screenshot of Microsoft Monitor Logs - Logs is being highlighted and on the right New Query One window pops up">
            <a:extLst>
              <a:ext uri="{FF2B5EF4-FFF2-40B4-BE49-F238E27FC236}">
                <a16:creationId xmlns:a16="http://schemas.microsoft.com/office/drawing/2014/main" id="{2B123903-9386-4D62-8827-2914A023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0" y="1254349"/>
            <a:ext cx="4787319" cy="49881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7288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0198-9E9B-4199-8F93-D516F76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Log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97059-4512-97BF-DCF6-5BDECD8AE533}"/>
              </a:ext>
            </a:extLst>
          </p:cNvPr>
          <p:cNvSpPr txBox="1"/>
          <p:nvPr/>
        </p:nvSpPr>
        <p:spPr>
          <a:xfrm>
            <a:off x="892037" y="1677042"/>
            <a:ext cx="6216926" cy="95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Review built-in log queries</a:t>
            </a:r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Review the KQL language</a:t>
            </a:r>
          </a:p>
        </p:txBody>
      </p:sp>
    </p:spTree>
    <p:extLst>
      <p:ext uri="{BB962C8B-B14F-4D97-AF65-F5344CB8AC3E}">
        <p14:creationId xmlns:p14="http://schemas.microsoft.com/office/powerpoint/2010/main" val="36992744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87740A-BEC2-413A-A8AC-E348170A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- Administer Monitoring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55C2C-D7C0-45CF-8740-EBEEE37322AE}"/>
              </a:ext>
            </a:extLst>
          </p:cNvPr>
          <p:cNvSpPr txBox="1"/>
          <p:nvPr/>
        </p:nvSpPr>
        <p:spPr>
          <a:xfrm>
            <a:off x="465137" y="1471465"/>
            <a:ext cx="7412193" cy="30729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Configure Azure Monitor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Improve incident response with alerting on Azure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Configure Log Analytics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Lab 11 – Implement Monitoring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4002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68CE0-7F43-433F-9771-4C6305E342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1614813"/>
            <a:ext cx="5059362" cy="12401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A workspace is an Azure resource and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is a container where data is collected, aggregated, analyzed, and presented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8F902-ECEC-4E53-8663-98AC2B9F33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3079613"/>
            <a:ext cx="5059362" cy="12401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You can have multiple workspaces per Azure subscription, and you can have access to more than one workspace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E4931E-7AAE-4F69-B021-33C4D5D91F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4544412"/>
            <a:ext cx="5059362" cy="12401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A workspace provides a geographic location, data isolation, and scope</a:t>
            </a:r>
          </a:p>
        </p:txBody>
      </p:sp>
      <p:pic>
        <p:nvPicPr>
          <p:cNvPr id="4" name="Picture 3" descr="Screenshot of the Create Log Analytics workspace portal page. ">
            <a:extLst>
              <a:ext uri="{FF2B5EF4-FFF2-40B4-BE49-F238E27FC236}">
                <a16:creationId xmlns:a16="http://schemas.microsoft.com/office/drawing/2014/main" id="{B523FFE5-00CD-9F6D-8E2D-F6098878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45" y="1304289"/>
            <a:ext cx="5622036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21376-13AB-4493-AA50-35233271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Log Analytics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BBF42-D68B-4CF7-9DA4-88B310D77D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486285"/>
            <a:ext cx="5188570" cy="9411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Common queries and a query language (KQL) for custom searches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50FB8-3454-424D-92E9-BB69C17E17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9" y="2628403"/>
            <a:ext cx="5188570" cy="9411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Quickly retrieve and consolidate data in the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D733E-BF55-473B-AA83-8272CBC552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3823211"/>
            <a:ext cx="5188570" cy="9411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Save or have log searches run automatically to create an alert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24399E-B6DE-484B-A796-F2ADD18A18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5018019"/>
            <a:ext cx="5188570" cy="9411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Export the data to Power BI or Excel</a:t>
            </a:r>
          </a:p>
        </p:txBody>
      </p:sp>
      <p:pic>
        <p:nvPicPr>
          <p:cNvPr id="5" name="Picture 4" descr="Screenshot of the Log Analytics All Queries portal page. ">
            <a:extLst>
              <a:ext uri="{FF2B5EF4-FFF2-40B4-BE49-F238E27FC236}">
                <a16:creationId xmlns:a16="http://schemas.microsoft.com/office/drawing/2014/main" id="{8579CC0F-C532-4204-A0FE-E219066C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1" y="1321653"/>
            <a:ext cx="5067300" cy="48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84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21376-13AB-4493-AA50-35233271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Log Analytics Queries</a:t>
            </a:r>
          </a:p>
        </p:txBody>
      </p:sp>
      <p:pic>
        <p:nvPicPr>
          <p:cNvPr id="6" name="Picture 5" descr="Illustration showing how Log Analytics queries are built from data in dedicated tables in a Log Analytics workspace. An example of a query is given that uses the main query tables (Event, Syslog, Heartbeat, and Alert)">
            <a:extLst>
              <a:ext uri="{FF2B5EF4-FFF2-40B4-BE49-F238E27FC236}">
                <a16:creationId xmlns:a16="http://schemas.microsoft.com/office/drawing/2014/main" id="{1EDFD141-9E91-43BB-8AD9-9C5B8BA7E0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8910" y="1270000"/>
            <a:ext cx="8298656" cy="34925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2DF2CC-7C69-4258-A2E0-7472160BA0D3}"/>
              </a:ext>
            </a:extLst>
          </p:cNvPr>
          <p:cNvSpPr/>
          <p:nvPr/>
        </p:nvSpPr>
        <p:spPr>
          <a:xfrm>
            <a:off x="424435" y="4762500"/>
            <a:ext cx="11571287" cy="144954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6350">
            <a:solidFill>
              <a:srgbClr val="EBEB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marL="233149"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Event</a:t>
            </a:r>
          </a:p>
          <a:p>
            <a:pPr marL="233149"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| where (EventLevelName == "Error")</a:t>
            </a:r>
          </a:p>
          <a:p>
            <a:pPr marL="233149"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| where (TimeGenerated &gt; ago(1days))</a:t>
            </a:r>
          </a:p>
          <a:p>
            <a:pPr marL="233149"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| summarize ErrorCount = count() by Computer</a:t>
            </a:r>
          </a:p>
          <a:p>
            <a:pPr marL="233149"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| top 10 by ErrorCount desc</a:t>
            </a:r>
          </a:p>
        </p:txBody>
      </p:sp>
    </p:spTree>
    <p:extLst>
      <p:ext uri="{BB962C8B-B14F-4D97-AF65-F5344CB8AC3E}">
        <p14:creationId xmlns:p14="http://schemas.microsoft.com/office/powerpoint/2010/main" val="37423362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3514705"/>
            <a:ext cx="6472474" cy="565091"/>
          </a:xfrm>
        </p:spPr>
        <p:txBody>
          <a:bodyPr/>
          <a:lstStyle/>
          <a:p>
            <a:r>
              <a:rPr lang="en-US" dirty="0"/>
              <a:t>Lab – Implement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525428"/>
            <a:ext cx="11701941" cy="502246"/>
          </a:xfrm>
        </p:spPr>
        <p:txBody>
          <a:bodyPr>
            <a:noAutofit/>
          </a:bodyPr>
          <a:lstStyle/>
          <a:p>
            <a:r>
              <a:rPr lang="en-US" dirty="0"/>
              <a:t>Lab 11 – Implement monitoring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4572D1-8BDB-4E8C-997C-153C1991CF42}"/>
              </a:ext>
            </a:extLst>
          </p:cNvPr>
          <p:cNvSpPr txBox="1">
            <a:spLocks/>
          </p:cNvSpPr>
          <p:nvPr/>
        </p:nvSpPr>
        <p:spPr>
          <a:xfrm>
            <a:off x="340048" y="2406469"/>
            <a:ext cx="3758606" cy="2260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sz="1800" spc="0" dirty="0">
                <a:latin typeface="+mn-lt"/>
              </a:rPr>
              <a:t>In this lab, you learn about Azure Monitor.</a:t>
            </a:r>
          </a:p>
          <a:p>
            <a:pPr>
              <a:buSzPct val="100000"/>
            </a:pPr>
            <a:endParaRPr lang="en-US" sz="1800" spc="0" dirty="0">
              <a:latin typeface="+mn-lt"/>
            </a:endParaRPr>
          </a:p>
          <a:p>
            <a:pPr>
              <a:buSzPct val="100000"/>
            </a:pPr>
            <a:r>
              <a:rPr lang="en-US" sz="1800" spc="0" dirty="0">
                <a:latin typeface="+mn-lt"/>
              </a:rPr>
              <a:t>You learn to create an alert to be sent to an action group.</a:t>
            </a:r>
          </a:p>
          <a:p>
            <a:pPr>
              <a:buSzPct val="100000"/>
            </a:pPr>
            <a:endParaRPr lang="en-US" sz="1800" spc="0" dirty="0">
              <a:latin typeface="+mn-lt"/>
            </a:endParaRPr>
          </a:p>
          <a:p>
            <a:pPr>
              <a:buSzPct val="100000"/>
            </a:pPr>
            <a:r>
              <a:rPr lang="en-US" sz="1800" spc="0" dirty="0">
                <a:latin typeface="+mn-lt"/>
              </a:rPr>
              <a:t>You trigger the alert and check the activity log.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E2443-3CB7-4D43-9917-6DB7F6C731EF}"/>
              </a:ext>
            </a:extLst>
          </p:cNvPr>
          <p:cNvSpPr/>
          <p:nvPr/>
        </p:nvSpPr>
        <p:spPr bwMode="auto">
          <a:xfrm>
            <a:off x="5121949" y="2052287"/>
            <a:ext cx="6431746" cy="33134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t" anchorCtr="0">
            <a:noAutofit/>
          </a:bodyPr>
          <a:lstStyle/>
          <a:p>
            <a:pPr>
              <a:spcAft>
                <a:spcPts val="612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1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Use a template to provision an infrastructure.</a:t>
            </a:r>
          </a:p>
          <a:p>
            <a:pPr>
              <a:spcAft>
                <a:spcPts val="612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2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Create an alert.</a:t>
            </a:r>
          </a:p>
          <a:p>
            <a:pPr>
              <a:spcAft>
                <a:spcPts val="612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3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Configure action group notifications.</a:t>
            </a:r>
          </a:p>
          <a:p>
            <a:pPr>
              <a:spcAft>
                <a:spcPts val="612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4: 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Trigger an alert and confirm it is working.</a:t>
            </a:r>
          </a:p>
          <a:p>
            <a:pPr>
              <a:spcAft>
                <a:spcPts val="612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5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Configure an alert rule.</a:t>
            </a:r>
          </a:p>
          <a:p>
            <a:pPr>
              <a:spcAft>
                <a:spcPts val="612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6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Use Azure Monitor log queries.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AA5-E15C-4AA2-9693-9CAA4665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251643" y="6126432"/>
            <a:ext cx="3408749" cy="246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99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4" name="arrow_15">
            <a:extLst>
              <a:ext uri="{FF2B5EF4-FFF2-40B4-BE49-F238E27FC236}">
                <a16:creationId xmlns:a16="http://schemas.microsoft.com/office/drawing/2014/main" id="{92248CC0-8B9A-4982-A2E7-73815481B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3228" y="6137089"/>
            <a:ext cx="225900" cy="224873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F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773BA-DA51-D97B-AFF5-A79146825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5246" y="1738886"/>
            <a:ext cx="621564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Job Skills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412071058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8B5A-D869-4B8D-B02A-F882E5A6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Lab 11 – Architecture diagram</a:t>
            </a:r>
          </a:p>
        </p:txBody>
      </p:sp>
      <p:grpSp>
        <p:nvGrpSpPr>
          <p:cNvPr id="88" name="Group 87" descr="Architecture diagram for the monitoring lab tasks. ">
            <a:extLst>
              <a:ext uri="{FF2B5EF4-FFF2-40B4-BE49-F238E27FC236}">
                <a16:creationId xmlns:a16="http://schemas.microsoft.com/office/drawing/2014/main" id="{7A542043-FFD9-107D-1A02-7DE8657B80B0}"/>
              </a:ext>
            </a:extLst>
          </p:cNvPr>
          <p:cNvGrpSpPr/>
          <p:nvPr/>
        </p:nvGrpSpPr>
        <p:grpSpPr>
          <a:xfrm>
            <a:off x="2718199" y="1287880"/>
            <a:ext cx="6155738" cy="4793459"/>
            <a:chOff x="1504781" y="1197516"/>
            <a:chExt cx="6043501" cy="492537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A463B19-6E0D-C389-55E4-D88CECD41A87}"/>
                </a:ext>
              </a:extLst>
            </p:cNvPr>
            <p:cNvSpPr/>
            <p:nvPr/>
          </p:nvSpPr>
          <p:spPr bwMode="auto">
            <a:xfrm>
              <a:off x="1504781" y="1371600"/>
              <a:ext cx="6043501" cy="4751294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D5A156-32BC-553A-F9E1-4D2462798037}"/>
                </a:ext>
              </a:extLst>
            </p:cNvPr>
            <p:cNvSpPr/>
            <p:nvPr/>
          </p:nvSpPr>
          <p:spPr bwMode="auto">
            <a:xfrm>
              <a:off x="3793386" y="3838856"/>
              <a:ext cx="3503883" cy="902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AA9F90-394C-C860-2918-54F5773246D4}"/>
                </a:ext>
              </a:extLst>
            </p:cNvPr>
            <p:cNvSpPr/>
            <p:nvPr/>
          </p:nvSpPr>
          <p:spPr bwMode="auto">
            <a:xfrm>
              <a:off x="3793386" y="2706140"/>
              <a:ext cx="3503883" cy="902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92A459-EF63-4693-A94C-CC7A0B0E5C05}"/>
                </a:ext>
              </a:extLst>
            </p:cNvPr>
            <p:cNvSpPr/>
            <p:nvPr/>
          </p:nvSpPr>
          <p:spPr bwMode="auto">
            <a:xfrm>
              <a:off x="3793386" y="1573424"/>
              <a:ext cx="3503883" cy="902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1BDE8C5-EDF8-DD7F-F0CB-E7701B4BC6D9}"/>
                </a:ext>
              </a:extLst>
            </p:cNvPr>
            <p:cNvGrpSpPr/>
            <p:nvPr/>
          </p:nvGrpSpPr>
          <p:grpSpPr>
            <a:xfrm>
              <a:off x="1596951" y="1197516"/>
              <a:ext cx="1635969" cy="370842"/>
              <a:chOff x="1605916" y="1583926"/>
              <a:chExt cx="1635969" cy="37084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53F70-908D-4D99-8026-C6E5455EA625}"/>
                  </a:ext>
                </a:extLst>
              </p:cNvPr>
              <p:cNvSpPr txBox="1"/>
              <p:nvPr/>
            </p:nvSpPr>
            <p:spPr>
              <a:xfrm>
                <a:off x="1605916" y="1594797"/>
                <a:ext cx="1635969" cy="3599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:r>
                  <a:rPr lang="fr-FR" sz="1632" dirty="0"/>
                  <a:t>az104-rg11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991E135E-20DD-46D6-A8F0-53FA9918A2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5916" y="1583926"/>
                <a:ext cx="368970" cy="337149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0278F7-1E90-B29B-47B2-BA0459747F54}"/>
                </a:ext>
              </a:extLst>
            </p:cNvPr>
            <p:cNvGrpSpPr/>
            <p:nvPr/>
          </p:nvGrpSpPr>
          <p:grpSpPr>
            <a:xfrm>
              <a:off x="1637093" y="2025608"/>
              <a:ext cx="1798942" cy="1493034"/>
              <a:chOff x="2151985" y="2447340"/>
              <a:chExt cx="1515058" cy="122652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75749D2-7236-4930-A055-83940D5AE734}"/>
                  </a:ext>
                </a:extLst>
              </p:cNvPr>
              <p:cNvSpPr/>
              <p:nvPr/>
            </p:nvSpPr>
            <p:spPr bwMode="auto">
              <a:xfrm>
                <a:off x="2171801" y="2462214"/>
                <a:ext cx="1495242" cy="1211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163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095A8CE-D0CF-4414-B9CB-3B3B83ADC484}"/>
                  </a:ext>
                </a:extLst>
              </p:cNvPr>
              <p:cNvSpPr txBox="1"/>
              <p:nvPr/>
            </p:nvSpPr>
            <p:spPr>
              <a:xfrm>
                <a:off x="2171801" y="3286998"/>
                <a:ext cx="1363994" cy="29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32" dirty="0"/>
                  <a:t>az104-11-vm0</a:t>
                </a:r>
              </a:p>
            </p:txBody>
          </p:sp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4358472A-78E7-49BE-8D3E-9C08B920D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670565" y="2805227"/>
                <a:ext cx="434273" cy="39682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D555457-6743-4CB8-BBCB-AE111F3E88E5}"/>
                  </a:ext>
                </a:extLst>
              </p:cNvPr>
              <p:cNvSpPr txBox="1"/>
              <p:nvPr/>
            </p:nvSpPr>
            <p:spPr>
              <a:xfrm>
                <a:off x="2151985" y="2447340"/>
                <a:ext cx="1208616" cy="295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32" b="1" dirty="0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632" b="1" dirty="0">
                    <a:solidFill>
                      <a:schemeClr val="tx2">
                        <a:lumMod val="50000"/>
                      </a:schemeClr>
                    </a:solidFill>
                  </a:rPr>
                  <a:t> 1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C2BFCA-FDD9-4D08-B127-5A37C58B7517}"/>
                </a:ext>
              </a:extLst>
            </p:cNvPr>
            <p:cNvSpPr txBox="1"/>
            <p:nvPr/>
          </p:nvSpPr>
          <p:spPr>
            <a:xfrm>
              <a:off x="3818064" y="1572981"/>
              <a:ext cx="839641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2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0905B8D-3526-35F7-3E7B-6EF9FAE8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36365" y="1902463"/>
              <a:ext cx="508293" cy="50829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7541C8-4EBA-0C4E-5F71-2B6AED701034}"/>
                </a:ext>
              </a:extLst>
            </p:cNvPr>
            <p:cNvSpPr txBox="1"/>
            <p:nvPr/>
          </p:nvSpPr>
          <p:spPr>
            <a:xfrm>
              <a:off x="4580062" y="1909627"/>
              <a:ext cx="2825998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Alert- delete virtual machine</a:t>
              </a:r>
            </a:p>
          </p:txBody>
        </p:sp>
        <p:pic>
          <p:nvPicPr>
            <p:cNvPr id="12" name="Graphic 11" descr="Envelope with solid fill">
              <a:extLst>
                <a:ext uri="{FF2B5EF4-FFF2-40B4-BE49-F238E27FC236}">
                  <a16:creationId xmlns:a16="http://schemas.microsoft.com/office/drawing/2014/main" id="{FF5FC94D-F321-56AD-9BBB-03B5BA61C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38608" y="2990847"/>
              <a:ext cx="503807" cy="503807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5054B5D-49A5-F768-3F6A-9A15FEA96665}"/>
                </a:ext>
              </a:extLst>
            </p:cNvPr>
            <p:cNvCxnSpPr>
              <a:cxnSpLocks/>
              <a:stCxn id="97" idx="3"/>
              <a:endCxn id="32" idx="1"/>
            </p:cNvCxnSpPr>
            <p:nvPr/>
          </p:nvCxnSpPr>
          <p:spPr>
            <a:xfrm>
              <a:off x="2768487" y="2702780"/>
              <a:ext cx="1024899" cy="1587500"/>
            </a:xfrm>
            <a:prstGeom prst="bentConnector3">
              <a:avLst>
                <a:gd name="adj1" fmla="val 79739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BB4CA5-E489-465D-ED3B-DB00395E3F83}"/>
                </a:ext>
              </a:extLst>
            </p:cNvPr>
            <p:cNvSpPr txBox="1"/>
            <p:nvPr/>
          </p:nvSpPr>
          <p:spPr>
            <a:xfrm>
              <a:off x="3818063" y="2714096"/>
              <a:ext cx="839641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55282D-50C6-EA34-3FD1-2458C2B467BC}"/>
                </a:ext>
              </a:extLst>
            </p:cNvPr>
            <p:cNvSpPr txBox="1"/>
            <p:nvPr/>
          </p:nvSpPr>
          <p:spPr>
            <a:xfrm>
              <a:off x="4580062" y="3019163"/>
              <a:ext cx="2825998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Action – send email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7E920A-97CB-9A33-C587-49347B023A3C}"/>
                </a:ext>
              </a:extLst>
            </p:cNvPr>
            <p:cNvSpPr txBox="1"/>
            <p:nvPr/>
          </p:nvSpPr>
          <p:spPr>
            <a:xfrm>
              <a:off x="3818063" y="3807677"/>
              <a:ext cx="839641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E684CD-6571-EBF0-546A-F0F414498C36}"/>
                </a:ext>
              </a:extLst>
            </p:cNvPr>
            <p:cNvSpPr txBox="1"/>
            <p:nvPr/>
          </p:nvSpPr>
          <p:spPr>
            <a:xfrm>
              <a:off x="4580062" y="4258782"/>
              <a:ext cx="2825998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Trigger the alert</a:t>
              </a:r>
            </a:p>
          </p:txBody>
        </p:sp>
        <p:pic>
          <p:nvPicPr>
            <p:cNvPr id="7" name="Graphic 6" descr="Garbage with solid fill">
              <a:extLst>
                <a:ext uri="{FF2B5EF4-FFF2-40B4-BE49-F238E27FC236}">
                  <a16:creationId xmlns:a16="http://schemas.microsoft.com/office/drawing/2014/main" id="{2E1352E6-D504-42D2-1715-8643FA0CF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96036" y="4075585"/>
              <a:ext cx="588950" cy="58895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A70EC8-C704-47FB-A016-271DDAAA7015}"/>
                </a:ext>
              </a:extLst>
            </p:cNvPr>
            <p:cNvSpPr/>
            <p:nvPr/>
          </p:nvSpPr>
          <p:spPr bwMode="auto">
            <a:xfrm>
              <a:off x="3793386" y="4985702"/>
              <a:ext cx="3503883" cy="902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D3319D-2E93-CE75-6754-A76D5BB38A97}"/>
                </a:ext>
              </a:extLst>
            </p:cNvPr>
            <p:cNvSpPr txBox="1"/>
            <p:nvPr/>
          </p:nvSpPr>
          <p:spPr>
            <a:xfrm>
              <a:off x="3818063" y="4954523"/>
              <a:ext cx="839641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 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70976B-11A0-115A-70B5-D94F668AC184}"/>
                </a:ext>
              </a:extLst>
            </p:cNvPr>
            <p:cNvSpPr txBox="1"/>
            <p:nvPr/>
          </p:nvSpPr>
          <p:spPr>
            <a:xfrm>
              <a:off x="4580062" y="5405628"/>
              <a:ext cx="2825998" cy="359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Add a processing rule</a:t>
              </a:r>
            </a:p>
          </p:txBody>
        </p:sp>
        <p:pic>
          <p:nvPicPr>
            <p:cNvPr id="64" name="Graphic 63" descr="Clock with solid fill">
              <a:extLst>
                <a:ext uri="{FF2B5EF4-FFF2-40B4-BE49-F238E27FC236}">
                  <a16:creationId xmlns:a16="http://schemas.microsoft.com/office/drawing/2014/main" id="{7DA28035-70B0-345A-19FE-937FCE86E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75752" y="5221038"/>
              <a:ext cx="629519" cy="629519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051B26B-4333-8059-E14A-CCC13A4A0F13}"/>
                </a:ext>
              </a:extLst>
            </p:cNvPr>
            <p:cNvGrpSpPr/>
            <p:nvPr/>
          </p:nvGrpSpPr>
          <p:grpSpPr>
            <a:xfrm>
              <a:off x="1660622" y="3931031"/>
              <a:ext cx="1775413" cy="1474928"/>
              <a:chOff x="8703843" y="2786265"/>
              <a:chExt cx="1775413" cy="147492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0BE4B3A-1AE2-1CFB-020B-0AD75B880CAD}"/>
                  </a:ext>
                </a:extLst>
              </p:cNvPr>
              <p:cNvSpPr/>
              <p:nvPr/>
            </p:nvSpPr>
            <p:spPr bwMode="auto">
              <a:xfrm>
                <a:off x="8703843" y="2786265"/>
                <a:ext cx="1775413" cy="14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163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B38508-0535-90B4-117F-D0EBDA946BD3}"/>
                  </a:ext>
                </a:extLst>
              </p:cNvPr>
              <p:cNvSpPr txBox="1"/>
              <p:nvPr/>
            </p:nvSpPr>
            <p:spPr>
              <a:xfrm>
                <a:off x="8781763" y="3840936"/>
                <a:ext cx="1619572" cy="35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32" dirty="0"/>
                  <a:t>Log Queries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E08A8-664B-2BF0-DEAE-D0C13E49D2AC}"/>
                  </a:ext>
                </a:extLst>
              </p:cNvPr>
              <p:cNvSpPr txBox="1"/>
              <p:nvPr/>
            </p:nvSpPr>
            <p:spPr>
              <a:xfrm>
                <a:off x="8716255" y="2797246"/>
                <a:ext cx="1435080" cy="35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32" b="1" dirty="0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632" b="1" dirty="0">
                    <a:solidFill>
                      <a:schemeClr val="tx2">
                        <a:lumMod val="50000"/>
                      </a:schemeClr>
                    </a:solidFill>
                  </a:rPr>
                  <a:t> 6</a:t>
                </a:r>
              </a:p>
            </p:txBody>
          </p:sp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3A95B106-3713-576A-BDD2-889B0ECD9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339506" y="3146781"/>
                <a:ext cx="618075" cy="6180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174258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F0980-BE18-42C3-A74D-4012B78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26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Azure Monitor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FB1F-5AB3-4049-A586-FF19388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- Configure Azure Monitor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407CE-9C75-4C0D-A29C-41102E9655ED}"/>
              </a:ext>
            </a:extLst>
          </p:cNvPr>
          <p:cNvSpPr/>
          <p:nvPr/>
        </p:nvSpPr>
        <p:spPr bwMode="auto">
          <a:xfrm>
            <a:off x="570195" y="1397477"/>
            <a:ext cx="4849243" cy="325127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Describe Azure Monitor Key Capabilities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Describe Azure Monitor Components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 Metrics and Logs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Identify Data Types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Describe Activity Log Events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Learning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4ED52-FC68-FBD4-EF7F-6CA090115176}"/>
              </a:ext>
            </a:extLst>
          </p:cNvPr>
          <p:cNvSpPr txBox="1"/>
          <p:nvPr/>
        </p:nvSpPr>
        <p:spPr>
          <a:xfrm>
            <a:off x="6450840" y="1848730"/>
            <a:ext cx="4761702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kern="0" dirty="0">
                <a:solidFill>
                  <a:srgbClr val="243A5E"/>
                </a:solidFill>
              </a:rPr>
              <a:t>Monitor and maintain Azure resources (10–15%): Monitor resources in Azure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Interpret metrics in Azure Monitor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log settings in Azure Monitor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and interpret monitoring of virtual machines, storage accounts, and networks by using Azure Monitor Insights</a:t>
            </a:r>
          </a:p>
        </p:txBody>
      </p:sp>
    </p:spTree>
    <p:extLst>
      <p:ext uri="{BB962C8B-B14F-4D97-AF65-F5344CB8AC3E}">
        <p14:creationId xmlns:p14="http://schemas.microsoft.com/office/powerpoint/2010/main" val="1960244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Describe Azure Monitor Key Capabilities</a:t>
            </a:r>
          </a:p>
        </p:txBody>
      </p:sp>
      <p:pic>
        <p:nvPicPr>
          <p:cNvPr id="7" name="Picture 6" descr="Diagram listing three key functionalities for which Azure Monitor is used: Monitor &amp; Visualize Metrics; Query &amp; Analyze Logs; Setup Alert &amp; Actions">
            <a:extLst>
              <a:ext uri="{FF2B5EF4-FFF2-40B4-BE49-F238E27FC236}">
                <a16:creationId xmlns:a16="http://schemas.microsoft.com/office/drawing/2014/main" id="{09B2FA1B-F642-42CB-A166-589B0D4FD34C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90"/>
          <a:stretch/>
        </p:blipFill>
        <p:spPr bwMode="auto">
          <a:xfrm>
            <a:off x="470698" y="1257300"/>
            <a:ext cx="11495080" cy="343789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3C2C37-A6C5-416B-8563-2E64D36E79B5}"/>
              </a:ext>
            </a:extLst>
          </p:cNvPr>
          <p:cNvSpPr/>
          <p:nvPr/>
        </p:nvSpPr>
        <p:spPr>
          <a:xfrm>
            <a:off x="440570" y="4986080"/>
            <a:ext cx="3749052" cy="977398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Core monitoring for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Azure services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AE8E22-619F-4005-B6BA-B898E5FE8DEE}"/>
              </a:ext>
            </a:extLst>
          </p:cNvPr>
          <p:cNvSpPr/>
          <p:nvPr/>
        </p:nvSpPr>
        <p:spPr>
          <a:xfrm>
            <a:off x="4344922" y="4986080"/>
            <a:ext cx="3749052" cy="977398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Collects metrics, activity logs, and diagnostic logs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C8DC10-03E0-41FC-8625-2956F32C7E50}"/>
              </a:ext>
            </a:extLst>
          </p:cNvPr>
          <p:cNvSpPr/>
          <p:nvPr/>
        </p:nvSpPr>
        <p:spPr>
          <a:xfrm>
            <a:off x="8249273" y="4986080"/>
            <a:ext cx="3749052" cy="977398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Use for time critical alerts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1328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/>
              </a:rPr>
              <a:t>Understand Azure Monitor Components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6B02E-8265-595F-02EF-25E999197B18}"/>
              </a:ext>
            </a:extLst>
          </p:cNvPr>
          <p:cNvSpPr txBox="1"/>
          <p:nvPr/>
        </p:nvSpPr>
        <p:spPr>
          <a:xfrm>
            <a:off x="465138" y="2317788"/>
            <a:ext cx="3665073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monitoring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Guest OS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Azure resource monitoring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Azure subscription monitoring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Azure tenant monitoring</a:t>
            </a:r>
          </a:p>
        </p:txBody>
      </p:sp>
      <p:pic>
        <p:nvPicPr>
          <p:cNvPr id="2" name="Picture 1" descr="Data sources populate metrics and logs that are access by insights, visualization, analysis and integrate products. ">
            <a:extLst>
              <a:ext uri="{FF2B5EF4-FFF2-40B4-BE49-F238E27FC236}">
                <a16:creationId xmlns:a16="http://schemas.microsoft.com/office/drawing/2014/main" id="{955EC3B4-2861-467D-2F82-F7D061C2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04" y="1249596"/>
            <a:ext cx="7758933" cy="46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D0E7-D372-4B3A-ACD4-E350C2EE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Metrics and Logs</a:t>
            </a:r>
          </a:p>
        </p:txBody>
      </p:sp>
      <p:pic>
        <p:nvPicPr>
          <p:cNvPr id="18" name="Picture 17" descr="Metrics graph">
            <a:extLst>
              <a:ext uri="{FF2B5EF4-FFF2-40B4-BE49-F238E27FC236}">
                <a16:creationId xmlns:a16="http://schemas.microsoft.com/office/drawing/2014/main" id="{7EEF596C-2F46-4FB3-04FA-BEDF5709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08" y="1620939"/>
            <a:ext cx="4752975" cy="2152650"/>
          </a:xfrm>
          <a:prstGeom prst="rect">
            <a:avLst/>
          </a:prstGeom>
        </p:spPr>
      </p:pic>
      <p:pic>
        <p:nvPicPr>
          <p:cNvPr id="16" name="Picture 15" descr="Log query accessing analytics">
            <a:extLst>
              <a:ext uri="{FF2B5EF4-FFF2-40B4-BE49-F238E27FC236}">
                <a16:creationId xmlns:a16="http://schemas.microsoft.com/office/drawing/2014/main" id="{8BC83920-2E88-07E4-3AB5-1D56EE9FA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392" y="1497101"/>
            <a:ext cx="5048250" cy="2114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AB3A5E-77DA-43B7-9713-D99DE6FE1B06}"/>
              </a:ext>
            </a:extLst>
          </p:cNvPr>
          <p:cNvSpPr/>
          <p:nvPr/>
        </p:nvSpPr>
        <p:spPr>
          <a:xfrm>
            <a:off x="460269" y="3883953"/>
            <a:ext cx="5404682" cy="2114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6521" tIns="139891" rIns="186521" bIns="139891" numCol="1" spcCol="1270" anchor="t" anchorCtr="0">
            <a:noAutofit/>
          </a:bodyPr>
          <a:lstStyle/>
          <a:p>
            <a:pPr marL="173038" indent="-173038" defTabSz="1088029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A1A1A"/>
                </a:solidFill>
                <a:latin typeface="Segoe UI"/>
              </a:rPr>
              <a:t>Metrics are numerical values that describe some aspect of a system at a point in time </a:t>
            </a:r>
          </a:p>
          <a:p>
            <a:pPr marL="173038" indent="-173038" defTabSz="1088029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A1A1A"/>
                </a:solidFill>
                <a:latin typeface="Segoe UI"/>
              </a:rPr>
              <a:t>They are lightweight and capable of supporting near real-time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1698F-B3CC-4FEC-AF3B-32CD71C59CCB}"/>
              </a:ext>
            </a:extLst>
          </p:cNvPr>
          <p:cNvSpPr/>
          <p:nvPr/>
        </p:nvSpPr>
        <p:spPr>
          <a:xfrm>
            <a:off x="6045847" y="3883953"/>
            <a:ext cx="5404682" cy="2114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6521" tIns="139891" rIns="186521" bIns="139891" numCol="1" spcCol="1270" anchor="ctr" anchorCtr="0">
            <a:noAutofit/>
          </a:bodyPr>
          <a:lstStyle/>
          <a:p>
            <a:pPr marL="230188" indent="-230188" defTabSz="1088029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A1A1A"/>
                </a:solidFill>
                <a:latin typeface="Segoe UI"/>
              </a:rPr>
              <a:t>Logs contain different kinds of data organized into records with different sets of properties for each type</a:t>
            </a:r>
          </a:p>
          <a:p>
            <a:pPr marL="230188" indent="-230188" defTabSz="1088029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1A1A1A"/>
                </a:solidFill>
                <a:latin typeface="Segoe UI"/>
              </a:rPr>
              <a:t>Telemetry (events, traces) and performance data can be combined for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E3EF93-0300-45BD-AF98-3815FA263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45847" y="1575011"/>
            <a:ext cx="0" cy="2053141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77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Describe Activity Log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7F55D2-E14D-4A5D-8325-843B30BD4D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8956" y="1438141"/>
            <a:ext cx="4943630" cy="7548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Send data to Log Analytics for advanced search and alerts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D2465-A880-4BE1-8C8E-B6E01F30DC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8955" y="2321052"/>
            <a:ext cx="4943630" cy="7548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Query or manage events in the Portal, PowerShell, CLI, and REST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2695C-69C7-4A48-B50A-9E53E44338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8955" y="3203963"/>
            <a:ext cx="4943630" cy="7548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Stream information to Event Hub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BC828-F20C-46FA-8217-ADBA06E6CA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8955" y="4086874"/>
            <a:ext cx="4943630" cy="7548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Archive data to a storage 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47888-DFAA-44C7-AE4B-812878144B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98955" y="4969784"/>
            <a:ext cx="4943630" cy="7548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Analyze data with Power BI</a:t>
            </a:r>
          </a:p>
        </p:txBody>
      </p:sp>
      <p:grpSp>
        <p:nvGrpSpPr>
          <p:cNvPr id="34" name="Group 33" descr="Activity logs are shown in the Azure infrastructure. ">
            <a:extLst>
              <a:ext uri="{FF2B5EF4-FFF2-40B4-BE49-F238E27FC236}">
                <a16:creationId xmlns:a16="http://schemas.microsoft.com/office/drawing/2014/main" id="{F4DCB96E-34A1-B36C-C5FD-F976F1E4CF23}"/>
              </a:ext>
            </a:extLst>
          </p:cNvPr>
          <p:cNvGrpSpPr/>
          <p:nvPr/>
        </p:nvGrpSpPr>
        <p:grpSpPr>
          <a:xfrm>
            <a:off x="6051932" y="1494759"/>
            <a:ext cx="5474734" cy="4604910"/>
            <a:chOff x="5805355" y="1381745"/>
            <a:chExt cx="5474734" cy="46049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39C34F-C315-39DF-5237-75649416ACD1}"/>
                </a:ext>
              </a:extLst>
            </p:cNvPr>
            <p:cNvSpPr/>
            <p:nvPr/>
          </p:nvSpPr>
          <p:spPr bwMode="auto">
            <a:xfrm>
              <a:off x="8825645" y="4165365"/>
              <a:ext cx="2452589" cy="1082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8831C6-F034-CDB3-06D6-00FBC7C4E45F}"/>
                </a:ext>
              </a:extLst>
            </p:cNvPr>
            <p:cNvGrpSpPr/>
            <p:nvPr/>
          </p:nvGrpSpPr>
          <p:grpSpPr>
            <a:xfrm>
              <a:off x="5919811" y="1390217"/>
              <a:ext cx="2452590" cy="3857774"/>
              <a:chOff x="5457474" y="1312369"/>
              <a:chExt cx="2091560" cy="4378555"/>
            </a:xfrm>
            <a:solidFill>
              <a:schemeClr val="bg1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7D69D4-72C2-1CC7-38D1-84AD0DD96ADD}"/>
                  </a:ext>
                </a:extLst>
              </p:cNvPr>
              <p:cNvSpPr/>
              <p:nvPr/>
            </p:nvSpPr>
            <p:spPr bwMode="auto">
              <a:xfrm>
                <a:off x="5457475" y="1312369"/>
                <a:ext cx="2091559" cy="142980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3A75B0-9001-F17C-A264-9F8B5DC35240}"/>
                  </a:ext>
                </a:extLst>
              </p:cNvPr>
              <p:cNvSpPr/>
              <p:nvPr/>
            </p:nvSpPr>
            <p:spPr bwMode="auto">
              <a:xfrm>
                <a:off x="5457474" y="2747483"/>
                <a:ext cx="2091559" cy="8300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68086D-BEC8-A1F6-01F9-BB3C4B00E4ED}"/>
                  </a:ext>
                </a:extLst>
              </p:cNvPr>
              <p:cNvSpPr/>
              <p:nvPr/>
            </p:nvSpPr>
            <p:spPr bwMode="auto">
              <a:xfrm>
                <a:off x="5457474" y="3594472"/>
                <a:ext cx="2091559" cy="8300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4CE88C-B330-7DDF-4FA6-42886FCBCA36}"/>
                  </a:ext>
                </a:extLst>
              </p:cNvPr>
              <p:cNvSpPr/>
              <p:nvPr/>
            </p:nvSpPr>
            <p:spPr bwMode="auto">
              <a:xfrm>
                <a:off x="5457474" y="4429799"/>
                <a:ext cx="2091559" cy="12611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E21A55-6CD5-7C0E-C134-F97AE0C9396A}"/>
                </a:ext>
              </a:extLst>
            </p:cNvPr>
            <p:cNvSpPr/>
            <p:nvPr/>
          </p:nvSpPr>
          <p:spPr bwMode="auto">
            <a:xfrm>
              <a:off x="6213939" y="1824894"/>
              <a:ext cx="1864332" cy="4545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logs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8A05AA-8586-3070-CA67-E92767842E21}"/>
                </a:ext>
              </a:extLst>
            </p:cNvPr>
            <p:cNvSpPr/>
            <p:nvPr/>
          </p:nvSpPr>
          <p:spPr bwMode="auto">
            <a:xfrm>
              <a:off x="6213939" y="2488964"/>
              <a:ext cx="1864332" cy="4545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Diagnostic logs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B7D8EC-20CF-FBBC-1FA8-A383A68BFD47}"/>
                </a:ext>
              </a:extLst>
            </p:cNvPr>
            <p:cNvSpPr/>
            <p:nvPr/>
          </p:nvSpPr>
          <p:spPr bwMode="auto">
            <a:xfrm>
              <a:off x="6213939" y="4346931"/>
              <a:ext cx="1864332" cy="4545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Activity logs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645ED3-90FC-FD74-8703-52312E1AA152}"/>
                </a:ext>
              </a:extLst>
            </p:cNvPr>
            <p:cNvSpPr txBox="1"/>
            <p:nvPr/>
          </p:nvSpPr>
          <p:spPr>
            <a:xfrm>
              <a:off x="5805355" y="2999532"/>
              <a:ext cx="1209305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Guest OS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A0B48-9787-1504-6ADF-C88B5928E6B6}"/>
                </a:ext>
              </a:extLst>
            </p:cNvPr>
            <p:cNvSpPr txBox="1"/>
            <p:nvPr/>
          </p:nvSpPr>
          <p:spPr>
            <a:xfrm>
              <a:off x="5805355" y="3559901"/>
              <a:ext cx="2229906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Host virtual machine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100974-DE94-CC72-1092-9F6EC8A67573}"/>
                </a:ext>
              </a:extLst>
            </p:cNvPr>
            <p:cNvSpPr txBox="1"/>
            <p:nvPr/>
          </p:nvSpPr>
          <p:spPr>
            <a:xfrm>
              <a:off x="6063187" y="4827786"/>
              <a:ext cx="2148089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infrastructure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EEA2BB-4283-FEC1-B126-1307AFFC44D2}"/>
                </a:ext>
              </a:extLst>
            </p:cNvPr>
            <p:cNvSpPr txBox="1"/>
            <p:nvPr/>
          </p:nvSpPr>
          <p:spPr>
            <a:xfrm>
              <a:off x="6336235" y="5247991"/>
              <a:ext cx="1667188" cy="7386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resources only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EA8753-BED0-4201-5C30-4904FA82CE63}"/>
                </a:ext>
              </a:extLst>
            </p:cNvPr>
            <p:cNvSpPr/>
            <p:nvPr/>
          </p:nvSpPr>
          <p:spPr bwMode="auto">
            <a:xfrm>
              <a:off x="8827500" y="1397477"/>
              <a:ext cx="2452589" cy="27655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E97585-64C3-D8B0-1F7B-9B256C1E31B1}"/>
                </a:ext>
              </a:extLst>
            </p:cNvPr>
            <p:cNvSpPr txBox="1"/>
            <p:nvPr/>
          </p:nvSpPr>
          <p:spPr>
            <a:xfrm>
              <a:off x="5825767" y="1383803"/>
              <a:ext cx="1395254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F4756D-DB95-640F-2F04-D423DFBBFD58}"/>
                </a:ext>
              </a:extLst>
            </p:cNvPr>
            <p:cNvSpPr txBox="1"/>
            <p:nvPr/>
          </p:nvSpPr>
          <p:spPr>
            <a:xfrm>
              <a:off x="8748141" y="1381745"/>
              <a:ext cx="1188082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4A0268-9FC6-6D53-DADE-34EEBA940F3D}"/>
                </a:ext>
              </a:extLst>
            </p:cNvPr>
            <p:cNvSpPr/>
            <p:nvPr/>
          </p:nvSpPr>
          <p:spPr bwMode="auto">
            <a:xfrm>
              <a:off x="9095516" y="2429958"/>
              <a:ext cx="1864332" cy="4545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Diagnostic logs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37377-1A7B-7825-CC30-CB0570D79145}"/>
                </a:ext>
              </a:extLst>
            </p:cNvPr>
            <p:cNvSpPr/>
            <p:nvPr/>
          </p:nvSpPr>
          <p:spPr bwMode="auto">
            <a:xfrm>
              <a:off x="9109500" y="4354119"/>
              <a:ext cx="1864332" cy="4545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Activity logs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F5D587-4774-FEA9-0203-28E6D7C8DEE3}"/>
                </a:ext>
              </a:extLst>
            </p:cNvPr>
            <p:cNvSpPr txBox="1"/>
            <p:nvPr/>
          </p:nvSpPr>
          <p:spPr>
            <a:xfrm>
              <a:off x="8967621" y="4827786"/>
              <a:ext cx="2148089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infrastructure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0D02B6-3ED3-6F5B-9DC6-8C3666C9A42B}"/>
                </a:ext>
              </a:extLst>
            </p:cNvPr>
            <p:cNvSpPr txBox="1"/>
            <p:nvPr/>
          </p:nvSpPr>
          <p:spPr>
            <a:xfrm>
              <a:off x="9176844" y="5227716"/>
              <a:ext cx="1698222" cy="7386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Non-compute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resources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51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the Activity Log</a:t>
            </a:r>
          </a:p>
        </p:txBody>
      </p:sp>
      <p:pic>
        <p:nvPicPr>
          <p:cNvPr id="2" name="Picture 2" descr="Screenshot of the Activity Log page. Several events are shown">
            <a:extLst>
              <a:ext uri="{FF2B5EF4-FFF2-40B4-BE49-F238E27FC236}">
                <a16:creationId xmlns:a16="http://schemas.microsoft.com/office/drawing/2014/main" id="{E0462F92-0D2E-4EE1-9D41-314F01ECC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39" y="1194237"/>
            <a:ext cx="9109076" cy="3152737"/>
          </a:xfrm>
          <a:prstGeom prst="rect">
            <a:avLst/>
          </a:prstGeom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8F8C0-2CB7-4B42-82F9-B972BE4BB5D6}"/>
              </a:ext>
            </a:extLst>
          </p:cNvPr>
          <p:cNvSpPr/>
          <p:nvPr/>
        </p:nvSpPr>
        <p:spPr>
          <a:xfrm>
            <a:off x="413399" y="4775059"/>
            <a:ext cx="3749052" cy="949880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Filter by Management group, Subscription, Timespan, and Event Severity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814961-604C-4D8D-9599-0E4283B0E9C0}"/>
              </a:ext>
            </a:extLst>
          </p:cNvPr>
          <p:cNvSpPr/>
          <p:nvPr/>
        </p:nvSpPr>
        <p:spPr>
          <a:xfrm>
            <a:off x="4317751" y="4775059"/>
            <a:ext cx="3749052" cy="949880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Add a filter, like Event Category (Security, Recommendations, Alerts)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434EC5-74B4-44D5-8719-9C60CC53378D}"/>
              </a:ext>
            </a:extLst>
          </p:cNvPr>
          <p:cNvSpPr/>
          <p:nvPr/>
        </p:nvSpPr>
        <p:spPr>
          <a:xfrm>
            <a:off x="8222102" y="4775059"/>
            <a:ext cx="3749052" cy="949880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Pin current filters and download as CSV</a:t>
            </a:r>
          </a:p>
        </p:txBody>
      </p:sp>
    </p:spTree>
    <p:extLst>
      <p:ext uri="{BB962C8B-B14F-4D97-AF65-F5344CB8AC3E}">
        <p14:creationId xmlns:p14="http://schemas.microsoft.com/office/powerpoint/2010/main" val="20702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Microsoft Office PowerPoint</Application>
  <PresentationFormat>Custom</PresentationFormat>
  <Paragraphs>227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Symbol</vt:lpstr>
      <vt:lpstr>Wingdings</vt:lpstr>
      <vt:lpstr>1_Azure 1</vt:lpstr>
      <vt:lpstr>AZ-104T00A Administer Monitoring</vt:lpstr>
      <vt:lpstr>Learning Objectives - Administer Monitoring </vt:lpstr>
      <vt:lpstr>Configure Azure Monitor</vt:lpstr>
      <vt:lpstr>Learning Objectives - Configure Azure Monitor </vt:lpstr>
      <vt:lpstr>Describe Azure Monitor Key Capabilities</vt:lpstr>
      <vt:lpstr>Understand Azure Monitor Components</vt:lpstr>
      <vt:lpstr>Define Metrics and Logs</vt:lpstr>
      <vt:lpstr>Describe Activity Log Events</vt:lpstr>
      <vt:lpstr>Query the Activity Log</vt:lpstr>
      <vt:lpstr> Improve incident response with alerting on Azure </vt:lpstr>
      <vt:lpstr>Improve incident response with alerting on Azure - Overview</vt:lpstr>
      <vt:lpstr>Manage Azure Monitor Alerts</vt:lpstr>
      <vt:lpstr>Demonstration – Alerts</vt:lpstr>
      <vt:lpstr>Create Alert Rules</vt:lpstr>
      <vt:lpstr>Create Action Groups</vt:lpstr>
      <vt:lpstr>Configure Log Analytics</vt:lpstr>
      <vt:lpstr>Learning Objectives - Configure Log Analytics </vt:lpstr>
      <vt:lpstr>Determine Log Analytics Uses</vt:lpstr>
      <vt:lpstr>Demonstration – Log Analytics</vt:lpstr>
      <vt:lpstr>Create a Workspace</vt:lpstr>
      <vt:lpstr>Query Log Analytics Data</vt:lpstr>
      <vt:lpstr>Structure Log Analytics Queries</vt:lpstr>
      <vt:lpstr>Lab – Implement Monitoring</vt:lpstr>
      <vt:lpstr>Lab 11 – Implement monitoring</vt:lpstr>
      <vt:lpstr>Lab 11 – Architecture diagram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2023-11-13T16:01:49Z</dcterms:created>
  <dcterms:modified xsi:type="dcterms:W3CDTF">2024-09-08T13:24:39Z</dcterms:modified>
</cp:coreProperties>
</file>