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7"/>
  </p:notesMasterIdLst>
  <p:handoutMasterIdLst>
    <p:handoutMasterId r:id="rId8"/>
  </p:handoutMasterIdLst>
  <p:sldIdLst>
    <p:sldId id="1627" r:id="rId2"/>
    <p:sldId id="1880" r:id="rId3"/>
    <p:sldId id="1883" r:id="rId4"/>
    <p:sldId id="1788" r:id="rId5"/>
    <p:sldId id="1786"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4" autoAdjust="0"/>
    <p:restoredTop sz="74334" autoAdjust="0"/>
  </p:normalViewPr>
  <p:slideViewPr>
    <p:cSldViewPr snapToGrid="0">
      <p:cViewPr varScale="1">
        <p:scale>
          <a:sx n="84" d="100"/>
          <a:sy n="84" d="100"/>
        </p:scale>
        <p:origin x="1470" y="90"/>
      </p:cViewPr>
      <p:guideLst/>
    </p:cSldViewPr>
  </p:slideViewPr>
  <p:outlineViewPr>
    <p:cViewPr>
      <p:scale>
        <a:sx n="33" d="100"/>
        <a:sy n="33" d="100"/>
      </p:scale>
      <p:origin x="0" y="-17658"/>
    </p:cViewPr>
  </p:outlineViewPr>
  <p:notesTextViewPr>
    <p:cViewPr>
      <p:scale>
        <a:sx n="1" d="1"/>
        <a:sy n="1" d="1"/>
      </p:scale>
      <p:origin x="0" y="0"/>
    </p:cViewPr>
  </p:notesTextViewPr>
  <p:notesViewPr>
    <p:cSldViewPr snapToGrid="0">
      <p:cViewPr>
        <p:scale>
          <a:sx n="1" d="2"/>
          <a:sy n="1" d="2"/>
        </p:scale>
        <p:origin x="3108" y="5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5/30/2022 9:15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5/30/2022 9:01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EXERCISE</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29672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F73B9B9-9E41-4DBB-94A3-4364320D13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4987567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32.xml"/><Relationship Id="rId1" Type="http://schemas.openxmlformats.org/officeDocument/2006/relationships/video" Target="https://www.youtube.com/embed/KXkBZCe699A?feature=oemb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AZ-204T00A: Developing solutions for Microsoft Azure</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419100" y="1457326"/>
            <a:ext cx="11341100" cy="4363182"/>
          </a:xfrm>
        </p:spPr>
        <p:txBody>
          <a:bodyPr/>
          <a:lstStyle/>
          <a:p>
            <a:pPr marL="342900" indent="-342900">
              <a:lnSpc>
                <a:spcPct val="150000"/>
              </a:lnSpc>
              <a:buFont typeface="Arial" panose="020B0604020202020204" pitchFamily="34" charset="0"/>
              <a:buChar char="•"/>
            </a:pPr>
            <a:r>
              <a:rPr lang="en-US" sz="2400" dirty="0">
                <a:latin typeface="+mn-lt"/>
              </a:rPr>
              <a:t>Module 01: Create Azure App Service web apps</a:t>
            </a:r>
          </a:p>
          <a:p>
            <a:pPr marL="342900" indent="-342900">
              <a:lnSpc>
                <a:spcPct val="150000"/>
              </a:lnSpc>
              <a:buFont typeface="Arial" panose="020B0604020202020204" pitchFamily="34" charset="0"/>
              <a:buChar char="•"/>
            </a:pPr>
            <a:r>
              <a:rPr lang="fr-FR" sz="2400" dirty="0">
                <a:latin typeface="+mn-lt"/>
              </a:rPr>
              <a:t>Module 02: </a:t>
            </a:r>
            <a:r>
              <a:rPr lang="en-US" sz="2400" dirty="0">
                <a:latin typeface="+mn-lt"/>
              </a:rPr>
              <a:t>Implement</a:t>
            </a:r>
            <a:r>
              <a:rPr lang="fr-FR" sz="2400" dirty="0">
                <a:latin typeface="+mn-lt"/>
              </a:rPr>
              <a:t> Azure </a:t>
            </a:r>
            <a:r>
              <a:rPr lang="en-US" sz="2400" dirty="0">
                <a:latin typeface="+mn-lt"/>
              </a:rPr>
              <a:t>Functions</a:t>
            </a:r>
          </a:p>
          <a:p>
            <a:pPr marL="342900" indent="-342900">
              <a:lnSpc>
                <a:spcPct val="150000"/>
              </a:lnSpc>
              <a:buFont typeface="Arial" panose="020B0604020202020204" pitchFamily="34" charset="0"/>
              <a:buChar char="•"/>
            </a:pPr>
            <a:r>
              <a:rPr lang="en-US" sz="2400" dirty="0">
                <a:latin typeface="+mn-lt"/>
              </a:rPr>
              <a:t>Module 03: Develop solutions that use Blob storage</a:t>
            </a:r>
          </a:p>
          <a:p>
            <a:pPr marL="342900" indent="-342900">
              <a:lnSpc>
                <a:spcPct val="150000"/>
              </a:lnSpc>
              <a:buFont typeface="Arial" panose="020B0604020202020204" pitchFamily="34" charset="0"/>
              <a:buChar char="•"/>
            </a:pPr>
            <a:r>
              <a:rPr lang="en-US" sz="2400" dirty="0">
                <a:latin typeface="+mn-lt"/>
              </a:rPr>
              <a:t>Module 04: Develop solutions that use Azure Cosmos DB storage</a:t>
            </a:r>
          </a:p>
          <a:p>
            <a:pPr marL="342900" indent="-342900">
              <a:lnSpc>
                <a:spcPct val="150000"/>
              </a:lnSpc>
              <a:buFont typeface="Arial" panose="020B0604020202020204" pitchFamily="34" charset="0"/>
              <a:buChar char="•"/>
            </a:pPr>
            <a:r>
              <a:rPr lang="fr-FR" sz="2400" dirty="0">
                <a:latin typeface="+mn-lt"/>
              </a:rPr>
              <a:t>Module 05: </a:t>
            </a:r>
            <a:r>
              <a:rPr lang="en-US" sz="2400" dirty="0">
                <a:latin typeface="+mn-lt"/>
              </a:rPr>
              <a:t>Implement</a:t>
            </a:r>
            <a:r>
              <a:rPr lang="fr-FR" sz="2400" dirty="0">
                <a:latin typeface="+mn-lt"/>
              </a:rPr>
              <a:t> infrastructure as a service solutions</a:t>
            </a:r>
          </a:p>
          <a:p>
            <a:pPr marL="342900" indent="-342900">
              <a:lnSpc>
                <a:spcPct val="150000"/>
              </a:lnSpc>
              <a:buFont typeface="Arial" panose="020B0604020202020204" pitchFamily="34" charset="0"/>
              <a:buChar char="•"/>
            </a:pPr>
            <a:r>
              <a:rPr lang="en-US" sz="2400" dirty="0">
                <a:latin typeface="+mn-lt"/>
              </a:rPr>
              <a:t>Module 06: Implement user authentication and authorization</a:t>
            </a:r>
          </a:p>
          <a:p>
            <a:pPr marL="342900" indent="-342900">
              <a:lnSpc>
                <a:spcPct val="150000"/>
              </a:lnSpc>
              <a:buFont typeface="Arial" panose="020B0604020202020204" pitchFamily="34" charset="0"/>
              <a:buChar char="•"/>
            </a:pPr>
            <a:r>
              <a:rPr lang="en-US" sz="2400" dirty="0">
                <a:latin typeface="+mn-lt"/>
              </a:rPr>
              <a:t>Module 07: Implement secure cloud solutions</a:t>
            </a:r>
          </a:p>
        </p:txBody>
      </p:sp>
    </p:spTree>
    <p:extLst>
      <p:ext uri="{BB962C8B-B14F-4D97-AF65-F5344CB8AC3E}">
        <p14:creationId xmlns:p14="http://schemas.microsoft.com/office/powerpoint/2010/main" val="33141744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 (continued)</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419100" y="1457326"/>
            <a:ext cx="11341100" cy="3101298"/>
          </a:xfrm>
        </p:spPr>
        <p:txBody>
          <a:bodyPr/>
          <a:lstStyle/>
          <a:p>
            <a:pPr marL="342900" indent="-342900">
              <a:lnSpc>
                <a:spcPct val="150000"/>
              </a:lnSpc>
              <a:buFont typeface="Arial" panose="020B0604020202020204" pitchFamily="34" charset="0"/>
              <a:buChar char="•"/>
            </a:pPr>
            <a:r>
              <a:rPr lang="fr-FR" sz="2400" dirty="0">
                <a:latin typeface="+mn-lt"/>
              </a:rPr>
              <a:t>Module 08: </a:t>
            </a:r>
            <a:r>
              <a:rPr lang="en-US" sz="2400" dirty="0">
                <a:latin typeface="+mn-lt"/>
              </a:rPr>
              <a:t>Implement</a:t>
            </a:r>
            <a:r>
              <a:rPr lang="fr-FR" sz="2400" dirty="0">
                <a:latin typeface="+mn-lt"/>
              </a:rPr>
              <a:t> API Management</a:t>
            </a:r>
          </a:p>
          <a:p>
            <a:pPr marL="342900" indent="-342900">
              <a:lnSpc>
                <a:spcPct val="150000"/>
              </a:lnSpc>
              <a:buFont typeface="Arial" panose="020B0604020202020204" pitchFamily="34" charset="0"/>
              <a:buChar char="•"/>
            </a:pPr>
            <a:r>
              <a:rPr lang="en-US" sz="2400" dirty="0">
                <a:latin typeface="+mn-lt"/>
              </a:rPr>
              <a:t>Module 09: Develop event-based solutions</a:t>
            </a:r>
          </a:p>
          <a:p>
            <a:pPr marL="342900" indent="-342900">
              <a:lnSpc>
                <a:spcPct val="150000"/>
              </a:lnSpc>
              <a:buFont typeface="Arial" panose="020B0604020202020204" pitchFamily="34" charset="0"/>
              <a:buChar char="•"/>
            </a:pPr>
            <a:r>
              <a:rPr lang="en-US" sz="2400" dirty="0">
                <a:latin typeface="+mn-lt"/>
              </a:rPr>
              <a:t>Module 10: Develop message-based solutions</a:t>
            </a:r>
          </a:p>
          <a:p>
            <a:pPr marL="342900" indent="-342900">
              <a:lnSpc>
                <a:spcPct val="150000"/>
              </a:lnSpc>
              <a:buFont typeface="Arial" panose="020B0604020202020204" pitchFamily="34" charset="0"/>
              <a:buChar char="•"/>
            </a:pPr>
            <a:r>
              <a:rPr lang="en-US" sz="2400" dirty="0">
                <a:latin typeface="+mn-lt"/>
              </a:rPr>
              <a:t>Module 11: Instrument solutions to support monitoring and logging</a:t>
            </a:r>
          </a:p>
          <a:p>
            <a:pPr marL="342900" indent="-342900">
              <a:lnSpc>
                <a:spcPct val="150000"/>
              </a:lnSpc>
              <a:buFont typeface="Arial" panose="020B0604020202020204" pitchFamily="34" charset="0"/>
              <a:buChar char="•"/>
            </a:pPr>
            <a:r>
              <a:rPr lang="en-US" sz="2400" dirty="0">
                <a:latin typeface="+mn-lt"/>
              </a:rPr>
              <a:t>Module 12: Integrate caching and content delivery within solutions</a:t>
            </a:r>
          </a:p>
        </p:txBody>
      </p:sp>
    </p:spTree>
    <p:extLst>
      <p:ext uri="{BB962C8B-B14F-4D97-AF65-F5344CB8AC3E}">
        <p14:creationId xmlns:p14="http://schemas.microsoft.com/office/powerpoint/2010/main" val="8111762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80BB0-BFDC-42C1-982D-06347DE0A3F2}"/>
              </a:ext>
            </a:extLst>
          </p:cNvPr>
          <p:cNvSpPr>
            <a:spLocks noGrp="1"/>
          </p:cNvSpPr>
          <p:nvPr>
            <p:ph type="title"/>
          </p:nvPr>
        </p:nvSpPr>
        <p:spPr/>
        <p:txBody>
          <a:bodyPr/>
          <a:lstStyle/>
          <a:p>
            <a:r>
              <a:rPr lang="en-US" dirty="0"/>
              <a:t>Introduction to Microsoft Azure (Optional) </a:t>
            </a:r>
          </a:p>
        </p:txBody>
      </p:sp>
      <p:pic>
        <p:nvPicPr>
          <p:cNvPr id="7" name="Online Media 6" title="How does Microsoft Azure work?">
            <a:hlinkClick r:id="" action="ppaction://media"/>
            <a:extLst>
              <a:ext uri="{FF2B5EF4-FFF2-40B4-BE49-F238E27FC236}">
                <a16:creationId xmlns:a16="http://schemas.microsoft.com/office/drawing/2014/main" id="{C050BDD7-67A1-4AD7-900D-E12BE4BF9487}"/>
              </a:ext>
            </a:extLst>
          </p:cNvPr>
          <p:cNvPicPr>
            <a:picLocks noRot="1" noChangeAspect="1"/>
          </p:cNvPicPr>
          <p:nvPr>
            <a:videoFile r:link="rId1"/>
          </p:nvPr>
        </p:nvPicPr>
        <p:blipFill>
          <a:blip r:embed="rId3"/>
          <a:stretch>
            <a:fillRect/>
          </a:stretch>
        </p:blipFill>
        <p:spPr>
          <a:xfrm>
            <a:off x="2641600" y="1365250"/>
            <a:ext cx="6889469" cy="3892550"/>
          </a:xfrm>
          <a:prstGeom prst="rect">
            <a:avLst/>
          </a:prstGeom>
        </p:spPr>
      </p:pic>
    </p:spTree>
    <p:extLst>
      <p:ext uri="{BB962C8B-B14F-4D97-AF65-F5344CB8AC3E}">
        <p14:creationId xmlns:p14="http://schemas.microsoft.com/office/powerpoint/2010/main" val="3171007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132</Words>
  <Application>Microsoft Office PowerPoint</Application>
  <PresentationFormat>Widescreen</PresentationFormat>
  <Paragraphs>19</Paragraphs>
  <Slides>5</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Consolas</vt:lpstr>
      <vt:lpstr>Segoe UI</vt:lpstr>
      <vt:lpstr>Segoe UI Light</vt:lpstr>
      <vt:lpstr>Segoe UI Semibold</vt:lpstr>
      <vt:lpstr>Wingdings</vt:lpstr>
      <vt:lpstr>Microsoft Azure Template</vt:lpstr>
      <vt:lpstr>AZ-204T00A: Developing solutions for Microsoft Azure</vt:lpstr>
      <vt:lpstr>About this Course: Course Outline</vt:lpstr>
      <vt:lpstr>About this Course: Course Outline (continued)</vt:lpstr>
      <vt:lpstr>Introduction to Microsoft Azure (Optional) </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2021-12-14T19:55:22Z</dcterms:created>
  <dcterms:modified xsi:type="dcterms:W3CDTF">2022-05-30T07:18:18Z</dcterms:modified>
</cp:coreProperties>
</file>