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5"/>
  </p:notesMasterIdLst>
  <p:handoutMasterIdLst>
    <p:handoutMasterId r:id="rId16"/>
  </p:handoutMasterIdLst>
  <p:sldIdLst>
    <p:sldId id="1627" r:id="rId2"/>
    <p:sldId id="1868" r:id="rId3"/>
    <p:sldId id="1927" r:id="rId4"/>
    <p:sldId id="1834" r:id="rId5"/>
    <p:sldId id="1903" r:id="rId6"/>
    <p:sldId id="1905" r:id="rId7"/>
    <p:sldId id="1890" r:id="rId8"/>
    <p:sldId id="1909" r:id="rId9"/>
    <p:sldId id="1911" r:id="rId10"/>
    <p:sldId id="1912" r:id="rId11"/>
    <p:sldId id="1914" r:id="rId12"/>
    <p:sldId id="1916" r:id="rId13"/>
    <p:sldId id="1786"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F7156-FEAD-B9BC-8E36-63B14BBA4F3E}" v="1" dt="2020-10-13T02:33:13.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0253" autoAdjust="0"/>
  </p:normalViewPr>
  <p:slideViewPr>
    <p:cSldViewPr snapToGrid="0">
      <p:cViewPr varScale="1">
        <p:scale>
          <a:sx n="91" d="100"/>
          <a:sy n="91" d="100"/>
        </p:scale>
        <p:origin x="1236" y="90"/>
      </p:cViewPr>
      <p:guideLst/>
    </p:cSldViewPr>
  </p:slideViewPr>
  <p:notesTextViewPr>
    <p:cViewPr>
      <p:scale>
        <a:sx n="1" d="1"/>
        <a:sy n="1" d="1"/>
      </p:scale>
      <p:origin x="0" y="0"/>
    </p:cViewPr>
  </p:notesTextViewPr>
  <p:notesViewPr>
    <p:cSldViewPr snapToGrid="0">
      <p:cViewPr>
        <p:scale>
          <a:sx n="1" d="2"/>
          <a:sy n="1" d="2"/>
        </p:scale>
        <p:origin x="4632" y="11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5/29/2022 11:10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5/29/2022 11:10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mn-lt"/>
              </a:rPr>
              <a:t>Orchestrator functions can have many different types of actions, including activity functions, sub-orchestrations, waiting for external events, HTTP, and timers.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Note</a:t>
            </a:r>
            <a:r>
              <a:rPr lang="en-US" dirty="0"/>
              <a:t>: The Orchestrator function code constraints article has detailed information on this requirement. </a:t>
            </a:r>
            <a:r>
              <a:rPr lang="en-US" b="0" u="sng" dirty="0">
                <a:solidFill>
                  <a:srgbClr val="D4D4D4"/>
                </a:solidFill>
                <a:effectLst/>
                <a:latin typeface="Consolas" panose="020B0609020204030204" pitchFamily="49" charset="0"/>
              </a:rPr>
              <a:t>https://docs.microsoft.com/azure/azure-functions/durable/durable-functions-code-constraints</a:t>
            </a:r>
            <a:endParaRPr lang="en-US" b="0" dirty="0">
              <a:solidFill>
                <a:srgbClr val="D4D4D4"/>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25403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Activity functions</a:t>
            </a:r>
            <a:endParaRPr lang="en-US" b="0" dirty="0"/>
          </a:p>
          <a:p>
            <a:r>
              <a:rPr lang="en-US" b="0" dirty="0"/>
              <a:t>Unlike orchestrator functions, activity functions aren't restricted in the type of work you can do in them. Activity functions are frequently used to make network calls or run CPU intensive operations. An activity function can also return data back to the orchestrator function.</a:t>
            </a:r>
          </a:p>
          <a:p>
            <a:r>
              <a:rPr lang="en-US" b="0" dirty="0"/>
              <a:t>An activity trigger is used to define an activity function. .NET functions receive a </a:t>
            </a:r>
            <a:r>
              <a:rPr lang="en-US" b="0" dirty="0" err="1"/>
              <a:t>DurableActivityContext</a:t>
            </a:r>
            <a:r>
              <a:rPr lang="en-US" b="0" dirty="0"/>
              <a:t> as a parameter. You can also bind the trigger to any other JSON-</a:t>
            </a:r>
            <a:r>
              <a:rPr lang="en-US" b="0" dirty="0" err="1"/>
              <a:t>serializeable</a:t>
            </a:r>
            <a:r>
              <a:rPr lang="en-US" b="0" dirty="0"/>
              <a:t> object to pass in inputs to the function. In JavaScript, you can access an input via the &lt;activity trigger binding name&gt; property on the </a:t>
            </a:r>
            <a:r>
              <a:rPr lang="en-US" b="0" dirty="0" err="1"/>
              <a:t>context.bindings</a:t>
            </a:r>
            <a:r>
              <a:rPr lang="en-US" b="0" dirty="0"/>
              <a:t> object. Activity functions can only have a single value passed to them. To pass multiple values, you must use tuples, arrays, or complex types.</a:t>
            </a:r>
          </a:p>
          <a:p>
            <a:endParaRPr lang="en-US" b="0" dirty="0"/>
          </a:p>
          <a:p>
            <a:r>
              <a:rPr lang="en-US" b="1" dirty="0"/>
              <a:t>Entity functions</a:t>
            </a:r>
          </a:p>
          <a:p>
            <a:r>
              <a:rPr lang="en-US" b="0" dirty="0"/>
              <a:t>Like orchestrator functions, entity functions are functions with a special trigger type, entity trigger. They can also be invoked from client functions or from orchestrator functions. Unlike orchestrator functions, entity functions do not have any specific code constraints. Entity functions also manage state explicitly rather than implicitly representing state via control flow.</a:t>
            </a:r>
          </a:p>
          <a:p>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031863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79149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5/29/2022 11:10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7790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integrates with various Azure and third-party services. These services can trigger your function and start execution, or they can serve as input and output for your code.</a:t>
            </a:r>
          </a:p>
          <a:p>
            <a:endParaRPr lang="en-US" sz="882" b="0" i="0" kern="1200" dirty="0">
              <a:solidFill>
                <a:schemeClr val="tx1"/>
              </a:solidFill>
              <a:effectLst/>
              <a:latin typeface="Segoe UI Light" pitchFamily="34" charset="0"/>
              <a:ea typeface="+mn-ea"/>
              <a:cs typeface="+mn-cs"/>
            </a:endParaRPr>
          </a:p>
          <a:p>
            <a:r>
              <a:rPr lang="en-US" sz="882" kern="1200" dirty="0">
                <a:solidFill>
                  <a:schemeClr val="tx1"/>
                </a:solidFill>
                <a:latin typeface="Segoe UI Light" pitchFamily="34" charset="0"/>
                <a:ea typeface="+mn-ea"/>
                <a:cs typeface="+mn-cs"/>
              </a:rPr>
              <a:t>The following service integrations are supported by Azure Functions:</a:t>
            </a:r>
          </a:p>
          <a:p>
            <a:pPr marL="65621" lvl="0" indent="-171450">
              <a:buFont typeface="Arial" panose="020B0604020202020204" pitchFamily="34" charset="0"/>
              <a:buChar char="•"/>
            </a:pPr>
            <a:r>
              <a:rPr lang="en-US" dirty="0"/>
              <a:t>Azure Cosmos DB</a:t>
            </a:r>
          </a:p>
          <a:p>
            <a:pPr marL="65621" lvl="0" indent="-171450">
              <a:buFont typeface="Arial" panose="020B0604020202020204" pitchFamily="34" charset="0"/>
              <a:buChar char="•"/>
            </a:pPr>
            <a:r>
              <a:rPr lang="en-US" dirty="0"/>
              <a:t>Azure Event Hubs</a:t>
            </a:r>
          </a:p>
          <a:p>
            <a:pPr marL="65621" lvl="0" indent="-171450">
              <a:buFont typeface="Arial" panose="020B0604020202020204" pitchFamily="34" charset="0"/>
              <a:buChar char="•"/>
            </a:pPr>
            <a:r>
              <a:rPr lang="en-US" dirty="0"/>
              <a:t>Azure Event Grid</a:t>
            </a:r>
          </a:p>
          <a:p>
            <a:pPr marL="65621" lvl="0" indent="-171450">
              <a:buFont typeface="Arial" panose="020B0604020202020204" pitchFamily="34" charset="0"/>
              <a:buChar char="•"/>
            </a:pPr>
            <a:r>
              <a:rPr lang="en-US" dirty="0"/>
              <a:t>Azure Notification Hubs</a:t>
            </a:r>
          </a:p>
          <a:p>
            <a:pPr marL="65621" lvl="0" indent="-171450">
              <a:buFont typeface="Arial" panose="020B0604020202020204" pitchFamily="34" charset="0"/>
              <a:buChar char="•"/>
            </a:pPr>
            <a:r>
              <a:rPr lang="en-US" dirty="0"/>
              <a:t>Azure Service Bus (queues and topics)</a:t>
            </a:r>
          </a:p>
          <a:p>
            <a:pPr marL="65621" lvl="0" indent="-171450">
              <a:buFont typeface="Arial" panose="020B0604020202020204" pitchFamily="34" charset="0"/>
              <a:buChar char="•"/>
            </a:pPr>
            <a:r>
              <a:rPr lang="en-US" dirty="0"/>
              <a:t>Azure Storage (blob, queues, and tables)</a:t>
            </a:r>
          </a:p>
          <a:p>
            <a:pPr marL="65621" lvl="0" indent="-171450">
              <a:buFont typeface="Arial" panose="020B0604020202020204" pitchFamily="34" charset="0"/>
              <a:buChar char="•"/>
            </a:pPr>
            <a:r>
              <a:rPr lang="en-US" dirty="0"/>
              <a:t>On-premises (using Service Bus)</a:t>
            </a:r>
          </a:p>
          <a:p>
            <a:pPr marL="65621" lvl="0" indent="-171450">
              <a:buFont typeface="Arial" panose="020B0604020202020204" pitchFamily="34" charset="0"/>
              <a:buChar char="•"/>
            </a:pPr>
            <a:r>
              <a:rPr lang="en-US" dirty="0"/>
              <a:t>Twilio (SMS messages)</a:t>
            </a:r>
          </a:p>
          <a:p>
            <a:pPr marL="65621" lvl="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585845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mn-lt"/>
              </a:rPr>
              <a:t>In the function chaining pattern, a sequence of functions executes in a specific order. In this pattern, the output of one function is applied to the input of another function.</a:t>
            </a:r>
          </a:p>
          <a:p>
            <a:endParaRPr lang="en-US" dirty="0"/>
          </a:p>
          <a:p>
            <a:r>
              <a:rPr lang="en-US" dirty="0"/>
              <a:t>The values F1, F2, F3, and F4 are the names of other functions in the function app. You can implement control flow by using normal imperative coding constructs.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16056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mn-lt"/>
              </a:rPr>
              <a:t>In the fan out/fan in pattern, you execute multiple functions in parallel and then wait for all functions to finish. Often, some aggregation work is done on the results that are returned from the functions.</a:t>
            </a:r>
          </a:p>
          <a:p>
            <a:endParaRPr lang="en-US" dirty="0"/>
          </a:p>
          <a:p>
            <a:r>
              <a:rPr lang="en-US" dirty="0"/>
              <a:t>With normal functions, you can fan out by having the function send multiple messages to a queue. To fan in you write code to track when the queue-triggered functions end, and then store function outputs.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428123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Functions provides </a:t>
            </a:r>
            <a:r>
              <a:rPr lang="en-US" b="1" dirty="0"/>
              <a:t>built-in support </a:t>
            </a:r>
            <a:r>
              <a:rPr lang="en-US" dirty="0"/>
              <a:t>for this pattern, simplifying or even removing the code you need to write to interact with long-running function executions. After an instance starts, the extension exposes webhook HTTP APIs that query the orchestrator function status.</a:t>
            </a:r>
          </a:p>
          <a:p>
            <a:endParaRPr lang="en-US" dirty="0"/>
          </a:p>
          <a:p>
            <a:pPr marL="342900" indent="-342900">
              <a:buFont typeface="Arial" panose="020B0604020202020204" pitchFamily="34" charset="0"/>
              <a:buChar char="•"/>
            </a:pPr>
            <a:r>
              <a:rPr lang="en-US" b="0" i="0" dirty="0">
                <a:effectLst/>
                <a:latin typeface="+mn-lt"/>
              </a:rPr>
              <a:t>The async HTTP API pattern addresses the problem of coordinating the state of long-running operations with external clients.</a:t>
            </a:r>
          </a:p>
          <a:p>
            <a:pPr marL="342900" indent="-342900">
              <a:buFont typeface="Arial" panose="020B0604020202020204" pitchFamily="34" charset="0"/>
              <a:buChar char="•"/>
            </a:pPr>
            <a:r>
              <a:rPr lang="en-US" b="0" i="0" dirty="0">
                <a:effectLst/>
                <a:latin typeface="+mn-lt"/>
              </a:rPr>
              <a:t>A common way to implement this pattern is by having an HTTP endpoint trigger the long-running action.</a:t>
            </a:r>
          </a:p>
          <a:p>
            <a:pPr marL="342900" indent="-342900">
              <a:buFont typeface="Arial" panose="020B0604020202020204" pitchFamily="34" charset="0"/>
              <a:buChar char="•"/>
            </a:pPr>
            <a:r>
              <a:rPr lang="en-US" b="0" i="0" dirty="0">
                <a:effectLst/>
                <a:latin typeface="+mn-lt"/>
              </a:rPr>
              <a:t>Then, redirect the client to a status endpoint that the client polls to learn when the operation is finished.</a:t>
            </a:r>
            <a:endParaRPr lang="en-US" dirty="0">
              <a:latin typeface="+mn-lt"/>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08285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monitor pattern refers to a flexible, recurring process in a workflow. An example is polling until specific conditions are met. You can use a regular timer trigger to address a basic scenario, such as a periodic cleanup job, but its interval is static and managing instance lifetimes becomes complex. You can use Durable Functions to create flexible recurrence intervals, manage task lifetimes, and create multiple monitor processes from a single orchestration.</a:t>
            </a:r>
          </a:p>
          <a:p>
            <a:endParaRPr lang="en-US" dirty="0"/>
          </a:p>
          <a:p>
            <a:r>
              <a:rPr lang="en-US" dirty="0"/>
              <a:t>In a few lines of code, you can use Durable Functions to create multiple monitors that observe arbitrary endpoints. The monitors can end execution when a condition is met, or another function can use the durable orchestration client to terminate the monitors. You can change a monitor's wait interval based on a specific condition (for example, exponential backoff).</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62840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dirty="0">
                <a:solidFill>
                  <a:srgbClr val="171717"/>
                </a:solidFill>
                <a:effectLst/>
                <a:latin typeface="Segoe UI" panose="020B0502040204020203" pitchFamily="34" charset="0"/>
              </a:rPr>
              <a:t>Many automated processes involve some kind of human interaction. An automated process might allow for this interaction by using timeouts and compensation logic.</a:t>
            </a:r>
          </a:p>
          <a:p>
            <a:endParaRPr lang="en-US" dirty="0"/>
          </a:p>
          <a:p>
            <a:r>
              <a:rPr lang="en-US" dirty="0"/>
              <a:t>You can implement the pattern in this example by using an orchestrator function. The orchestrator uses a durable timer to request approval. The orchestrator escalates if timeout occurs. The orchestrator waits for an external event, such as a notification that's generated by a human interaction.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704856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9" name="Group 8">
            <a:extLst>
              <a:ext uri="{FF2B5EF4-FFF2-40B4-BE49-F238E27FC236}">
                <a16:creationId xmlns:a16="http://schemas.microsoft.com/office/drawing/2014/main" id="{9F0F9896-65E0-4D7A-9A43-F79A0F3C95AA}"/>
              </a:ext>
            </a:extLst>
          </p:cNvPr>
          <p:cNvGrpSpPr/>
          <p:nvPr userDrawn="1"/>
        </p:nvGrpSpPr>
        <p:grpSpPr>
          <a:xfrm>
            <a:off x="6383137" y="589416"/>
            <a:ext cx="5671978" cy="5679168"/>
            <a:chOff x="6383137" y="589416"/>
            <a:chExt cx="5671978" cy="5679168"/>
          </a:xfrm>
        </p:grpSpPr>
        <p:sp>
          <p:nvSpPr>
            <p:cNvPr id="10" name="Oval 9">
              <a:extLst>
                <a:ext uri="{FF2B5EF4-FFF2-40B4-BE49-F238E27FC236}">
                  <a16:creationId xmlns:a16="http://schemas.microsoft.com/office/drawing/2014/main" id="{E5BD449A-7AF6-4469-95BD-5CA1F4CC6B45}"/>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6ADE6A4D-2C71-4203-A510-9EACF1B4E0E1}"/>
                </a:ext>
              </a:extLst>
            </p:cNvPr>
            <p:cNvGrpSpPr/>
            <p:nvPr userDrawn="1"/>
          </p:nvGrpSpPr>
          <p:grpSpPr>
            <a:xfrm>
              <a:off x="6600946" y="859776"/>
              <a:ext cx="5148588" cy="5138447"/>
              <a:chOff x="6600946" y="859776"/>
              <a:chExt cx="5148588" cy="5138447"/>
            </a:xfrm>
          </p:grpSpPr>
          <p:grpSp>
            <p:nvGrpSpPr>
              <p:cNvPr id="12" name="Graphic 1">
                <a:extLst>
                  <a:ext uri="{FF2B5EF4-FFF2-40B4-BE49-F238E27FC236}">
                    <a16:creationId xmlns:a16="http://schemas.microsoft.com/office/drawing/2014/main" id="{F2F3E3F8-8203-418E-94A2-33C3CA56481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2" name="Freeform: Shape 21">
                  <a:extLst>
                    <a:ext uri="{FF2B5EF4-FFF2-40B4-BE49-F238E27FC236}">
                      <a16:creationId xmlns:a16="http://schemas.microsoft.com/office/drawing/2014/main" id="{342889B7-49D8-4463-9299-D268C7907BD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3" name="Freeform: Shape 22">
                  <a:extLst>
                    <a:ext uri="{FF2B5EF4-FFF2-40B4-BE49-F238E27FC236}">
                      <a16:creationId xmlns:a16="http://schemas.microsoft.com/office/drawing/2014/main" id="{B13A02EB-B8AD-4A98-A3A3-FCF3CDFE01ED}"/>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4" name="Freeform: Shape 23">
                  <a:extLst>
                    <a:ext uri="{FF2B5EF4-FFF2-40B4-BE49-F238E27FC236}">
                      <a16:creationId xmlns:a16="http://schemas.microsoft.com/office/drawing/2014/main" id="{38AF02E9-8D1E-45F8-BCF5-5C84543D5399}"/>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5" name="Freeform: Shape 24">
                  <a:extLst>
                    <a:ext uri="{FF2B5EF4-FFF2-40B4-BE49-F238E27FC236}">
                      <a16:creationId xmlns:a16="http://schemas.microsoft.com/office/drawing/2014/main" id="{5A69FCFB-110F-4D22-9248-CEA7070F3363}"/>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26" name="Freeform: Shape 25">
                  <a:extLst>
                    <a:ext uri="{FF2B5EF4-FFF2-40B4-BE49-F238E27FC236}">
                      <a16:creationId xmlns:a16="http://schemas.microsoft.com/office/drawing/2014/main" id="{D4F85514-1082-4A70-8E40-D99BF2DD6296}"/>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52E091A4-BD1D-4748-A5F7-79C5309A418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C0561457-94C9-46BE-8C76-20129B45BE59}"/>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1EDAD0BD-7EFC-40A5-A917-D5816DB708EF}"/>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5E0DF688-E271-4D24-9E27-A0FBDA7971BA}"/>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891B6AEC-1FBB-427F-B6C9-E4E5E15C2CB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56472558-7097-412B-B294-F6944F8F247E}"/>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ADE62E87-E2A1-4BDD-AF15-0E500BAF02C2}"/>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57162012-F9D4-4015-A452-D0A5EB6EC2DB}"/>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B6CC617B-AC79-4986-A8B2-A7FCEEBBDFE8}"/>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B7178E5F-601E-4995-8DE2-9EAE80312699}"/>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C4DB6825-6E5E-40E8-9C01-7204DBCB197E}"/>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CB74CE9B-C9CD-4398-8B77-B476B878F7B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AB12990-D2FF-4954-9293-1B33EE20C6BB}"/>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33DB8B1D-4EAA-42C9-AE2D-31A5F6B30D45}"/>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3AC4BB76-4424-410E-B97A-F9F313D13559}"/>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8880C40B-4233-4643-B0A3-9B3AEF68200D}"/>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8A89448C-5412-4D9B-929F-952332C2F8FF}"/>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7D7203F4-0E92-448D-84AE-207E1226F7AC}"/>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0EEB3D43-E312-4B36-9AB3-F4BA00CEEFE6}"/>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3" name="Oval 12">
                <a:extLst>
                  <a:ext uri="{FF2B5EF4-FFF2-40B4-BE49-F238E27FC236}">
                    <a16:creationId xmlns:a16="http://schemas.microsoft.com/office/drawing/2014/main" id="{4BAA3D6F-8D75-4D42-84DA-BDD5A4479732}"/>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EFB3B672-F113-4F50-B492-C4B7D5AE178F}"/>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C2A5B9BB-A150-439A-8097-D589751002F7}"/>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45062BFC-62A4-4F28-B2A8-F79F28BDC4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FD0602F3-7B00-4FCE-8485-7232EB65BF0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A7FC1012-76FB-4980-81DB-3C38C8FAE9CA}"/>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2B74480-FC88-4214-AEB0-99ADF379D995}"/>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57B59DDD-2240-4EAC-A0E5-06819D9CCED2}"/>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292D79DB-27EC-4D25-9A2A-4CB31F18BD68}"/>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
        <p:nvSpPr>
          <p:cNvPr id="4" name="Rectangle 3">
            <a:extLst>
              <a:ext uri="{FF2B5EF4-FFF2-40B4-BE49-F238E27FC236}">
                <a16:creationId xmlns:a16="http://schemas.microsoft.com/office/drawing/2014/main" id="{E7CFEA70-5718-403E-873E-33C527905BA9}"/>
              </a:ext>
            </a:extLst>
          </p:cNvPr>
          <p:cNvSpPr/>
          <p:nvPr userDrawn="1"/>
        </p:nvSpPr>
        <p:spPr bwMode="auto">
          <a:xfrm>
            <a:off x="6096000" y="0"/>
            <a:ext cx="6096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7" name="Picture 6">
            <a:extLst>
              <a:ext uri="{FF2B5EF4-FFF2-40B4-BE49-F238E27FC236}">
                <a16:creationId xmlns:a16="http://schemas.microsoft.com/office/drawing/2014/main" id="{3017DEFC-2743-49C0-9843-787B0B593ABB}"/>
              </a:ext>
            </a:extLst>
          </p:cNvPr>
          <p:cNvPicPr>
            <a:picLocks noChangeAspect="1"/>
          </p:cNvPicPr>
          <p:nvPr userDrawn="1"/>
        </p:nvPicPr>
        <p:blipFill>
          <a:blip r:embed="rId4"/>
          <a:stretch>
            <a:fillRect/>
          </a:stretch>
        </p:blipFill>
        <p:spPr>
          <a:xfrm>
            <a:off x="6631757" y="800100"/>
            <a:ext cx="5024485" cy="5257800"/>
          </a:xfrm>
          <a:prstGeom prst="rect">
            <a:avLst/>
          </a:prstGeom>
        </p:spPr>
      </p:pic>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17.emf"/><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3.xml"/><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6.xml"/><Relationship Id="rId6" Type="http://schemas.openxmlformats.org/officeDocument/2006/relationships/image" Target="../media/image21.svg"/><Relationship Id="rId11" Type="http://schemas.openxmlformats.org/officeDocument/2006/relationships/image" Target="../media/image26.sv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svg"/></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02: Implement Azure Functions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Discover the four function types (1 / 3)</a:t>
            </a:r>
          </a:p>
        </p:txBody>
      </p:sp>
      <p:sp>
        <p:nvSpPr>
          <p:cNvPr id="2" name="Text Placeholder 7">
            <a:extLst>
              <a:ext uri="{FF2B5EF4-FFF2-40B4-BE49-F238E27FC236}">
                <a16:creationId xmlns:a16="http://schemas.microsoft.com/office/drawing/2014/main" id="{BCF13F19-7CFD-42E7-9C9F-F0F4FB09154E}"/>
              </a:ext>
            </a:extLst>
          </p:cNvPr>
          <p:cNvSpPr txBox="1">
            <a:spLocks/>
          </p:cNvSpPr>
          <p:nvPr/>
        </p:nvSpPr>
        <p:spPr>
          <a:xfrm>
            <a:off x="418466" y="1456897"/>
            <a:ext cx="5394960" cy="2975173"/>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Overview</a:t>
            </a:r>
          </a:p>
          <a:p>
            <a:pPr>
              <a:spcBef>
                <a:spcPts val="600"/>
              </a:spcBef>
              <a:spcAft>
                <a:spcPts val="600"/>
              </a:spcAft>
            </a:pPr>
            <a:r>
              <a:rPr lang="en-US" sz="2000" dirty="0">
                <a:latin typeface="+mn-lt"/>
              </a:rPr>
              <a:t>There are currently four durable function types in Azure Functions:</a:t>
            </a:r>
          </a:p>
          <a:p>
            <a:pPr marL="342900" indent="-342900">
              <a:spcBef>
                <a:spcPts val="600"/>
              </a:spcBef>
              <a:spcAft>
                <a:spcPts val="600"/>
              </a:spcAft>
              <a:buFont typeface="Arial" panose="020B0604020202020204" pitchFamily="34" charset="0"/>
              <a:buChar char="•"/>
            </a:pPr>
            <a:r>
              <a:rPr lang="en-US" sz="1800" dirty="0">
                <a:latin typeface="+mn-lt"/>
              </a:rPr>
              <a:t>Orchestrator</a:t>
            </a:r>
          </a:p>
          <a:p>
            <a:pPr marL="342900" indent="-342900">
              <a:spcBef>
                <a:spcPts val="600"/>
              </a:spcBef>
              <a:spcAft>
                <a:spcPts val="600"/>
              </a:spcAft>
              <a:buFont typeface="Arial" panose="020B0604020202020204" pitchFamily="34" charset="0"/>
              <a:buChar char="•"/>
            </a:pPr>
            <a:r>
              <a:rPr lang="en-US" sz="1800" dirty="0">
                <a:latin typeface="+mn-lt"/>
              </a:rPr>
              <a:t>Activity</a:t>
            </a:r>
          </a:p>
          <a:p>
            <a:pPr marL="342900" indent="-342900">
              <a:spcBef>
                <a:spcPts val="600"/>
              </a:spcBef>
              <a:spcAft>
                <a:spcPts val="600"/>
              </a:spcAft>
              <a:buFont typeface="Arial" panose="020B0604020202020204" pitchFamily="34" charset="0"/>
              <a:buChar char="•"/>
            </a:pPr>
            <a:r>
              <a:rPr lang="en-US" sz="1800" dirty="0">
                <a:latin typeface="+mn-lt"/>
              </a:rPr>
              <a:t>Entity</a:t>
            </a:r>
          </a:p>
          <a:p>
            <a:pPr marL="342900" indent="-342900">
              <a:spcBef>
                <a:spcPts val="600"/>
              </a:spcBef>
              <a:spcAft>
                <a:spcPts val="600"/>
              </a:spcAft>
              <a:buFont typeface="Arial" panose="020B0604020202020204" pitchFamily="34" charset="0"/>
              <a:buChar char="•"/>
            </a:pPr>
            <a:r>
              <a:rPr lang="en-US" sz="1800" dirty="0">
                <a:latin typeface="+mn-lt"/>
              </a:rPr>
              <a:t>Client</a:t>
            </a:r>
          </a:p>
        </p:txBody>
      </p:sp>
      <p:cxnSp>
        <p:nvCxnSpPr>
          <p:cNvPr id="5" name="Straight Connector 4">
            <a:extLst>
              <a:ext uri="{FF2B5EF4-FFF2-40B4-BE49-F238E27FC236}">
                <a16:creationId xmlns:a16="http://schemas.microsoft.com/office/drawing/2014/main" id="{FC85258F-B879-4BD9-847F-7BCCA09E939E}"/>
              </a:ext>
              <a:ext uri="{C183D7F6-B498-43B3-948B-1728B52AA6E4}">
                <adec:decorative xmlns:adec="http://schemas.microsoft.com/office/drawing/2017/decorative" val="1"/>
              </a:ext>
            </a:extLst>
          </p:cNvPr>
          <p:cNvCxnSpPr>
            <a:cxnSpLocks/>
          </p:cNvCxnSpPr>
          <p:nvPr/>
        </p:nvCxnSpPr>
        <p:spPr>
          <a:xfrm>
            <a:off x="6089277" y="1611250"/>
            <a:ext cx="6723" cy="3634518"/>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E2B6381E-1384-4D0E-86E3-3EBF588BA818}"/>
              </a:ext>
            </a:extLst>
          </p:cNvPr>
          <p:cNvSpPr txBox="1">
            <a:spLocks/>
          </p:cNvSpPr>
          <p:nvPr/>
        </p:nvSpPr>
        <p:spPr>
          <a:xfrm>
            <a:off x="6364951" y="1456897"/>
            <a:ext cx="5394960" cy="2739211"/>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5778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Orchestrator functions</a:t>
            </a:r>
          </a:p>
          <a:p>
            <a:pPr marL="342900" indent="-342900">
              <a:spcBef>
                <a:spcPts val="600"/>
              </a:spcBef>
              <a:spcAft>
                <a:spcPts val="0"/>
              </a:spcAft>
              <a:buFont typeface="Arial" panose="020B0604020202020204" pitchFamily="34" charset="0"/>
              <a:buChar char="•"/>
            </a:pPr>
            <a:r>
              <a:rPr lang="en-US" sz="2000" dirty="0">
                <a:latin typeface="+mn-lt"/>
              </a:rPr>
              <a:t>Describe how actions are executed and the order in which actions are executed.</a:t>
            </a:r>
          </a:p>
          <a:p>
            <a:pPr marL="342900" indent="-342900">
              <a:spcBef>
                <a:spcPts val="600"/>
              </a:spcBef>
              <a:spcAft>
                <a:spcPts val="0"/>
              </a:spcAft>
              <a:buFont typeface="Arial" panose="020B0604020202020204" pitchFamily="34" charset="0"/>
              <a:buChar char="•"/>
            </a:pPr>
            <a:r>
              <a:rPr lang="en-US" sz="2000" dirty="0">
                <a:latin typeface="+mn-lt"/>
              </a:rPr>
              <a:t>Describe the orchestration in code (C# or JavaScript).</a:t>
            </a:r>
          </a:p>
          <a:p>
            <a:pPr marL="342900" indent="-342900">
              <a:spcBef>
                <a:spcPts val="600"/>
              </a:spcBef>
              <a:spcAft>
                <a:spcPts val="0"/>
              </a:spcAft>
              <a:buFont typeface="Arial" panose="020B0604020202020204" pitchFamily="34" charset="0"/>
              <a:buChar char="•"/>
            </a:pPr>
            <a:r>
              <a:rPr lang="en-US" sz="2000" dirty="0">
                <a:latin typeface="+mn-lt"/>
              </a:rPr>
              <a:t>Can have many different types of actions. </a:t>
            </a:r>
          </a:p>
          <a:p>
            <a:pPr marL="342900" indent="-342900">
              <a:spcBef>
                <a:spcPts val="600"/>
              </a:spcBef>
              <a:spcAft>
                <a:spcPts val="0"/>
              </a:spcAft>
              <a:buFont typeface="Arial" panose="020B0604020202020204" pitchFamily="34" charset="0"/>
              <a:buChar char="•"/>
            </a:pPr>
            <a:r>
              <a:rPr lang="en-US" sz="2000" dirty="0">
                <a:latin typeface="+mn-lt"/>
              </a:rPr>
              <a:t>Can also interact with entity functions.</a:t>
            </a:r>
          </a:p>
        </p:txBody>
      </p:sp>
    </p:spTree>
    <p:extLst>
      <p:ext uri="{BB962C8B-B14F-4D97-AF65-F5344CB8AC3E}">
        <p14:creationId xmlns:p14="http://schemas.microsoft.com/office/powerpoint/2010/main" val="32333681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Discover the four function types (2 / 3)</a:t>
            </a:r>
          </a:p>
        </p:txBody>
      </p:sp>
      <p:sp>
        <p:nvSpPr>
          <p:cNvPr id="3" name="Text Placeholder 7">
            <a:extLst>
              <a:ext uri="{FF2B5EF4-FFF2-40B4-BE49-F238E27FC236}">
                <a16:creationId xmlns:a16="http://schemas.microsoft.com/office/drawing/2014/main" id="{662CDB34-42E9-426D-9FB3-C684454BF97B}"/>
              </a:ext>
            </a:extLst>
          </p:cNvPr>
          <p:cNvSpPr txBox="1">
            <a:spLocks/>
          </p:cNvSpPr>
          <p:nvPr/>
        </p:nvSpPr>
        <p:spPr>
          <a:xfrm>
            <a:off x="418466" y="1456897"/>
            <a:ext cx="5394960" cy="4175502"/>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Activity functions</a:t>
            </a:r>
          </a:p>
          <a:p>
            <a:pPr marL="342900" indent="-342900">
              <a:spcBef>
                <a:spcPts val="600"/>
              </a:spcBef>
              <a:spcAft>
                <a:spcPts val="600"/>
              </a:spcAft>
              <a:buFont typeface="Arial" panose="020B0604020202020204" pitchFamily="34" charset="0"/>
              <a:buChar char="•"/>
            </a:pPr>
            <a:r>
              <a:rPr lang="en-US" sz="2000" dirty="0">
                <a:latin typeface="+mn-lt"/>
              </a:rPr>
              <a:t>Activity functions are the basic unit of work in a durable function orchestration.</a:t>
            </a:r>
          </a:p>
          <a:p>
            <a:pPr marL="342900" indent="-342900">
              <a:spcBef>
                <a:spcPts val="600"/>
              </a:spcBef>
              <a:spcAft>
                <a:spcPts val="600"/>
              </a:spcAft>
              <a:buFont typeface="Arial" panose="020B0604020202020204" pitchFamily="34" charset="0"/>
              <a:buChar char="•"/>
            </a:pPr>
            <a:r>
              <a:rPr lang="en-US" sz="2000" dirty="0">
                <a:latin typeface="+mn-lt"/>
              </a:rPr>
              <a:t>For example, you might create an orchestrator function to process an order. The tasks involve checking the inventory, charging the customer, and creating a shipment.</a:t>
            </a:r>
          </a:p>
          <a:p>
            <a:pPr marL="342900" indent="-342900">
              <a:spcBef>
                <a:spcPts val="600"/>
              </a:spcBef>
              <a:spcAft>
                <a:spcPts val="600"/>
              </a:spcAft>
              <a:buFont typeface="Arial" panose="020B0604020202020204" pitchFamily="34" charset="0"/>
              <a:buChar char="•"/>
            </a:pPr>
            <a:r>
              <a:rPr lang="en-US" sz="2000" dirty="0">
                <a:latin typeface="+mn-lt"/>
              </a:rPr>
              <a:t>Each task would be a separate activity function.</a:t>
            </a:r>
          </a:p>
          <a:p>
            <a:pPr marL="342900" indent="-342900">
              <a:spcBef>
                <a:spcPts val="600"/>
              </a:spcBef>
              <a:spcAft>
                <a:spcPts val="600"/>
              </a:spcAft>
              <a:buFont typeface="Arial" panose="020B0604020202020204" pitchFamily="34" charset="0"/>
              <a:buChar char="•"/>
            </a:pPr>
            <a:r>
              <a:rPr lang="en-US" sz="2000" dirty="0">
                <a:latin typeface="+mn-lt"/>
              </a:rPr>
              <a:t>These activity functions may be executed serially, in parallel, or some combination of both.</a:t>
            </a:r>
          </a:p>
        </p:txBody>
      </p:sp>
      <p:cxnSp>
        <p:nvCxnSpPr>
          <p:cNvPr id="4" name="Straight Connector 3">
            <a:extLst>
              <a:ext uri="{FF2B5EF4-FFF2-40B4-BE49-F238E27FC236}">
                <a16:creationId xmlns:a16="http://schemas.microsoft.com/office/drawing/2014/main" id="{1DDC2C14-0464-4D5E-9AF0-BB39E863753A}"/>
              </a:ext>
              <a:ext uri="{C183D7F6-B498-43B3-948B-1728B52AA6E4}">
                <adec:decorative xmlns:adec="http://schemas.microsoft.com/office/drawing/2017/decorative" val="1"/>
              </a:ext>
            </a:extLst>
          </p:cNvPr>
          <p:cNvCxnSpPr>
            <a:cxnSpLocks/>
          </p:cNvCxnSpPr>
          <p:nvPr/>
        </p:nvCxnSpPr>
        <p:spPr>
          <a:xfrm>
            <a:off x="6089277" y="1611250"/>
            <a:ext cx="6723" cy="3634518"/>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 Placeholder 7">
            <a:extLst>
              <a:ext uri="{FF2B5EF4-FFF2-40B4-BE49-F238E27FC236}">
                <a16:creationId xmlns:a16="http://schemas.microsoft.com/office/drawing/2014/main" id="{47B8354D-DF58-4EE5-BA60-6FA8624981F9}"/>
              </a:ext>
            </a:extLst>
          </p:cNvPr>
          <p:cNvSpPr txBox="1">
            <a:spLocks/>
          </p:cNvSpPr>
          <p:nvPr/>
        </p:nvSpPr>
        <p:spPr>
          <a:xfrm>
            <a:off x="6364951" y="1456897"/>
            <a:ext cx="5394960" cy="3985706"/>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5778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Entity functions</a:t>
            </a:r>
          </a:p>
          <a:p>
            <a:pPr>
              <a:spcBef>
                <a:spcPts val="600"/>
              </a:spcBef>
              <a:spcAft>
                <a:spcPts val="0"/>
              </a:spcAft>
            </a:pPr>
            <a:r>
              <a:rPr lang="en-US" sz="2000" dirty="0">
                <a:latin typeface="+mn-lt"/>
              </a:rPr>
              <a:t>Entity functions define operations for reading and updating small pieces of state. We often refer to these stateful entities as durable </a:t>
            </a:r>
            <a:r>
              <a:rPr lang="en-US" sz="2000" err="1">
                <a:latin typeface="+mn-lt"/>
              </a:rPr>
              <a:t>entities</a:t>
            </a:r>
            <a:r>
              <a:rPr lang="en-US" sz="2000">
                <a:latin typeface="+mn-lt"/>
              </a:rPr>
              <a:t>. Some </a:t>
            </a:r>
            <a:r>
              <a:rPr lang="en-US" sz="2000" dirty="0">
                <a:latin typeface="+mn-lt"/>
              </a:rPr>
              <a:t>things to note:</a:t>
            </a:r>
          </a:p>
          <a:p>
            <a:pPr marL="285750" indent="-285750">
              <a:spcBef>
                <a:spcPts val="600"/>
              </a:spcBef>
              <a:spcAft>
                <a:spcPts val="0"/>
              </a:spcAft>
              <a:buFont typeface="Arial" panose="020B0604020202020204" pitchFamily="34" charset="0"/>
              <a:buChar char="•"/>
            </a:pPr>
            <a:r>
              <a:rPr lang="en-US" sz="1800" dirty="0">
                <a:latin typeface="+mn-lt"/>
              </a:rPr>
              <a:t>Entities are accessed via a unique identifier, the entity ID. An entity ID is simply a pair of strings that uniquely identifies an entity instance.</a:t>
            </a:r>
          </a:p>
          <a:p>
            <a:pPr marL="285750" indent="-285750">
              <a:spcBef>
                <a:spcPts val="600"/>
              </a:spcBef>
              <a:spcAft>
                <a:spcPts val="0"/>
              </a:spcAft>
              <a:buFont typeface="Arial" panose="020B0604020202020204" pitchFamily="34" charset="0"/>
              <a:buChar char="•"/>
            </a:pPr>
            <a:r>
              <a:rPr lang="en-US" sz="1800" dirty="0">
                <a:latin typeface="+mn-lt"/>
              </a:rPr>
              <a:t>Operations on entities require that you specify the </a:t>
            </a:r>
            <a:r>
              <a:rPr lang="en-US" sz="1800" b="1" dirty="0">
                <a:latin typeface="+mn-lt"/>
              </a:rPr>
              <a:t>Entity ID</a:t>
            </a:r>
            <a:r>
              <a:rPr lang="en-US" sz="1800" dirty="0">
                <a:latin typeface="+mn-lt"/>
              </a:rPr>
              <a:t> of the target entity, and the </a:t>
            </a:r>
            <a:r>
              <a:rPr lang="en-US" sz="1800" b="1" dirty="0">
                <a:latin typeface="+mn-lt"/>
              </a:rPr>
              <a:t>Operation name</a:t>
            </a:r>
            <a:r>
              <a:rPr lang="en-US" sz="1800" dirty="0">
                <a:latin typeface="+mn-lt"/>
              </a:rPr>
              <a:t>, which is a string that specifies the operation to perform.</a:t>
            </a:r>
          </a:p>
        </p:txBody>
      </p:sp>
    </p:spTree>
    <p:extLst>
      <p:ext uri="{BB962C8B-B14F-4D97-AF65-F5344CB8AC3E}">
        <p14:creationId xmlns:p14="http://schemas.microsoft.com/office/powerpoint/2010/main" val="15519005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Discover the four function types (3 / 3)</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398332"/>
            <a:ext cx="11354257" cy="3999578"/>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Client functions</a:t>
            </a:r>
          </a:p>
          <a:p>
            <a:pPr marL="342900" indent="-342900">
              <a:spcBef>
                <a:spcPts val="600"/>
              </a:spcBef>
              <a:spcAft>
                <a:spcPts val="600"/>
              </a:spcAft>
              <a:buFont typeface="Arial" panose="020B0604020202020204" pitchFamily="34" charset="0"/>
              <a:buChar char="•"/>
            </a:pPr>
            <a:r>
              <a:rPr lang="en-US" sz="2000" dirty="0">
                <a:latin typeface="+mn-lt"/>
              </a:rPr>
              <a:t>Orchestrator and entity functions are triggered by their bindings and both of these triggers work by reacting to messages that are enqueued in a task hub.</a:t>
            </a:r>
          </a:p>
          <a:p>
            <a:pPr marL="342900" indent="-342900">
              <a:spcBef>
                <a:spcPts val="600"/>
              </a:spcBef>
              <a:spcAft>
                <a:spcPts val="600"/>
              </a:spcAft>
              <a:buFont typeface="Arial" panose="020B0604020202020204" pitchFamily="34" charset="0"/>
              <a:buChar char="•"/>
            </a:pPr>
            <a:r>
              <a:rPr lang="en-US" sz="2000" dirty="0">
                <a:latin typeface="+mn-lt"/>
              </a:rPr>
              <a:t>The primary way to deliver these messages is by using an orchestrator client binding, or an entity client binding, from within a </a:t>
            </a:r>
            <a:r>
              <a:rPr lang="en-US" sz="2000" i="1" dirty="0">
                <a:latin typeface="+mn-lt"/>
              </a:rPr>
              <a:t>client function</a:t>
            </a:r>
            <a:r>
              <a:rPr lang="en-US" sz="2000" dirty="0">
                <a:latin typeface="+mn-lt"/>
              </a:rPr>
              <a:t>. Any non-orchestrator function can be a client function.</a:t>
            </a:r>
          </a:p>
          <a:p>
            <a:pPr marL="342900" indent="-342900">
              <a:spcBef>
                <a:spcPts val="600"/>
              </a:spcBef>
              <a:spcAft>
                <a:spcPts val="600"/>
              </a:spcAft>
              <a:buFont typeface="Arial" panose="020B0604020202020204" pitchFamily="34" charset="0"/>
              <a:buChar char="•"/>
            </a:pPr>
            <a:r>
              <a:rPr lang="en-US" sz="2000" dirty="0">
                <a:latin typeface="+mn-lt"/>
              </a:rPr>
              <a:t>Unlike other function types, orchestrator and entity functions cannot be triggered directly using the buttons in the Azure portal. If you want to test an orchestrator or entity function in the Azure portal, you must instead run a client function that starts an orchestrator or entity function as part of its implementation.</a:t>
            </a:r>
          </a:p>
        </p:txBody>
      </p:sp>
    </p:spTree>
    <p:extLst>
      <p:ext uri="{BB962C8B-B14F-4D97-AF65-F5344CB8AC3E}">
        <p14:creationId xmlns:p14="http://schemas.microsoft.com/office/powerpoint/2010/main" val="12350789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3088901"/>
            <a:ext cx="1959432" cy="896551"/>
          </a:xfrm>
        </p:spPr>
        <p:txBody>
          <a:bodyPr/>
          <a:lstStyle/>
          <a:p>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735195"/>
            <a:ext cx="7695070" cy="896552"/>
          </a:xfrm>
        </p:spPr>
        <p:txBody>
          <a:bodyPr/>
          <a:lstStyle/>
          <a:p>
            <a:pPr lvl="1"/>
            <a:r>
              <a:rPr lang="en-US" altLang="zh-CN" dirty="0"/>
              <a:t>Explore Azure Functions</a:t>
            </a:r>
            <a:endParaRPr lang="en-US" dirty="0"/>
          </a:p>
        </p:txBody>
      </p:sp>
      <p:sp>
        <p:nvSpPr>
          <p:cNvPr id="2" name="Text Placeholder 1"/>
          <p:cNvSpPr>
            <a:spLocks noGrp="1"/>
          </p:cNvSpPr>
          <p:nvPr>
            <p:ph type="body" sz="quarter" idx="15"/>
          </p:nvPr>
        </p:nvSpPr>
        <p:spPr>
          <a:xfrm>
            <a:off x="4078288" y="2961640"/>
            <a:ext cx="7695070" cy="896552"/>
          </a:xfrm>
        </p:spPr>
        <p:txBody>
          <a:bodyPr/>
          <a:lstStyle/>
          <a:p>
            <a:pPr lvl="1"/>
            <a:r>
              <a:rPr lang="en-US" dirty="0"/>
              <a:t>Develop Azure Functions</a:t>
            </a:r>
          </a:p>
        </p:txBody>
      </p:sp>
      <p:sp>
        <p:nvSpPr>
          <p:cNvPr id="3" name="Text Placeholder 2"/>
          <p:cNvSpPr>
            <a:spLocks noGrp="1"/>
          </p:cNvSpPr>
          <p:nvPr>
            <p:ph type="body" sz="quarter" idx="17"/>
          </p:nvPr>
        </p:nvSpPr>
        <p:spPr>
          <a:xfrm>
            <a:off x="4078288" y="4188085"/>
            <a:ext cx="7695070" cy="896552"/>
          </a:xfrm>
        </p:spPr>
        <p:txBody>
          <a:bodyPr/>
          <a:lstStyle/>
          <a:p>
            <a:pPr lvl="1"/>
            <a:r>
              <a:rPr lang="en-US" altLang="zh-CN" dirty="0"/>
              <a:t>Implement Durable Functions</a:t>
            </a:r>
            <a:endParaRPr lang="en-US" dirty="0"/>
          </a:p>
        </p:txBody>
      </p:sp>
      <p:grpSp>
        <p:nvGrpSpPr>
          <p:cNvPr id="15" name="Group 14">
            <a:extLst>
              <a:ext uri="{FF2B5EF4-FFF2-40B4-BE49-F238E27FC236}">
                <a16:creationId xmlns:a16="http://schemas.microsoft.com/office/drawing/2014/main" id="{7403CD60-83C2-4F7E-BCA7-2B7C55B1FFAC}"/>
              </a:ext>
              <a:ext uri="{C183D7F6-B498-43B3-948B-1728B52AA6E4}">
                <adec:decorative xmlns:adec="http://schemas.microsoft.com/office/drawing/2017/decorative" val="1"/>
              </a:ext>
            </a:extLst>
          </p:cNvPr>
          <p:cNvGrpSpPr/>
          <p:nvPr/>
        </p:nvGrpSpPr>
        <p:grpSpPr>
          <a:xfrm>
            <a:off x="3031668" y="1832355"/>
            <a:ext cx="702132" cy="702232"/>
            <a:chOff x="3031668" y="1045773"/>
            <a:chExt cx="702132" cy="702232"/>
          </a:xfrm>
        </p:grpSpPr>
        <p:grpSp>
          <p:nvGrpSpPr>
            <p:cNvPr id="11" name="Group 10">
              <a:extLst>
                <a:ext uri="{FF2B5EF4-FFF2-40B4-BE49-F238E27FC236}">
                  <a16:creationId xmlns:a16="http://schemas.microsoft.com/office/drawing/2014/main" id="{438E17F6-4130-4B22-967F-3025A3FB14F0}"/>
                </a:ext>
              </a:extLst>
            </p:cNvPr>
            <p:cNvGrpSpPr/>
            <p:nvPr/>
          </p:nvGrpSpPr>
          <p:grpSpPr>
            <a:xfrm>
              <a:off x="3031668" y="1045773"/>
              <a:ext cx="702132" cy="702232"/>
              <a:chOff x="3031668" y="1045773"/>
              <a:chExt cx="702132" cy="702232"/>
            </a:xfrm>
          </p:grpSpPr>
          <p:sp>
            <p:nvSpPr>
              <p:cNvPr id="39" name="Freeform 5">
                <a:extLst>
                  <a:ext uri="{FF2B5EF4-FFF2-40B4-BE49-F238E27FC236}">
                    <a16:creationId xmlns:a16="http://schemas.microsoft.com/office/drawing/2014/main" id="{0ACE14DD-2FF6-43F0-A08C-5CD4C0B7BF1C}"/>
                  </a:ext>
                </a:extLst>
              </p:cNvPr>
              <p:cNvSpPr>
                <a:spLocks/>
              </p:cNvSpPr>
              <p:nvPr/>
            </p:nvSpPr>
            <p:spPr bwMode="auto">
              <a:xfrm>
                <a:off x="3031668" y="104577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F37E8C3B-2DF2-4F1B-8FD6-36506ADCCE3D}"/>
                  </a:ext>
                </a:extLst>
              </p:cNvPr>
              <p:cNvSpPr>
                <a:spLocks noEditPoints="1"/>
              </p:cNvSpPr>
              <p:nvPr/>
            </p:nvSpPr>
            <p:spPr bwMode="auto">
              <a:xfrm>
                <a:off x="3080522" y="1095771"/>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8652296A-D3A2-448E-819B-C8C32005F581}"/>
                </a:ext>
              </a:extLst>
            </p:cNvPr>
            <p:cNvPicPr>
              <a:picLocks noChangeAspect="1"/>
            </p:cNvPicPr>
            <p:nvPr/>
          </p:nvPicPr>
          <p:blipFill>
            <a:blip r:embed="rId3"/>
            <a:stretch>
              <a:fillRect/>
            </a:stretch>
          </p:blipFill>
          <p:spPr>
            <a:xfrm>
              <a:off x="3196572" y="1210727"/>
              <a:ext cx="372325" cy="372325"/>
            </a:xfrm>
            <a:prstGeom prst="rect">
              <a:avLst/>
            </a:prstGeom>
          </p:spPr>
        </p:pic>
      </p:grpSp>
      <p:grpSp>
        <p:nvGrpSpPr>
          <p:cNvPr id="16" name="Group 15">
            <a:extLst>
              <a:ext uri="{FF2B5EF4-FFF2-40B4-BE49-F238E27FC236}">
                <a16:creationId xmlns:a16="http://schemas.microsoft.com/office/drawing/2014/main" id="{B342EB39-18E2-43D8-8590-8D580CE3CAD7}"/>
              </a:ext>
              <a:ext uri="{C183D7F6-B498-43B3-948B-1728B52AA6E4}">
                <adec:decorative xmlns:adec="http://schemas.microsoft.com/office/drawing/2017/decorative" val="1"/>
              </a:ext>
            </a:extLst>
          </p:cNvPr>
          <p:cNvGrpSpPr/>
          <p:nvPr/>
        </p:nvGrpSpPr>
        <p:grpSpPr>
          <a:xfrm>
            <a:off x="3031668" y="3058800"/>
            <a:ext cx="702132" cy="702232"/>
            <a:chOff x="3031668" y="2272218"/>
            <a:chExt cx="702132" cy="702232"/>
          </a:xfrm>
        </p:grpSpPr>
        <p:grpSp>
          <p:nvGrpSpPr>
            <p:cNvPr id="12" name="Group 11">
              <a:extLst>
                <a:ext uri="{FF2B5EF4-FFF2-40B4-BE49-F238E27FC236}">
                  <a16:creationId xmlns:a16="http://schemas.microsoft.com/office/drawing/2014/main" id="{28351FB6-3E23-4C63-9B46-683ECBA5ECEB}"/>
                </a:ext>
              </a:extLst>
            </p:cNvPr>
            <p:cNvGrpSpPr/>
            <p:nvPr/>
          </p:nvGrpSpPr>
          <p:grpSpPr>
            <a:xfrm>
              <a:off x="3031668" y="2272218"/>
              <a:ext cx="702132" cy="702232"/>
              <a:chOff x="3031668" y="2272218"/>
              <a:chExt cx="702132" cy="702232"/>
            </a:xfrm>
          </p:grpSpPr>
          <p:sp>
            <p:nvSpPr>
              <p:cNvPr id="55" name="Freeform 5">
                <a:extLst>
                  <a:ext uri="{FF2B5EF4-FFF2-40B4-BE49-F238E27FC236}">
                    <a16:creationId xmlns:a16="http://schemas.microsoft.com/office/drawing/2014/main" id="{C38D0AF8-061C-4F9F-9491-28BBF70A89E9}"/>
                  </a:ext>
                </a:extLst>
              </p:cNvPr>
              <p:cNvSpPr>
                <a:spLocks/>
              </p:cNvSpPr>
              <p:nvPr/>
            </p:nvSpPr>
            <p:spPr bwMode="auto">
              <a:xfrm>
                <a:off x="3031668" y="227221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6" name="Freeform 6">
                <a:extLst>
                  <a:ext uri="{FF2B5EF4-FFF2-40B4-BE49-F238E27FC236}">
                    <a16:creationId xmlns:a16="http://schemas.microsoft.com/office/drawing/2014/main" id="{34FEA54E-4069-4201-BAA1-B8D61035BBB0}"/>
                  </a:ext>
                </a:extLst>
              </p:cNvPr>
              <p:cNvSpPr>
                <a:spLocks noEditPoints="1"/>
              </p:cNvSpPr>
              <p:nvPr/>
            </p:nvSpPr>
            <p:spPr bwMode="auto">
              <a:xfrm>
                <a:off x="3080522" y="232221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a arrow in a circular path with a timer inside the circle">
              <a:extLst>
                <a:ext uri="{FF2B5EF4-FFF2-40B4-BE49-F238E27FC236}">
                  <a16:creationId xmlns:a16="http://schemas.microsoft.com/office/drawing/2014/main" id="{F74D1AD5-AD28-4530-8E05-5F445670A21C}"/>
                </a:ext>
              </a:extLst>
            </p:cNvPr>
            <p:cNvPicPr>
              <a:picLocks noChangeAspect="1"/>
            </p:cNvPicPr>
            <p:nvPr/>
          </p:nvPicPr>
          <p:blipFill>
            <a:blip r:embed="rId4"/>
            <a:stretch>
              <a:fillRect/>
            </a:stretch>
          </p:blipFill>
          <p:spPr>
            <a:xfrm>
              <a:off x="3196572" y="2437172"/>
              <a:ext cx="372325" cy="372325"/>
            </a:xfrm>
            <a:prstGeom prst="rect">
              <a:avLst/>
            </a:prstGeom>
          </p:spPr>
        </p:pic>
      </p:grpSp>
      <p:grpSp>
        <p:nvGrpSpPr>
          <p:cNvPr id="18" name="Group 17">
            <a:extLst>
              <a:ext uri="{FF2B5EF4-FFF2-40B4-BE49-F238E27FC236}">
                <a16:creationId xmlns:a16="http://schemas.microsoft.com/office/drawing/2014/main" id="{C7B39E84-E8FE-4BED-9C9C-E5905E0B3F06}"/>
              </a:ext>
              <a:ext uri="{C183D7F6-B498-43B3-948B-1728B52AA6E4}">
                <adec:decorative xmlns:adec="http://schemas.microsoft.com/office/drawing/2017/decorative" val="1"/>
              </a:ext>
            </a:extLst>
          </p:cNvPr>
          <p:cNvGrpSpPr/>
          <p:nvPr/>
        </p:nvGrpSpPr>
        <p:grpSpPr>
          <a:xfrm>
            <a:off x="3031668" y="4285245"/>
            <a:ext cx="702132" cy="702232"/>
            <a:chOff x="3031668" y="3498663"/>
            <a:chExt cx="702132" cy="702232"/>
          </a:xfrm>
        </p:grpSpPr>
        <p:grpSp>
          <p:nvGrpSpPr>
            <p:cNvPr id="13" name="Group 12">
              <a:extLst>
                <a:ext uri="{FF2B5EF4-FFF2-40B4-BE49-F238E27FC236}">
                  <a16:creationId xmlns:a16="http://schemas.microsoft.com/office/drawing/2014/main" id="{F23DFA05-31C9-446E-8AE4-77D0991F3CC4}"/>
                </a:ext>
              </a:extLst>
            </p:cNvPr>
            <p:cNvGrpSpPr/>
            <p:nvPr/>
          </p:nvGrpSpPr>
          <p:grpSpPr>
            <a:xfrm>
              <a:off x="3031668" y="3498663"/>
              <a:ext cx="702132" cy="702232"/>
              <a:chOff x="3031668" y="3498663"/>
              <a:chExt cx="702132" cy="702232"/>
            </a:xfrm>
          </p:grpSpPr>
          <p:sp>
            <p:nvSpPr>
              <p:cNvPr id="62" name="Freeform 5">
                <a:extLst>
                  <a:ext uri="{FF2B5EF4-FFF2-40B4-BE49-F238E27FC236}">
                    <a16:creationId xmlns:a16="http://schemas.microsoft.com/office/drawing/2014/main" id="{5006225B-4396-4525-AB55-9913674500E5}"/>
                  </a:ext>
                </a:extLst>
              </p:cNvPr>
              <p:cNvSpPr>
                <a:spLocks/>
              </p:cNvSpPr>
              <p:nvPr/>
            </p:nvSpPr>
            <p:spPr bwMode="auto">
              <a:xfrm>
                <a:off x="3031668" y="349866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3" name="Freeform 6">
                <a:extLst>
                  <a:ext uri="{FF2B5EF4-FFF2-40B4-BE49-F238E27FC236}">
                    <a16:creationId xmlns:a16="http://schemas.microsoft.com/office/drawing/2014/main" id="{AB3EFC98-34E6-4B81-BA39-77E612CE99DB}"/>
                  </a:ext>
                </a:extLst>
              </p:cNvPr>
              <p:cNvSpPr>
                <a:spLocks noEditPoints="1"/>
              </p:cNvSpPr>
              <p:nvPr/>
            </p:nvSpPr>
            <p:spPr bwMode="auto">
              <a:xfrm>
                <a:off x="3080522" y="3548661"/>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9" name="Picture 8" descr="Icon of a gear inside a circle">
              <a:extLst>
                <a:ext uri="{FF2B5EF4-FFF2-40B4-BE49-F238E27FC236}">
                  <a16:creationId xmlns:a16="http://schemas.microsoft.com/office/drawing/2014/main" id="{2F30D263-79FE-4058-94AE-F1CA909DAE0A}"/>
                </a:ext>
              </a:extLst>
            </p:cNvPr>
            <p:cNvPicPr>
              <a:picLocks noChangeAspect="1"/>
            </p:cNvPicPr>
            <p:nvPr/>
          </p:nvPicPr>
          <p:blipFill>
            <a:blip r:embed="rId5"/>
            <a:stretch>
              <a:fillRect/>
            </a:stretch>
          </p:blipFill>
          <p:spPr>
            <a:xfrm>
              <a:off x="3196572" y="3663617"/>
              <a:ext cx="372325" cy="372325"/>
            </a:xfrm>
            <a:prstGeom prst="rect">
              <a:avLst/>
            </a:prstGeom>
          </p:spPr>
        </p:pic>
      </p:grpSp>
    </p:spTree>
    <p:extLst>
      <p:ext uri="{BB962C8B-B14F-4D97-AF65-F5344CB8AC3E}">
        <p14:creationId xmlns:p14="http://schemas.microsoft.com/office/powerpoint/2010/main" val="71929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95EF-B043-424D-BFA0-DDB60CD2191C}"/>
              </a:ext>
            </a:extLst>
          </p:cNvPr>
          <p:cNvSpPr>
            <a:spLocks noGrp="1"/>
          </p:cNvSpPr>
          <p:nvPr>
            <p:ph type="title"/>
          </p:nvPr>
        </p:nvSpPr>
        <p:spPr/>
        <p:txBody>
          <a:bodyPr/>
          <a:lstStyle/>
          <a:p>
            <a:r>
              <a:rPr lang="en-US" dirty="0"/>
              <a:t>Discover Azure Functions (2 / 4)</a:t>
            </a:r>
          </a:p>
        </p:txBody>
      </p:sp>
      <p:grpSp>
        <p:nvGrpSpPr>
          <p:cNvPr id="3" name="Group 2" descr="The diagram depicts the Microsoft Azure services that support direct integration with Azure Functions.">
            <a:extLst>
              <a:ext uri="{FF2B5EF4-FFF2-40B4-BE49-F238E27FC236}">
                <a16:creationId xmlns:a16="http://schemas.microsoft.com/office/drawing/2014/main" id="{DDFC3898-EFE8-4CE3-8C07-9DE95F01398B}"/>
              </a:ext>
            </a:extLst>
          </p:cNvPr>
          <p:cNvGrpSpPr/>
          <p:nvPr/>
        </p:nvGrpSpPr>
        <p:grpSpPr>
          <a:xfrm>
            <a:off x="2125336" y="1203581"/>
            <a:ext cx="6332408" cy="4348134"/>
            <a:chOff x="2633335" y="1260024"/>
            <a:chExt cx="7290797" cy="5006210"/>
          </a:xfrm>
        </p:grpSpPr>
        <p:cxnSp>
          <p:nvCxnSpPr>
            <p:cNvPr id="4" name="Straight Connector 3">
              <a:extLst>
                <a:ext uri="{FF2B5EF4-FFF2-40B4-BE49-F238E27FC236}">
                  <a16:creationId xmlns:a16="http://schemas.microsoft.com/office/drawing/2014/main" id="{9B906754-F40F-438F-B22F-7A90DA2FCDE9}"/>
                </a:ext>
              </a:extLst>
            </p:cNvPr>
            <p:cNvCxnSpPr>
              <a:cxnSpLocks/>
            </p:cNvCxnSpPr>
            <p:nvPr/>
          </p:nvCxnSpPr>
          <p:spPr>
            <a:xfrm flipH="1" flipV="1">
              <a:off x="3251448" y="1950560"/>
              <a:ext cx="2472097" cy="142099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73C8887-58FA-46E0-928A-C9AD7076F868}"/>
                </a:ext>
              </a:extLst>
            </p:cNvPr>
            <p:cNvCxnSpPr>
              <a:cxnSpLocks/>
            </p:cNvCxnSpPr>
            <p:nvPr/>
          </p:nvCxnSpPr>
          <p:spPr>
            <a:xfrm flipH="1" flipV="1">
              <a:off x="4946195" y="2092975"/>
              <a:ext cx="1129971" cy="9395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66A2D4C-AC37-44E7-A1E0-54917FC70E4B}"/>
                </a:ext>
              </a:extLst>
            </p:cNvPr>
            <p:cNvCxnSpPr>
              <a:cxnSpLocks/>
            </p:cNvCxnSpPr>
            <p:nvPr/>
          </p:nvCxnSpPr>
          <p:spPr>
            <a:xfrm flipV="1">
              <a:off x="6220002" y="2092975"/>
              <a:ext cx="827545" cy="95698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BBA82C3-443D-4159-89A1-4AB1D0C88449}"/>
                </a:ext>
              </a:extLst>
            </p:cNvPr>
            <p:cNvCxnSpPr>
              <a:cxnSpLocks/>
            </p:cNvCxnSpPr>
            <p:nvPr/>
          </p:nvCxnSpPr>
          <p:spPr>
            <a:xfrm flipV="1">
              <a:off x="6425020" y="2166309"/>
              <a:ext cx="1946032" cy="12011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9D1473D-6991-4371-AAC8-62C4F778677E}"/>
                </a:ext>
              </a:extLst>
            </p:cNvPr>
            <p:cNvCxnSpPr>
              <a:cxnSpLocks/>
              <a:stCxn id="31" idx="1"/>
            </p:cNvCxnSpPr>
            <p:nvPr/>
          </p:nvCxnSpPr>
          <p:spPr>
            <a:xfrm flipH="1">
              <a:off x="4863258" y="3379959"/>
              <a:ext cx="822762" cy="3976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806CCCD-6F9D-4C78-9938-718D61F165FA}"/>
                </a:ext>
              </a:extLst>
            </p:cNvPr>
            <p:cNvCxnSpPr>
              <a:cxnSpLocks/>
            </p:cNvCxnSpPr>
            <p:nvPr/>
          </p:nvCxnSpPr>
          <p:spPr>
            <a:xfrm>
              <a:off x="6458277" y="3367484"/>
              <a:ext cx="1381591" cy="70456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6E007D-5746-4DF4-859E-A9A320DE0849}"/>
                </a:ext>
              </a:extLst>
            </p:cNvPr>
            <p:cNvCxnSpPr>
              <a:cxnSpLocks/>
            </p:cNvCxnSpPr>
            <p:nvPr/>
          </p:nvCxnSpPr>
          <p:spPr>
            <a:xfrm flipH="1">
              <a:off x="3553276" y="3962104"/>
              <a:ext cx="1087778" cy="12782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AE0FE9-7359-4BEE-8B5B-2CFE8BEBE49C}"/>
                </a:ext>
              </a:extLst>
            </p:cNvPr>
            <p:cNvCxnSpPr>
              <a:cxnSpLocks/>
            </p:cNvCxnSpPr>
            <p:nvPr/>
          </p:nvCxnSpPr>
          <p:spPr>
            <a:xfrm>
              <a:off x="4634500" y="3962104"/>
              <a:ext cx="13109" cy="131796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79603CF-6047-4A36-AF95-A278D967D037}"/>
                </a:ext>
              </a:extLst>
            </p:cNvPr>
            <p:cNvCxnSpPr>
              <a:cxnSpLocks/>
            </p:cNvCxnSpPr>
            <p:nvPr/>
          </p:nvCxnSpPr>
          <p:spPr>
            <a:xfrm>
              <a:off x="4634500" y="3944906"/>
              <a:ext cx="1096416" cy="128047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D19E4DE-FFD1-4A0F-BD84-D3B8FC2E5582}"/>
                </a:ext>
              </a:extLst>
            </p:cNvPr>
            <p:cNvCxnSpPr>
              <a:cxnSpLocks/>
            </p:cNvCxnSpPr>
            <p:nvPr/>
          </p:nvCxnSpPr>
          <p:spPr>
            <a:xfrm flipH="1">
              <a:off x="7208374" y="4150925"/>
              <a:ext cx="919972"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21412B-E4B2-4596-A2F8-1FE443B4BD21}"/>
                </a:ext>
              </a:extLst>
            </p:cNvPr>
            <p:cNvCxnSpPr>
              <a:cxnSpLocks/>
            </p:cNvCxnSpPr>
            <p:nvPr/>
          </p:nvCxnSpPr>
          <p:spPr>
            <a:xfrm>
              <a:off x="8128346" y="4150925"/>
              <a:ext cx="1011769"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A51889B-A788-48D7-9910-12CD399A765E}"/>
                </a:ext>
              </a:extLst>
            </p:cNvPr>
            <p:cNvSpPr txBox="1"/>
            <p:nvPr/>
          </p:nvSpPr>
          <p:spPr>
            <a:xfrm>
              <a:off x="5457213" y="3820423"/>
              <a:ext cx="1666482" cy="917174"/>
            </a:xfrm>
            <a:prstGeom prst="rect">
              <a:avLst/>
            </a:prstGeom>
            <a:solidFill>
              <a:schemeClr val="bg1"/>
            </a:solidFill>
          </p:spPr>
          <p:txBody>
            <a:bodyPr wrap="none" lIns="45720" tIns="27432" rIns="45720" bIns="27432" rtlCol="0">
              <a:spAutoFit/>
            </a:bodyPr>
            <a:lstStyle/>
            <a:p>
              <a:pPr algn="ctr"/>
              <a:r>
                <a:rPr lang="en-IN" sz="2800" dirty="0">
                  <a:gradFill>
                    <a:gsLst>
                      <a:gs pos="2917">
                        <a:schemeClr val="tx1"/>
                      </a:gs>
                      <a:gs pos="30000">
                        <a:schemeClr val="tx1"/>
                      </a:gs>
                    </a:gsLst>
                    <a:lin ang="5400000" scaled="0"/>
                  </a:gradFill>
                  <a:latin typeface="+mj-lt"/>
                </a:rPr>
                <a:t>Azure </a:t>
              </a:r>
            </a:p>
            <a:p>
              <a:pPr algn="ctr"/>
              <a:r>
                <a:rPr lang="en-IN" sz="2800" dirty="0">
                  <a:gradFill>
                    <a:gsLst>
                      <a:gs pos="2917">
                        <a:schemeClr val="tx1"/>
                      </a:gs>
                      <a:gs pos="30000">
                        <a:schemeClr val="tx1"/>
                      </a:gs>
                    </a:gsLst>
                    <a:lin ang="5400000" scaled="0"/>
                  </a:gradFill>
                  <a:latin typeface="+mj-lt"/>
                </a:rPr>
                <a:t>Functions</a:t>
              </a:r>
            </a:p>
          </p:txBody>
        </p:sp>
        <p:sp>
          <p:nvSpPr>
            <p:cNvPr id="16" name="TextBox 15">
              <a:extLst>
                <a:ext uri="{FF2B5EF4-FFF2-40B4-BE49-F238E27FC236}">
                  <a16:creationId xmlns:a16="http://schemas.microsoft.com/office/drawing/2014/main" id="{A4404764-65E0-408A-994F-5ECA8D325AD4}"/>
                </a:ext>
              </a:extLst>
            </p:cNvPr>
            <p:cNvSpPr txBox="1"/>
            <p:nvPr/>
          </p:nvSpPr>
          <p:spPr>
            <a:xfrm>
              <a:off x="7716255" y="2319769"/>
              <a:ext cx="1173071"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Cosmos DB</a:t>
              </a:r>
            </a:p>
          </p:txBody>
        </p:sp>
        <p:pic>
          <p:nvPicPr>
            <p:cNvPr id="17" name="Picture 16" descr="A picture containing vector graphics&#10;&#10;Description automatically generated">
              <a:extLst>
                <a:ext uri="{FF2B5EF4-FFF2-40B4-BE49-F238E27FC236}">
                  <a16:creationId xmlns:a16="http://schemas.microsoft.com/office/drawing/2014/main" id="{51C321B9-D0E6-4DCC-A580-8550BD3AF16A}"/>
                </a:ext>
              </a:extLst>
            </p:cNvPr>
            <p:cNvPicPr>
              <a:picLocks noChangeAspect="1"/>
            </p:cNvPicPr>
            <p:nvPr/>
          </p:nvPicPr>
          <p:blipFill>
            <a:blip r:embed="rId3"/>
            <a:stretch>
              <a:fillRect/>
            </a:stretch>
          </p:blipFill>
          <p:spPr>
            <a:xfrm>
              <a:off x="6559858" y="1360010"/>
              <a:ext cx="780290" cy="780290"/>
            </a:xfrm>
            <a:prstGeom prst="rect">
              <a:avLst/>
            </a:prstGeom>
          </p:spPr>
        </p:pic>
        <p:sp>
          <p:nvSpPr>
            <p:cNvPr id="18" name="TextBox 17">
              <a:extLst>
                <a:ext uri="{FF2B5EF4-FFF2-40B4-BE49-F238E27FC236}">
                  <a16:creationId xmlns:a16="http://schemas.microsoft.com/office/drawing/2014/main" id="{94945177-55CC-47F3-9E21-D323F48A5DFF}"/>
                </a:ext>
              </a:extLst>
            </p:cNvPr>
            <p:cNvSpPr txBox="1"/>
            <p:nvPr/>
          </p:nvSpPr>
          <p:spPr>
            <a:xfrm>
              <a:off x="6466310" y="2288623"/>
              <a:ext cx="1162220"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Event Hubs</a:t>
              </a:r>
            </a:p>
          </p:txBody>
        </p:sp>
        <p:pic>
          <p:nvPicPr>
            <p:cNvPr id="19" name="Picture 18" descr="A picture containing vector graphics&#10;&#10;Description automatically generated">
              <a:extLst>
                <a:ext uri="{FF2B5EF4-FFF2-40B4-BE49-F238E27FC236}">
                  <a16:creationId xmlns:a16="http://schemas.microsoft.com/office/drawing/2014/main" id="{F586B3C6-1773-4125-8B8E-6F44B8FEDBF5}"/>
                </a:ext>
              </a:extLst>
            </p:cNvPr>
            <p:cNvPicPr>
              <a:picLocks noChangeAspect="1"/>
            </p:cNvPicPr>
            <p:nvPr/>
          </p:nvPicPr>
          <p:blipFill>
            <a:blip r:embed="rId4"/>
            <a:stretch>
              <a:fillRect/>
            </a:stretch>
          </p:blipFill>
          <p:spPr>
            <a:xfrm>
              <a:off x="2810922" y="1360010"/>
              <a:ext cx="780290" cy="780290"/>
            </a:xfrm>
            <a:prstGeom prst="rect">
              <a:avLst/>
            </a:prstGeom>
          </p:spPr>
        </p:pic>
        <p:sp>
          <p:nvSpPr>
            <p:cNvPr id="20" name="TextBox 19">
              <a:extLst>
                <a:ext uri="{FF2B5EF4-FFF2-40B4-BE49-F238E27FC236}">
                  <a16:creationId xmlns:a16="http://schemas.microsoft.com/office/drawing/2014/main" id="{192F459D-74FD-4FBE-8FA6-3CA09FD24C1B}"/>
                </a:ext>
              </a:extLst>
            </p:cNvPr>
            <p:cNvSpPr txBox="1"/>
            <p:nvPr/>
          </p:nvSpPr>
          <p:spPr>
            <a:xfrm>
              <a:off x="2633335" y="2288623"/>
              <a:ext cx="1758131"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Notification Hubs</a:t>
              </a:r>
            </a:p>
          </p:txBody>
        </p:sp>
        <p:pic>
          <p:nvPicPr>
            <p:cNvPr id="21" name="Graphic 20">
              <a:extLst>
                <a:ext uri="{FF2B5EF4-FFF2-40B4-BE49-F238E27FC236}">
                  <a16:creationId xmlns:a16="http://schemas.microsoft.com/office/drawing/2014/main" id="{3FC46D01-22BC-4EA2-9A48-52E6CF555E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607" y="1327736"/>
              <a:ext cx="780290" cy="780290"/>
            </a:xfrm>
            <a:prstGeom prst="rect">
              <a:avLst/>
            </a:prstGeom>
          </p:spPr>
        </p:pic>
        <p:sp>
          <p:nvSpPr>
            <p:cNvPr id="22" name="TextBox 21">
              <a:extLst>
                <a:ext uri="{FF2B5EF4-FFF2-40B4-BE49-F238E27FC236}">
                  <a16:creationId xmlns:a16="http://schemas.microsoft.com/office/drawing/2014/main" id="{BB773D28-B370-4246-B2D4-C5CBEB86E264}"/>
                </a:ext>
              </a:extLst>
            </p:cNvPr>
            <p:cNvSpPr txBox="1"/>
            <p:nvPr/>
          </p:nvSpPr>
          <p:spPr>
            <a:xfrm>
              <a:off x="4658140" y="2288623"/>
              <a:ext cx="1075475"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Event Grid</a:t>
              </a:r>
            </a:p>
          </p:txBody>
        </p:sp>
        <p:sp>
          <p:nvSpPr>
            <p:cNvPr id="23" name="TextBox 22">
              <a:extLst>
                <a:ext uri="{FF2B5EF4-FFF2-40B4-BE49-F238E27FC236}">
                  <a16:creationId xmlns:a16="http://schemas.microsoft.com/office/drawing/2014/main" id="{B87BE54A-097D-4BE6-B400-C1A1612F58A6}"/>
                </a:ext>
              </a:extLst>
            </p:cNvPr>
            <p:cNvSpPr txBox="1"/>
            <p:nvPr/>
          </p:nvSpPr>
          <p:spPr>
            <a:xfrm>
              <a:off x="4194080" y="4212222"/>
              <a:ext cx="900503" cy="301621"/>
            </a:xfrm>
            <a:prstGeom prst="rect">
              <a:avLst/>
            </a:prstGeom>
            <a:solidFill>
              <a:schemeClr val="bg1"/>
            </a:solidFill>
          </p:spPr>
          <p:txBody>
            <a:bodyPr wrap="none" lIns="91440" tIns="27432" rIns="91440" bIns="27432" rtlCol="0">
              <a:spAutoFit/>
            </a:bodyPr>
            <a:lstStyle/>
            <a:p>
              <a:pPr algn="l"/>
              <a:r>
                <a:rPr lang="en-IN" sz="1600" dirty="0">
                  <a:gradFill>
                    <a:gsLst>
                      <a:gs pos="2917">
                        <a:schemeClr val="tx1"/>
                      </a:gs>
                      <a:gs pos="30000">
                        <a:schemeClr val="tx1"/>
                      </a:gs>
                    </a:gsLst>
                    <a:lin ang="5400000" scaled="0"/>
                  </a:gradFill>
                  <a:latin typeface="+mj-lt"/>
                </a:rPr>
                <a:t>Storage</a:t>
              </a:r>
            </a:p>
          </p:txBody>
        </p:sp>
        <p:sp>
          <p:nvSpPr>
            <p:cNvPr id="24" name="TextBox 23">
              <a:extLst>
                <a:ext uri="{FF2B5EF4-FFF2-40B4-BE49-F238E27FC236}">
                  <a16:creationId xmlns:a16="http://schemas.microsoft.com/office/drawing/2014/main" id="{3D26D868-A347-4641-90A0-15A59BD7B0BC}"/>
                </a:ext>
              </a:extLst>
            </p:cNvPr>
            <p:cNvSpPr txBox="1"/>
            <p:nvPr/>
          </p:nvSpPr>
          <p:spPr>
            <a:xfrm>
              <a:off x="3280950" y="5930335"/>
              <a:ext cx="724587"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Queue</a:t>
              </a:r>
            </a:p>
          </p:txBody>
        </p:sp>
        <p:sp>
          <p:nvSpPr>
            <p:cNvPr id="25" name="TextBox 24">
              <a:extLst>
                <a:ext uri="{FF2B5EF4-FFF2-40B4-BE49-F238E27FC236}">
                  <a16:creationId xmlns:a16="http://schemas.microsoft.com/office/drawing/2014/main" id="{173364C2-5F63-4AB6-B3C8-BE5F1266F13E}"/>
                </a:ext>
              </a:extLst>
            </p:cNvPr>
            <p:cNvSpPr txBox="1"/>
            <p:nvPr/>
          </p:nvSpPr>
          <p:spPr>
            <a:xfrm>
              <a:off x="4423704" y="5954400"/>
              <a:ext cx="532644"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Blob</a:t>
              </a:r>
            </a:p>
          </p:txBody>
        </p:sp>
        <p:sp>
          <p:nvSpPr>
            <p:cNvPr id="26" name="TextBox 25">
              <a:extLst>
                <a:ext uri="{FF2B5EF4-FFF2-40B4-BE49-F238E27FC236}">
                  <a16:creationId xmlns:a16="http://schemas.microsoft.com/office/drawing/2014/main" id="{54C0D593-D030-4F8C-B967-34387D406896}"/>
                </a:ext>
              </a:extLst>
            </p:cNvPr>
            <p:cNvSpPr txBox="1"/>
            <p:nvPr/>
          </p:nvSpPr>
          <p:spPr>
            <a:xfrm>
              <a:off x="5437706" y="5930336"/>
              <a:ext cx="595691"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Table</a:t>
              </a:r>
            </a:p>
          </p:txBody>
        </p:sp>
        <p:sp>
          <p:nvSpPr>
            <p:cNvPr id="27" name="TextBox 26">
              <a:extLst>
                <a:ext uri="{FF2B5EF4-FFF2-40B4-BE49-F238E27FC236}">
                  <a16:creationId xmlns:a16="http://schemas.microsoft.com/office/drawing/2014/main" id="{2E666980-4828-4717-A7F2-0D54E3F59BBD}"/>
                </a:ext>
              </a:extLst>
            </p:cNvPr>
            <p:cNvSpPr txBox="1"/>
            <p:nvPr/>
          </p:nvSpPr>
          <p:spPr>
            <a:xfrm>
              <a:off x="7047548" y="5930336"/>
              <a:ext cx="687896"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Topics</a:t>
              </a:r>
            </a:p>
          </p:txBody>
        </p:sp>
        <p:sp>
          <p:nvSpPr>
            <p:cNvPr id="28" name="TextBox 27">
              <a:extLst>
                <a:ext uri="{FF2B5EF4-FFF2-40B4-BE49-F238E27FC236}">
                  <a16:creationId xmlns:a16="http://schemas.microsoft.com/office/drawing/2014/main" id="{E81A394E-27F3-4CF1-A5BE-13B8CB9B8105}"/>
                </a:ext>
              </a:extLst>
            </p:cNvPr>
            <p:cNvSpPr txBox="1"/>
            <p:nvPr/>
          </p:nvSpPr>
          <p:spPr>
            <a:xfrm>
              <a:off x="8630658" y="5930336"/>
              <a:ext cx="813178"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Queues</a:t>
              </a:r>
            </a:p>
          </p:txBody>
        </p:sp>
        <p:pic>
          <p:nvPicPr>
            <p:cNvPr id="29" name="Picture 28" descr="A close up of a sign&#10;&#10;Description automatically generated">
              <a:extLst>
                <a:ext uri="{FF2B5EF4-FFF2-40B4-BE49-F238E27FC236}">
                  <a16:creationId xmlns:a16="http://schemas.microsoft.com/office/drawing/2014/main" id="{56C87044-7BC9-4375-B481-B5AEB348F2EC}"/>
                </a:ext>
              </a:extLst>
            </p:cNvPr>
            <p:cNvPicPr>
              <a:picLocks noChangeAspect="1"/>
            </p:cNvPicPr>
            <p:nvPr/>
          </p:nvPicPr>
          <p:blipFill>
            <a:blip r:embed="rId7"/>
            <a:stretch>
              <a:fillRect/>
            </a:stretch>
          </p:blipFill>
          <p:spPr>
            <a:xfrm>
              <a:off x="6966649" y="5131066"/>
              <a:ext cx="738172" cy="780290"/>
            </a:xfrm>
            <a:prstGeom prst="rect">
              <a:avLst/>
            </a:prstGeom>
          </p:spPr>
        </p:pic>
        <p:pic>
          <p:nvPicPr>
            <p:cNvPr id="30" name="Picture 29">
              <a:extLst>
                <a:ext uri="{FF2B5EF4-FFF2-40B4-BE49-F238E27FC236}">
                  <a16:creationId xmlns:a16="http://schemas.microsoft.com/office/drawing/2014/main" id="{10D37F2A-0983-46AF-8B4A-D19731513352}"/>
                </a:ext>
              </a:extLst>
            </p:cNvPr>
            <p:cNvPicPr>
              <a:picLocks noChangeAspect="1"/>
            </p:cNvPicPr>
            <p:nvPr/>
          </p:nvPicPr>
          <p:blipFill>
            <a:blip r:embed="rId8"/>
            <a:stretch>
              <a:fillRect/>
            </a:stretch>
          </p:blipFill>
          <p:spPr>
            <a:xfrm>
              <a:off x="8612631" y="5131067"/>
              <a:ext cx="738171" cy="780289"/>
            </a:xfrm>
            <a:prstGeom prst="rect">
              <a:avLst/>
            </a:prstGeom>
          </p:spPr>
        </p:pic>
        <p:pic>
          <p:nvPicPr>
            <p:cNvPr id="31" name="Picture 30" descr="A close up of a sign&#10;&#10;Description automatically generated">
              <a:extLst>
                <a:ext uri="{FF2B5EF4-FFF2-40B4-BE49-F238E27FC236}">
                  <a16:creationId xmlns:a16="http://schemas.microsoft.com/office/drawing/2014/main" id="{E19CCA60-E6EE-4127-B8B0-ED6279440588}"/>
                </a:ext>
              </a:extLst>
            </p:cNvPr>
            <p:cNvPicPr>
              <a:picLocks noChangeAspect="1"/>
            </p:cNvPicPr>
            <p:nvPr/>
          </p:nvPicPr>
          <p:blipFill>
            <a:blip r:embed="rId9"/>
            <a:stretch>
              <a:fillRect/>
            </a:stretch>
          </p:blipFill>
          <p:spPr>
            <a:xfrm>
              <a:off x="5686020" y="2989814"/>
              <a:ext cx="780290" cy="780290"/>
            </a:xfrm>
            <a:prstGeom prst="rect">
              <a:avLst/>
            </a:prstGeom>
          </p:spPr>
        </p:pic>
        <p:sp>
          <p:nvSpPr>
            <p:cNvPr id="32" name="TextBox 31">
              <a:extLst>
                <a:ext uri="{FF2B5EF4-FFF2-40B4-BE49-F238E27FC236}">
                  <a16:creationId xmlns:a16="http://schemas.microsoft.com/office/drawing/2014/main" id="{2CBD0D5A-524F-412B-A27B-6012165E1BA7}"/>
                </a:ext>
              </a:extLst>
            </p:cNvPr>
            <p:cNvSpPr txBox="1"/>
            <p:nvPr/>
          </p:nvSpPr>
          <p:spPr>
            <a:xfrm>
              <a:off x="7600861" y="4212222"/>
              <a:ext cx="1172112"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Service Bus</a:t>
              </a:r>
            </a:p>
          </p:txBody>
        </p:sp>
        <p:pic>
          <p:nvPicPr>
            <p:cNvPr id="33" name="Graphic 32">
              <a:extLst>
                <a:ext uri="{FF2B5EF4-FFF2-40B4-BE49-F238E27FC236}">
                  <a16:creationId xmlns:a16="http://schemas.microsoft.com/office/drawing/2014/main" id="{41517CD5-3324-4049-B25E-21FED0F8FD1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37754" y="3356785"/>
              <a:ext cx="770966" cy="770966"/>
            </a:xfrm>
            <a:prstGeom prst="rect">
              <a:avLst/>
            </a:prstGeom>
          </p:spPr>
        </p:pic>
        <p:pic>
          <p:nvPicPr>
            <p:cNvPr id="34" name="Picture 33">
              <a:extLst>
                <a:ext uri="{FF2B5EF4-FFF2-40B4-BE49-F238E27FC236}">
                  <a16:creationId xmlns:a16="http://schemas.microsoft.com/office/drawing/2014/main" id="{82A469E7-6B6D-4186-82E2-D1BD68CEF4CE}"/>
                </a:ext>
              </a:extLst>
            </p:cNvPr>
            <p:cNvPicPr>
              <a:picLocks noChangeAspect="1"/>
            </p:cNvPicPr>
            <p:nvPr/>
          </p:nvPicPr>
          <p:blipFill>
            <a:blip r:embed="rId12"/>
            <a:stretch>
              <a:fillRect/>
            </a:stretch>
          </p:blipFill>
          <p:spPr>
            <a:xfrm>
              <a:off x="4199289" y="3217879"/>
              <a:ext cx="788531" cy="788531"/>
            </a:xfrm>
            <a:prstGeom prst="rect">
              <a:avLst/>
            </a:prstGeom>
          </p:spPr>
        </p:pic>
        <p:pic>
          <p:nvPicPr>
            <p:cNvPr id="35" name="Graphic 34">
              <a:extLst>
                <a:ext uri="{FF2B5EF4-FFF2-40B4-BE49-F238E27FC236}">
                  <a16:creationId xmlns:a16="http://schemas.microsoft.com/office/drawing/2014/main" id="{12071AB7-6D09-47B4-8394-FF8866084DF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273812" y="5201422"/>
              <a:ext cx="768658" cy="768658"/>
            </a:xfrm>
            <a:prstGeom prst="rect">
              <a:avLst/>
            </a:prstGeom>
          </p:spPr>
        </p:pic>
        <p:pic>
          <p:nvPicPr>
            <p:cNvPr id="36" name="Graphic 35">
              <a:extLst>
                <a:ext uri="{FF2B5EF4-FFF2-40B4-BE49-F238E27FC236}">
                  <a16:creationId xmlns:a16="http://schemas.microsoft.com/office/drawing/2014/main" id="{9D285A1C-46DF-4068-A428-0FBA0DA473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70958" y="5219908"/>
              <a:ext cx="656992" cy="656992"/>
            </a:xfrm>
            <a:prstGeom prst="rect">
              <a:avLst/>
            </a:prstGeom>
          </p:spPr>
        </p:pic>
        <p:pic>
          <p:nvPicPr>
            <p:cNvPr id="37" name="Graphic 36">
              <a:extLst>
                <a:ext uri="{FF2B5EF4-FFF2-40B4-BE49-F238E27FC236}">
                  <a16:creationId xmlns:a16="http://schemas.microsoft.com/office/drawing/2014/main" id="{55EBB0C6-05EE-4CB2-A31D-5582B1B30CC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258422" y="5156902"/>
              <a:ext cx="728617" cy="728617"/>
            </a:xfrm>
            <a:prstGeom prst="rect">
              <a:avLst/>
            </a:prstGeom>
          </p:spPr>
        </p:pic>
        <p:pic>
          <p:nvPicPr>
            <p:cNvPr id="38" name="Graphic 37">
              <a:extLst>
                <a:ext uri="{FF2B5EF4-FFF2-40B4-BE49-F238E27FC236}">
                  <a16:creationId xmlns:a16="http://schemas.microsoft.com/office/drawing/2014/main" id="{F8011C5A-0520-4274-8C82-62D8E0A6CAF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391562" y="1260024"/>
              <a:ext cx="1069375" cy="980261"/>
            </a:xfrm>
            <a:prstGeom prst="rect">
              <a:avLst/>
            </a:prstGeom>
          </p:spPr>
        </p:pic>
        <p:sp>
          <p:nvSpPr>
            <p:cNvPr id="39" name="Oval 38">
              <a:extLst>
                <a:ext uri="{FF2B5EF4-FFF2-40B4-BE49-F238E27FC236}">
                  <a16:creationId xmlns:a16="http://schemas.microsoft.com/office/drawing/2014/main" id="{8B0B5E23-8FB0-498B-ADAA-B53C7FFDB8A7}"/>
                </a:ext>
              </a:extLst>
            </p:cNvPr>
            <p:cNvSpPr/>
            <p:nvPr/>
          </p:nvSpPr>
          <p:spPr bwMode="auto">
            <a:xfrm>
              <a:off x="9181622" y="2553824"/>
              <a:ext cx="742510" cy="742510"/>
            </a:xfrm>
            <a:prstGeom prst="ellipse">
              <a:avLst/>
            </a:prstGeom>
            <a:noFill/>
            <a:ln w="7620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B10578FA-7DC8-4F3A-B15D-A57FEB1B347C}"/>
                </a:ext>
              </a:extLst>
            </p:cNvPr>
            <p:cNvSpPr/>
            <p:nvPr/>
          </p:nvSpPr>
          <p:spPr bwMode="auto">
            <a:xfrm>
              <a:off x="9342290"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0164E43C-543E-409F-A8E2-583297E9C80A}"/>
                </a:ext>
              </a:extLst>
            </p:cNvPr>
            <p:cNvSpPr/>
            <p:nvPr/>
          </p:nvSpPr>
          <p:spPr bwMode="auto">
            <a:xfrm>
              <a:off x="9580415"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F4773626-B821-40E2-A379-6F590BFA5D37}"/>
                </a:ext>
              </a:extLst>
            </p:cNvPr>
            <p:cNvSpPr/>
            <p:nvPr/>
          </p:nvSpPr>
          <p:spPr bwMode="auto">
            <a:xfrm>
              <a:off x="9342290"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B92E72FE-9D66-446E-B3D5-A4C9D52D90E3}"/>
                </a:ext>
              </a:extLst>
            </p:cNvPr>
            <p:cNvSpPr/>
            <p:nvPr/>
          </p:nvSpPr>
          <p:spPr bwMode="auto">
            <a:xfrm>
              <a:off x="9580415"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54D880F3-EA7E-4481-9CE3-BC5A8468640E}"/>
                </a:ext>
              </a:extLst>
            </p:cNvPr>
            <p:cNvCxnSpPr>
              <a:cxnSpLocks/>
            </p:cNvCxnSpPr>
            <p:nvPr/>
          </p:nvCxnSpPr>
          <p:spPr>
            <a:xfrm flipV="1">
              <a:off x="6502875" y="2938632"/>
              <a:ext cx="2569652" cy="396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C9B204D-3C54-4835-B924-2111689DA716}"/>
                </a:ext>
              </a:extLst>
            </p:cNvPr>
            <p:cNvSpPr txBox="1"/>
            <p:nvPr/>
          </p:nvSpPr>
          <p:spPr>
            <a:xfrm>
              <a:off x="8290612" y="2881692"/>
              <a:ext cx="651354"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Twilio</a:t>
              </a:r>
            </a:p>
          </p:txBody>
        </p:sp>
      </p:grpSp>
    </p:spTree>
    <p:extLst>
      <p:ext uri="{BB962C8B-B14F-4D97-AF65-F5344CB8AC3E}">
        <p14:creationId xmlns:p14="http://schemas.microsoft.com/office/powerpoint/2010/main" val="34605899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a:t>
            </a:r>
            <a:r>
              <a:rPr lang="en-US" altLang="zh-CN" dirty="0"/>
              <a:t> 3: Implement Durable Functions</a:t>
            </a:r>
            <a:endParaRPr lang="en-US" dirty="0"/>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8501273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fr-FR" dirty="0"/>
              <a:t>Explore Durable Functions app patterns (3 / 7)</a:t>
            </a:r>
            <a:endParaRPr lang="en-US" dirty="0"/>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4" y="1205329"/>
            <a:ext cx="10578219" cy="680196"/>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Function chaining</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719431" y="2312108"/>
            <a:ext cx="9928516" cy="245735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Four functions executing in a specific order">
            <a:extLst>
              <a:ext uri="{FF2B5EF4-FFF2-40B4-BE49-F238E27FC236}">
                <a16:creationId xmlns:a16="http://schemas.microsoft.com/office/drawing/2014/main" id="{1E892EE1-B674-4916-B115-9292EE249803}"/>
              </a:ext>
            </a:extLst>
          </p:cNvPr>
          <p:cNvPicPr>
            <a:picLocks noChangeAspect="1"/>
          </p:cNvPicPr>
          <p:nvPr/>
        </p:nvPicPr>
        <p:blipFill>
          <a:blip r:embed="rId3"/>
          <a:srcRect/>
          <a:stretch/>
        </p:blipFill>
        <p:spPr>
          <a:xfrm>
            <a:off x="854998" y="2816976"/>
            <a:ext cx="9398683" cy="1674672"/>
          </a:xfrm>
          <a:prstGeom prst="rect">
            <a:avLst/>
          </a:prstGeom>
        </p:spPr>
      </p:pic>
    </p:spTree>
    <p:extLst>
      <p:ext uri="{BB962C8B-B14F-4D97-AF65-F5344CB8AC3E}">
        <p14:creationId xmlns:p14="http://schemas.microsoft.com/office/powerpoint/2010/main" val="41871685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fr-FR" dirty="0"/>
              <a:t>Explore Durable Functions app patterns (4 / 7)</a:t>
            </a:r>
            <a:endParaRPr lang="en-US" dirty="0"/>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4" y="1133148"/>
            <a:ext cx="10770724" cy="680197"/>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Fan out/fan in</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887874" y="1825802"/>
            <a:ext cx="10099737" cy="3899049"/>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 single function that fans out to three functions that execute in parallel and, after operation of all three ends, sending the result to another function.">
            <a:extLst>
              <a:ext uri="{FF2B5EF4-FFF2-40B4-BE49-F238E27FC236}">
                <a16:creationId xmlns:a16="http://schemas.microsoft.com/office/drawing/2014/main" id="{1E892EE1-B674-4916-B115-9292EE249803}"/>
              </a:ext>
            </a:extLst>
          </p:cNvPr>
          <p:cNvPicPr>
            <a:picLocks noChangeAspect="1"/>
          </p:cNvPicPr>
          <p:nvPr/>
        </p:nvPicPr>
        <p:blipFill>
          <a:blip r:embed="rId3"/>
          <a:srcRect/>
          <a:stretch/>
        </p:blipFill>
        <p:spPr>
          <a:xfrm>
            <a:off x="2110549" y="1999781"/>
            <a:ext cx="7240285" cy="3588772"/>
          </a:xfrm>
          <a:prstGeom prst="rect">
            <a:avLst/>
          </a:prstGeom>
        </p:spPr>
      </p:pic>
    </p:spTree>
    <p:extLst>
      <p:ext uri="{BB962C8B-B14F-4D97-AF65-F5344CB8AC3E}">
        <p14:creationId xmlns:p14="http://schemas.microsoft.com/office/powerpoint/2010/main" val="4192425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fr-FR" dirty="0"/>
              <a:t>Explore Durable Functions app patterns (5 / 7)</a:t>
            </a:r>
            <a:endParaRPr lang="en-US" dirty="0"/>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3" y="1182898"/>
            <a:ext cx="5991989" cy="547997"/>
          </a:xfrm>
          <a:prstGeom prst="rect">
            <a:avLst/>
          </a:prstGeom>
        </p:spPr>
        <p:txBody>
          <a:bodyPr lIns="0" tIns="0" rIns="0" bIns="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b="0" i="0" dirty="0">
                <a:solidFill>
                  <a:schemeClr val="tx2"/>
                </a:solidFill>
                <a:effectLst/>
              </a:rPr>
              <a:t>Async HTTP APIs</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3268837" y="1213661"/>
            <a:ext cx="5991990" cy="4457368"/>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n HTTP endpoint triggers the long running action with the client polling for completion status">
            <a:extLst>
              <a:ext uri="{FF2B5EF4-FFF2-40B4-BE49-F238E27FC236}">
                <a16:creationId xmlns:a16="http://schemas.microsoft.com/office/drawing/2014/main" id="{1E892EE1-B674-4916-B115-9292EE249803}"/>
              </a:ext>
            </a:extLst>
          </p:cNvPr>
          <p:cNvPicPr>
            <a:picLocks noChangeAspect="1"/>
          </p:cNvPicPr>
          <p:nvPr/>
        </p:nvPicPr>
        <p:blipFill>
          <a:blip r:embed="rId3"/>
          <a:srcRect/>
          <a:stretch/>
        </p:blipFill>
        <p:spPr>
          <a:xfrm>
            <a:off x="3562372" y="1350635"/>
            <a:ext cx="5416801" cy="4072584"/>
          </a:xfrm>
          <a:prstGeom prst="rect">
            <a:avLst/>
          </a:prstGeom>
        </p:spPr>
      </p:pic>
    </p:spTree>
    <p:extLst>
      <p:ext uri="{BB962C8B-B14F-4D97-AF65-F5344CB8AC3E}">
        <p14:creationId xmlns:p14="http://schemas.microsoft.com/office/powerpoint/2010/main" val="30029738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fr-FR" dirty="0"/>
              <a:t>Explore Durable Functions app patterns (6 / 7)</a:t>
            </a:r>
            <a:endParaRPr lang="en-US" dirty="0"/>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3" y="1313619"/>
            <a:ext cx="10469936" cy="587368"/>
          </a:xfrm>
          <a:prstGeom prst="rect">
            <a:avLst/>
          </a:prstGeom>
        </p:spPr>
        <p:txBody>
          <a:bodyPr lIns="0" tIns="0" rIns="0" bIns="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l"/>
            <a:r>
              <a:rPr lang="en-US" sz="2400" i="0" dirty="0">
                <a:solidFill>
                  <a:schemeClr val="tx2"/>
                </a:solidFill>
                <a:effectLst/>
              </a:rPr>
              <a:t>Monitor</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2791325" y="1678808"/>
            <a:ext cx="5594686" cy="391574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 function running until a specific condition is met">
            <a:extLst>
              <a:ext uri="{FF2B5EF4-FFF2-40B4-BE49-F238E27FC236}">
                <a16:creationId xmlns:a16="http://schemas.microsoft.com/office/drawing/2014/main" id="{1E892EE1-B674-4916-B115-9292EE249803}"/>
              </a:ext>
            </a:extLst>
          </p:cNvPr>
          <p:cNvPicPr>
            <a:picLocks noChangeAspect="1"/>
          </p:cNvPicPr>
          <p:nvPr/>
        </p:nvPicPr>
        <p:blipFill>
          <a:blip r:embed="rId3"/>
          <a:srcRect/>
          <a:stretch/>
        </p:blipFill>
        <p:spPr>
          <a:xfrm>
            <a:off x="3173690" y="2093916"/>
            <a:ext cx="4812545" cy="3229753"/>
          </a:xfrm>
          <a:prstGeom prst="rect">
            <a:avLst/>
          </a:prstGeom>
        </p:spPr>
      </p:pic>
    </p:spTree>
    <p:extLst>
      <p:ext uri="{BB962C8B-B14F-4D97-AF65-F5344CB8AC3E}">
        <p14:creationId xmlns:p14="http://schemas.microsoft.com/office/powerpoint/2010/main" val="4273531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fr-FR" dirty="0"/>
              <a:t>Explore Durable Functions app patterns (7 / 7)</a:t>
            </a:r>
            <a:endParaRPr lang="en-US" dirty="0"/>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3" y="1289553"/>
            <a:ext cx="5140939" cy="680196"/>
          </a:xfrm>
          <a:prstGeom prst="rect">
            <a:avLst/>
          </a:prstGeom>
        </p:spPr>
        <p:txBody>
          <a:bodyPr lIns="0" tIns="0" rIns="0" bIns="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l"/>
            <a:r>
              <a:rPr lang="en-US" sz="2400" i="0" dirty="0">
                <a:solidFill>
                  <a:schemeClr val="tx2"/>
                </a:solidFill>
                <a:effectLst/>
              </a:rPr>
              <a:t>Human interaction</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1613712" y="1876927"/>
            <a:ext cx="8757509" cy="3566862"/>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 process awaiting human interaction before continuing">
            <a:extLst>
              <a:ext uri="{FF2B5EF4-FFF2-40B4-BE49-F238E27FC236}">
                <a16:creationId xmlns:a16="http://schemas.microsoft.com/office/drawing/2014/main" id="{1E892EE1-B674-4916-B115-9292EE249803}"/>
              </a:ext>
            </a:extLst>
          </p:cNvPr>
          <p:cNvPicPr>
            <a:picLocks noChangeAspect="1"/>
          </p:cNvPicPr>
          <p:nvPr/>
        </p:nvPicPr>
        <p:blipFill>
          <a:blip r:embed="rId3"/>
          <a:srcRect/>
          <a:stretch/>
        </p:blipFill>
        <p:spPr>
          <a:xfrm>
            <a:off x="1951901" y="1994040"/>
            <a:ext cx="7952977" cy="3341460"/>
          </a:xfrm>
          <a:prstGeom prst="rect">
            <a:avLst/>
          </a:prstGeom>
        </p:spPr>
      </p:pic>
    </p:spTree>
    <p:extLst>
      <p:ext uri="{BB962C8B-B14F-4D97-AF65-F5344CB8AC3E}">
        <p14:creationId xmlns:p14="http://schemas.microsoft.com/office/powerpoint/2010/main" val="428947931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1372</Words>
  <Application>Microsoft Office PowerPoint</Application>
  <PresentationFormat>Widescreen</PresentationFormat>
  <Paragraphs>122</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Consolas</vt:lpstr>
      <vt:lpstr>Segoe UI</vt:lpstr>
      <vt:lpstr>Segoe UI Light</vt:lpstr>
      <vt:lpstr>Segoe UI Semibold</vt:lpstr>
      <vt:lpstr>Wingdings</vt:lpstr>
      <vt:lpstr>Microsoft Azure Template</vt:lpstr>
      <vt:lpstr>Module 02: Implement Azure Functions</vt:lpstr>
      <vt:lpstr>Module Agenda </vt:lpstr>
      <vt:lpstr>Discover Azure Functions (2 / 4)</vt:lpstr>
      <vt:lpstr>Lesson 3: Implement Durable Functions</vt:lpstr>
      <vt:lpstr>Explore Durable Functions app patterns (3 / 7)</vt:lpstr>
      <vt:lpstr>Explore Durable Functions app patterns (4 / 7)</vt:lpstr>
      <vt:lpstr>Explore Durable Functions app patterns (5 / 7)</vt:lpstr>
      <vt:lpstr>Explore Durable Functions app patterns (6 / 7)</vt:lpstr>
      <vt:lpstr>Explore Durable Functions app patterns (7 / 7)</vt:lpstr>
      <vt:lpstr>Discover the four function types (1 / 3)</vt:lpstr>
      <vt:lpstr>Discover the four function types (2 / 3)</vt:lpstr>
      <vt:lpstr>Discover the four function types (3 / 3)</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2021-12-14T19:56:16Z</dcterms:created>
  <dcterms:modified xsi:type="dcterms:W3CDTF">2022-05-29T09:12:47Z</dcterms:modified>
</cp:coreProperties>
</file>