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9"/>
  </p:notesMasterIdLst>
  <p:handoutMasterIdLst>
    <p:handoutMasterId r:id="rId10"/>
  </p:handoutMasterIdLst>
  <p:sldIdLst>
    <p:sldId id="1627" r:id="rId2"/>
    <p:sldId id="1778" r:id="rId3"/>
    <p:sldId id="4647" r:id="rId4"/>
    <p:sldId id="1881" r:id="rId5"/>
    <p:sldId id="1950" r:id="rId6"/>
    <p:sldId id="1951" r:id="rId7"/>
    <p:sldId id="1786"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76751" autoAdjust="0"/>
  </p:normalViewPr>
  <p:slideViewPr>
    <p:cSldViewPr snapToGrid="0">
      <p:cViewPr varScale="1">
        <p:scale>
          <a:sx n="87" d="100"/>
          <a:sy n="87" d="100"/>
        </p:scale>
        <p:origin x="1470"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7/12/2022 9:50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7/12/2022 9:46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7/12/2022 9:46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An Azure storage account contains all of your Azure Storage data objects: blobs, files, queues, tables, and disks. The storage account provides a unique namespace for your Azure Storage data that is accessible from anywhere in the world over HTTP or HTTPS. Data in your Azure storage account is durable and highly available, secure, and massively scalable.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a:t>
            </a:fld>
            <a:endParaRPr lang="en-US" dirty="0"/>
          </a:p>
        </p:txBody>
      </p:sp>
    </p:spTree>
    <p:extLst>
      <p:ext uri="{BB962C8B-B14F-4D97-AF65-F5344CB8AC3E}">
        <p14:creationId xmlns:p14="http://schemas.microsoft.com/office/powerpoint/2010/main" val="877343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7/12/2022 9:46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 = miles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5</a:t>
            </a:fld>
            <a:endParaRPr lang="en-US" dirty="0"/>
          </a:p>
        </p:txBody>
      </p:sp>
    </p:spTree>
    <p:extLst>
      <p:ext uri="{BB962C8B-B14F-4D97-AF65-F5344CB8AC3E}">
        <p14:creationId xmlns:p14="http://schemas.microsoft.com/office/powerpoint/2010/main" val="2816592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6</a:t>
            </a:fld>
            <a:endParaRPr lang="en-US" dirty="0"/>
          </a:p>
        </p:txBody>
      </p:sp>
    </p:spTree>
    <p:extLst>
      <p:ext uri="{BB962C8B-B14F-4D97-AF65-F5344CB8AC3E}">
        <p14:creationId xmlns:p14="http://schemas.microsoft.com/office/powerpoint/2010/main" val="312138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5913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821610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54172DCE-C261-46FB-9AB6-74D6BB4CBD42}"/>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558585EC-7825-456F-9940-A4AB19BD6B01}"/>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04" r:id="rId45"/>
    <p:sldLayoutId id="2147484705" r:id="rId4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6.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532448"/>
            <a:ext cx="5994697" cy="1793104"/>
          </a:xfrm>
        </p:spPr>
        <p:txBody>
          <a:bodyPr/>
          <a:lstStyle/>
          <a:p>
            <a:r>
              <a:rPr lang="en-US" sz="4000" dirty="0">
                <a:solidFill>
                  <a:schemeClr val="tx1"/>
                </a:solidFill>
              </a:rPr>
              <a:t>Module 03: Develop solutions that use Blob storage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Agenda</a:t>
            </a:r>
          </a:p>
        </p:txBody>
      </p:sp>
      <p:sp>
        <p:nvSpPr>
          <p:cNvPr id="6" name="Text Placeholder 5"/>
          <p:cNvSpPr>
            <a:spLocks noGrp="1"/>
          </p:cNvSpPr>
          <p:nvPr>
            <p:ph type="body" sz="quarter" idx="11"/>
          </p:nvPr>
        </p:nvSpPr>
        <p:spPr/>
        <p:txBody>
          <a:bodyPr/>
          <a:lstStyle/>
          <a:p>
            <a:pPr lvl="1"/>
            <a:r>
              <a:rPr lang="en-US" dirty="0"/>
              <a:t>Explore Azure Blob storage</a:t>
            </a:r>
          </a:p>
        </p:txBody>
      </p:sp>
      <p:sp>
        <p:nvSpPr>
          <p:cNvPr id="2" name="Text Placeholder 1"/>
          <p:cNvSpPr>
            <a:spLocks noGrp="1"/>
          </p:cNvSpPr>
          <p:nvPr>
            <p:ph type="body" sz="quarter" idx="15"/>
          </p:nvPr>
        </p:nvSpPr>
        <p:spPr/>
        <p:txBody>
          <a:bodyPr/>
          <a:lstStyle/>
          <a:p>
            <a:pPr lvl="1"/>
            <a:r>
              <a:rPr lang="en-US" dirty="0"/>
              <a:t>Manage the Azure Blob storage lifecycle</a:t>
            </a:r>
          </a:p>
        </p:txBody>
      </p:sp>
      <p:sp>
        <p:nvSpPr>
          <p:cNvPr id="3" name="Text Placeholder 2"/>
          <p:cNvSpPr>
            <a:spLocks noGrp="1"/>
          </p:cNvSpPr>
          <p:nvPr>
            <p:ph type="body" sz="quarter" idx="20"/>
          </p:nvPr>
        </p:nvSpPr>
        <p:spPr/>
        <p:txBody>
          <a:bodyPr/>
          <a:lstStyle/>
          <a:p>
            <a:pPr lvl="1"/>
            <a:r>
              <a:rPr lang="en-US" dirty="0"/>
              <a:t>Work with Azure Blob storage</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1669" y="1620003"/>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1" name="Group 10" descr="Icon of a arrow in a circular path with a timer inside the circle">
            <a:extLst>
              <a:ext uri="{FF2B5EF4-FFF2-40B4-BE49-F238E27FC236}">
                <a16:creationId xmlns:a16="http://schemas.microsoft.com/office/drawing/2014/main" id="{FC017999-7DC8-4D1B-A26F-62835FFE6CF3}"/>
              </a:ext>
            </a:extLst>
          </p:cNvPr>
          <p:cNvGrpSpPr/>
          <p:nvPr/>
        </p:nvGrpSpPr>
        <p:grpSpPr>
          <a:xfrm>
            <a:off x="3031669" y="3077886"/>
            <a:ext cx="702132" cy="702231"/>
            <a:chOff x="3031669" y="2473749"/>
            <a:chExt cx="702132" cy="702231"/>
          </a:xfrm>
        </p:grpSpPr>
        <p:grpSp>
          <p:nvGrpSpPr>
            <p:cNvPr id="24" name="Group 23">
              <a:extLst>
                <a:ext uri="{FF2B5EF4-FFF2-40B4-BE49-F238E27FC236}">
                  <a16:creationId xmlns:a16="http://schemas.microsoft.com/office/drawing/2014/main" id="{646B0845-DACE-4AD9-B87E-9327F2C41B27}"/>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11EBADAE-9708-4DC9-8FEB-C782DE5B703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56FB454F-D1C4-4F80-A58B-C84A04A0BFE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0" name="Picture 39" descr="Icon of a arrow in a circular path with a timer inside the circle">
              <a:extLst>
                <a:ext uri="{FF2B5EF4-FFF2-40B4-BE49-F238E27FC236}">
                  <a16:creationId xmlns:a16="http://schemas.microsoft.com/office/drawing/2014/main" id="{BB3CF780-F1A8-4400-B921-4B77AF2BC0B3}"/>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10" name="Group 9" descr="Icon of a gear inside a circle">
            <a:extLst>
              <a:ext uri="{FF2B5EF4-FFF2-40B4-BE49-F238E27FC236}">
                <a16:creationId xmlns:a16="http://schemas.microsoft.com/office/drawing/2014/main" id="{C1AFB548-8788-4370-96AC-F28BA9E146E9}"/>
              </a:ext>
            </a:extLst>
          </p:cNvPr>
          <p:cNvGrpSpPr/>
          <p:nvPr/>
        </p:nvGrpSpPr>
        <p:grpSpPr>
          <a:xfrm>
            <a:off x="3031669" y="4535769"/>
            <a:ext cx="702132" cy="702231"/>
            <a:chOff x="3031669" y="3327494"/>
            <a:chExt cx="702132" cy="702231"/>
          </a:xfrm>
        </p:grpSpPr>
        <p:grpSp>
          <p:nvGrpSpPr>
            <p:cNvPr id="27" name="Group 26">
              <a:extLst>
                <a:ext uri="{FF2B5EF4-FFF2-40B4-BE49-F238E27FC236}">
                  <a16:creationId xmlns:a16="http://schemas.microsoft.com/office/drawing/2014/main" id="{4AD06F13-142A-4FC6-8B42-47462E9D5598}"/>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28" name="Freeform 5">
                <a:extLst>
                  <a:ext uri="{FF2B5EF4-FFF2-40B4-BE49-F238E27FC236}">
                    <a16:creationId xmlns:a16="http://schemas.microsoft.com/office/drawing/2014/main" id="{3A3E126B-F647-42AE-B54B-C554A8A6DBF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9" name="Freeform 6">
                <a:extLst>
                  <a:ext uri="{FF2B5EF4-FFF2-40B4-BE49-F238E27FC236}">
                    <a16:creationId xmlns:a16="http://schemas.microsoft.com/office/drawing/2014/main" id="{E0168C3C-E3DF-44D3-BA7F-AE06ABAD5DC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gear inside a circle">
              <a:extLst>
                <a:ext uri="{FF2B5EF4-FFF2-40B4-BE49-F238E27FC236}">
                  <a16:creationId xmlns:a16="http://schemas.microsoft.com/office/drawing/2014/main" id="{A0B6B2A7-4A74-49C2-9CBB-AE6CA11982F1}"/>
                </a:ext>
              </a:extLst>
            </p:cNvPr>
            <p:cNvPicPr>
              <a:picLocks noChangeAspect="1"/>
            </p:cNvPicPr>
            <p:nvPr/>
          </p:nvPicPr>
          <p:blipFill>
            <a:blip r:embed="rId5"/>
            <a:stretch>
              <a:fillRect/>
            </a:stretch>
          </p:blipFill>
          <p:spPr>
            <a:xfrm>
              <a:off x="3196572" y="3492375"/>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850D5-30A4-4D0A-BE11-3FF605C1CF01}"/>
              </a:ext>
            </a:extLst>
          </p:cNvPr>
          <p:cNvSpPr>
            <a:spLocks noGrp="1"/>
          </p:cNvSpPr>
          <p:nvPr>
            <p:ph type="title"/>
          </p:nvPr>
        </p:nvSpPr>
        <p:spPr/>
        <p:txBody>
          <a:bodyPr/>
          <a:lstStyle/>
          <a:p>
            <a:r>
              <a:rPr lang="en-US" dirty="0"/>
              <a:t>Explore Azure Blob storage (1 / 2)</a:t>
            </a:r>
          </a:p>
        </p:txBody>
      </p:sp>
      <p:grpSp>
        <p:nvGrpSpPr>
          <p:cNvPr id="2" name="Group 1">
            <a:extLst>
              <a:ext uri="{FF2B5EF4-FFF2-40B4-BE49-F238E27FC236}">
                <a16:creationId xmlns:a16="http://schemas.microsoft.com/office/drawing/2014/main" id="{06BE86C4-A1DE-4654-B9D7-6EF2E71E9249}"/>
              </a:ext>
            </a:extLst>
          </p:cNvPr>
          <p:cNvGrpSpPr/>
          <p:nvPr/>
        </p:nvGrpSpPr>
        <p:grpSpPr>
          <a:xfrm>
            <a:off x="418643" y="1156540"/>
            <a:ext cx="9720658" cy="4544920"/>
            <a:chOff x="588263" y="1492625"/>
            <a:chExt cx="10774500" cy="5042646"/>
          </a:xfrm>
        </p:grpSpPr>
        <p:sp>
          <p:nvSpPr>
            <p:cNvPr id="17" name="Rectangle 16">
              <a:extLst>
                <a:ext uri="{FF2B5EF4-FFF2-40B4-BE49-F238E27FC236}">
                  <a16:creationId xmlns:a16="http://schemas.microsoft.com/office/drawing/2014/main" id="{1476C4E0-0B67-47AD-9B65-F849EBE5BD5C}"/>
                </a:ext>
              </a:extLst>
            </p:cNvPr>
            <p:cNvSpPr/>
            <p:nvPr/>
          </p:nvSpPr>
          <p:spPr bwMode="auto">
            <a:xfrm>
              <a:off x="588263" y="1492625"/>
              <a:ext cx="2074256" cy="640123"/>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solidFill>
                    <a:schemeClr val="tx1"/>
                  </a:solidFill>
                  <a:ea typeface="Segoe UI" pitchFamily="34" charset="0"/>
                  <a:cs typeface="Segoe UI" pitchFamily="34" charset="0"/>
                </a:rPr>
                <a:t>Disks</a:t>
              </a:r>
            </a:p>
          </p:txBody>
        </p:sp>
        <p:sp>
          <p:nvSpPr>
            <p:cNvPr id="11" name="Rectangle 10">
              <a:extLst>
                <a:ext uri="{FF2B5EF4-FFF2-40B4-BE49-F238E27FC236}">
                  <a16:creationId xmlns:a16="http://schemas.microsoft.com/office/drawing/2014/main" id="{E677ADFB-A925-42B1-924D-66BE4BDE9706}"/>
                </a:ext>
              </a:extLst>
            </p:cNvPr>
            <p:cNvSpPr/>
            <p:nvPr/>
          </p:nvSpPr>
          <p:spPr bwMode="auto">
            <a:xfrm>
              <a:off x="588263" y="2132748"/>
              <a:ext cx="2074255" cy="3418221"/>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dirty="0">
                  <a:solidFill>
                    <a:schemeClr val="tx1"/>
                  </a:solidFill>
                  <a:cs typeface="Segoe UI" pitchFamily="34" charset="0"/>
                </a:rPr>
                <a:t>Persistent disks for Azure IaaS VMs</a:t>
              </a:r>
            </a:p>
            <a:p>
              <a:pPr defTabSz="932472" fontAlgn="base">
                <a:spcBef>
                  <a:spcPct val="0"/>
                </a:spcBef>
                <a:spcAft>
                  <a:spcPts val="1200"/>
                </a:spcAft>
              </a:pPr>
              <a:r>
                <a:rPr lang="en-US" sz="1400" dirty="0">
                  <a:solidFill>
                    <a:schemeClr val="tx1"/>
                  </a:solidFill>
                  <a:cs typeface="Segoe UI" pitchFamily="34" charset="0"/>
                </a:rPr>
                <a:t>Premium storage disk options</a:t>
              </a:r>
            </a:p>
          </p:txBody>
        </p:sp>
        <p:sp>
          <p:nvSpPr>
            <p:cNvPr id="12" name="Rectangle 11">
              <a:extLst>
                <a:ext uri="{FF2B5EF4-FFF2-40B4-BE49-F238E27FC236}">
                  <a16:creationId xmlns:a16="http://schemas.microsoft.com/office/drawing/2014/main" id="{BCD1DACE-7E18-4323-8CF3-2B9A918D52DA}"/>
                </a:ext>
              </a:extLst>
            </p:cNvPr>
            <p:cNvSpPr/>
            <p:nvPr/>
          </p:nvSpPr>
          <p:spPr bwMode="auto">
            <a:xfrm>
              <a:off x="2763324"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Files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Fully managed file shares in the cloud</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SMB and REST access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"Lift and shift" legacy apps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Sync with on-premises</a:t>
              </a:r>
            </a:p>
          </p:txBody>
        </p:sp>
        <p:sp>
          <p:nvSpPr>
            <p:cNvPr id="13" name="Rectangle 12">
              <a:extLst>
                <a:ext uri="{FF2B5EF4-FFF2-40B4-BE49-F238E27FC236}">
                  <a16:creationId xmlns:a16="http://schemas.microsoft.com/office/drawing/2014/main" id="{664B3722-D626-49FC-9C9B-D3EE765EECB1}"/>
                </a:ext>
              </a:extLst>
            </p:cNvPr>
            <p:cNvSpPr/>
            <p:nvPr/>
          </p:nvSpPr>
          <p:spPr bwMode="auto">
            <a:xfrm>
              <a:off x="4938385"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Blobs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Highly scalable, REST-based cloud object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Block blobs: Sequential file I/O</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Page blobs: Random-write pattern data</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Append blobs</a:t>
              </a:r>
            </a:p>
          </p:txBody>
        </p:sp>
        <p:sp>
          <p:nvSpPr>
            <p:cNvPr id="14" name="Rectangle 13">
              <a:extLst>
                <a:ext uri="{FF2B5EF4-FFF2-40B4-BE49-F238E27FC236}">
                  <a16:creationId xmlns:a16="http://schemas.microsoft.com/office/drawing/2014/main" id="{4648F1FA-1149-4FA1-8249-28F6E8FBEC87}"/>
                </a:ext>
              </a:extLst>
            </p:cNvPr>
            <p:cNvSpPr/>
            <p:nvPr/>
          </p:nvSpPr>
          <p:spPr bwMode="auto">
            <a:xfrm>
              <a:off x="7113446"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Tables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Massive auto-scaling NoSQL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Dynamic scaling based on load</a:t>
              </a:r>
            </a:p>
            <a:p>
              <a:pPr algn="l" defTabSz="932472" fontAlgn="base">
                <a:spcBef>
                  <a:spcPct val="0"/>
                </a:spcBef>
                <a:spcAft>
                  <a:spcPct val="0"/>
                </a:spcAft>
              </a:pPr>
              <a:endParaRPr lang="en-US" sz="1400" dirty="0">
                <a:gradFill>
                  <a:gsLst>
                    <a:gs pos="0">
                      <a:srgbClr val="FFFFFF"/>
                    </a:gs>
                    <a:gs pos="100000">
                      <a:srgbClr val="FFFFFF"/>
                    </a:gs>
                  </a:gsLst>
                  <a:lin ang="5400000" scaled="0"/>
                </a:gradFill>
                <a:cs typeface="Segoe UI" pitchFamily="34" charset="0"/>
              </a:endParaRPr>
            </a:p>
          </p:txBody>
        </p:sp>
        <p:sp>
          <p:nvSpPr>
            <p:cNvPr id="15" name="Rectangle 14">
              <a:extLst>
                <a:ext uri="{FF2B5EF4-FFF2-40B4-BE49-F238E27FC236}">
                  <a16:creationId xmlns:a16="http://schemas.microsoft.com/office/drawing/2014/main" id="{94743FCA-AADC-4029-A43F-9143674B3369}"/>
                </a:ext>
              </a:extLst>
            </p:cNvPr>
            <p:cNvSpPr/>
            <p:nvPr/>
          </p:nvSpPr>
          <p:spPr bwMode="auto">
            <a:xfrm>
              <a:off x="9288508"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Queues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Reliable queues at scale for cloud services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Decouple and scale components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Message visibility</a:t>
              </a:r>
            </a:p>
          </p:txBody>
        </p:sp>
        <p:sp>
          <p:nvSpPr>
            <p:cNvPr id="16" name="Rectangle 15">
              <a:extLst>
                <a:ext uri="{FF2B5EF4-FFF2-40B4-BE49-F238E27FC236}">
                  <a16:creationId xmlns:a16="http://schemas.microsoft.com/office/drawing/2014/main" id="{3AE50EED-A7CB-4E36-9E1A-227DAD96BB9B}"/>
                </a:ext>
              </a:extLst>
            </p:cNvPr>
            <p:cNvSpPr/>
            <p:nvPr/>
          </p:nvSpPr>
          <p:spPr bwMode="auto">
            <a:xfrm>
              <a:off x="2763324" y="1492626"/>
              <a:ext cx="8599439" cy="654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18" name="Rectangle 17">
              <a:extLst>
                <a:ext uri="{FF2B5EF4-FFF2-40B4-BE49-F238E27FC236}">
                  <a16:creationId xmlns:a16="http://schemas.microsoft.com/office/drawing/2014/main" id="{60522CA4-B9C9-423C-BC15-BA2E3E8E3942}"/>
                </a:ext>
              </a:extLst>
            </p:cNvPr>
            <p:cNvSpPr/>
            <p:nvPr/>
          </p:nvSpPr>
          <p:spPr bwMode="auto">
            <a:xfrm>
              <a:off x="588263" y="5647766"/>
              <a:ext cx="10774500" cy="887505"/>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Built on a unified Distributed Storage System</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Durability, Encryption at Rest, Strongly Consistent Replication, Fault Tolerance, Auto Load-Balancing</a:t>
              </a:r>
            </a:p>
          </p:txBody>
        </p:sp>
      </p:grpSp>
    </p:spTree>
    <p:extLst>
      <p:ext uri="{BB962C8B-B14F-4D97-AF65-F5344CB8AC3E}">
        <p14:creationId xmlns:p14="http://schemas.microsoft.com/office/powerpoint/2010/main" val="18605055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id="{A438A1DA-B905-4407-811F-A29D82069FE6}"/>
              </a:ext>
            </a:extLst>
          </p:cNvPr>
          <p:cNvSpPr>
            <a:spLocks noGrp="1"/>
          </p:cNvSpPr>
          <p:nvPr>
            <p:ph type="title"/>
          </p:nvPr>
        </p:nvSpPr>
        <p:spPr>
          <a:xfrm>
            <a:off x="588263" y="424543"/>
            <a:ext cx="11018520" cy="553998"/>
          </a:xfrm>
        </p:spPr>
        <p:txBody>
          <a:bodyPr/>
          <a:lstStyle/>
          <a:p>
            <a:r>
              <a:rPr lang="en-US" dirty="0"/>
              <a:t>Discover Azure Blob storage resource types</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498750" y="1398001"/>
            <a:ext cx="8309130" cy="40971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8599099" y="3961950"/>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Ad1.png</a:t>
              </a:r>
            </a:p>
          </p:txBody>
        </p:sp>
        <p:sp>
          <p:nvSpPr>
            <p:cNvPr id="14" name="Rectangle 13">
              <a:extLst>
                <a:ext uri="{FF2B5EF4-FFF2-40B4-BE49-F238E27FC236}">
                  <a16:creationId xmlns:a16="http://schemas.microsoft.com/office/drawing/2014/main"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821253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DEEC-15BD-4AA6-A1A8-ED10A02AFC32}"/>
              </a:ext>
            </a:extLst>
          </p:cNvPr>
          <p:cNvSpPr>
            <a:spLocks noGrp="1"/>
          </p:cNvSpPr>
          <p:nvPr>
            <p:ph type="title"/>
          </p:nvPr>
        </p:nvSpPr>
        <p:spPr/>
        <p:txBody>
          <a:bodyPr/>
          <a:lstStyle/>
          <a:p>
            <a:r>
              <a:rPr lang="en-US" dirty="0"/>
              <a:t>Evaluate Azure Storage redundancy options (1 / 2)</a:t>
            </a:r>
          </a:p>
        </p:txBody>
      </p:sp>
      <p:grpSp>
        <p:nvGrpSpPr>
          <p:cNvPr id="3" name="Group 2" descr="Illustration depicting three copies of data in a single region.">
            <a:extLst>
              <a:ext uri="{FF2B5EF4-FFF2-40B4-BE49-F238E27FC236}">
                <a16:creationId xmlns:a16="http://schemas.microsoft.com/office/drawing/2014/main" id="{CF827161-72AF-4C6B-A284-424BCDD0A06B}"/>
              </a:ext>
            </a:extLst>
          </p:cNvPr>
          <p:cNvGrpSpPr/>
          <p:nvPr/>
        </p:nvGrpSpPr>
        <p:grpSpPr>
          <a:xfrm>
            <a:off x="401935" y="1861284"/>
            <a:ext cx="2558082" cy="4267459"/>
            <a:chOff x="868057" y="2122897"/>
            <a:chExt cx="2558082" cy="4267459"/>
          </a:xfrm>
        </p:grpSpPr>
        <p:sp>
          <p:nvSpPr>
            <p:cNvPr id="4" name="Rectangle 3">
              <a:extLst>
                <a:ext uri="{FF2B5EF4-FFF2-40B4-BE49-F238E27FC236}">
                  <a16:creationId xmlns:a16="http://schemas.microsoft.com/office/drawing/2014/main" id="{FD4E110A-8573-4099-B67E-487931949E82}"/>
                </a:ext>
              </a:extLst>
            </p:cNvPr>
            <p:cNvSpPr/>
            <p:nvPr/>
          </p:nvSpPr>
          <p:spPr bwMode="auto">
            <a:xfrm>
              <a:off x="868057" y="3887729"/>
              <a:ext cx="2558082"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LRS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Three replicas,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Superior to dual-parity RAID</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6C6AF43B-BCBD-4C59-A22F-D157720D8F7E}"/>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499903" y="28408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652303" y="29932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804703" y="31456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971140"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686487"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1" name="Group 10" descr="Illustration depicting six copies of data split evenly between regions.">
            <a:extLst>
              <a:ext uri="{FF2B5EF4-FFF2-40B4-BE49-F238E27FC236}">
                <a16:creationId xmlns:a16="http://schemas.microsoft.com/office/drawing/2014/main" id="{CA5C8CD5-7128-48CF-AC4B-45E0C3BD24EF}"/>
              </a:ext>
            </a:extLst>
          </p:cNvPr>
          <p:cNvGrpSpPr/>
          <p:nvPr/>
        </p:nvGrpSpPr>
        <p:grpSpPr>
          <a:xfrm>
            <a:off x="6162257" y="1914084"/>
            <a:ext cx="2758305" cy="4356575"/>
            <a:chOff x="4525412" y="2033782"/>
            <a:chExt cx="2758305" cy="4356575"/>
          </a:xfrm>
        </p:grpSpPr>
        <p:sp>
          <p:nvSpPr>
            <p:cNvPr id="12" name="Rectangle 11">
              <a:extLst>
                <a:ext uri="{FF2B5EF4-FFF2-40B4-BE49-F238E27FC236}">
                  <a16:creationId xmlns:a16="http://schemas.microsoft.com/office/drawing/2014/main" id="{0A0D0FC9-C3C3-42EC-91F3-84256B768264}"/>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GRS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cs typeface="Segoe UI" panose="020B0502040204020203" pitchFamily="34" charset="0"/>
                </a:rPr>
                <a:t>Six</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 replicas, two regions (three per region)</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Protects against major regional disasters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Asynchronous copy to secondary</a:t>
              </a:r>
            </a:p>
            <a:p>
              <a:pPr marL="280121" marR="0" lvl="0" indent="-280121"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8" name="Rectangle 17">
              <a:extLst>
                <a:ext uri="{FF2B5EF4-FFF2-40B4-BE49-F238E27FC236}">
                  <a16:creationId xmlns:a16="http://schemas.microsoft.com/office/drawing/2014/main" id="{39FB99B4-E66C-468F-B712-006F46575B4F}"/>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4965256" y="2033782"/>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4737317" y="2057910"/>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 name="Group 27" descr="Illustration depicting three copies of data spread out among zones in a single region.">
            <a:extLst>
              <a:ext uri="{FF2B5EF4-FFF2-40B4-BE49-F238E27FC236}">
                <a16:creationId xmlns:a16="http://schemas.microsoft.com/office/drawing/2014/main" id="{24F37301-B5D1-4EBC-B1FF-3DCFA4002EEA}"/>
              </a:ext>
            </a:extLst>
          </p:cNvPr>
          <p:cNvGrpSpPr/>
          <p:nvPr/>
        </p:nvGrpSpPr>
        <p:grpSpPr>
          <a:xfrm>
            <a:off x="3384861" y="1717937"/>
            <a:ext cx="2333500" cy="4410806"/>
            <a:chOff x="2463397" y="1537498"/>
            <a:chExt cx="2333500" cy="4410806"/>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3306421"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F76F9EC4-4ADA-4CB4-880C-3F45DB35D920}"/>
                </a:ext>
              </a:extLst>
            </p:cNvPr>
            <p:cNvGrpSpPr/>
            <p:nvPr/>
          </p:nvGrpSpPr>
          <p:grpSpPr>
            <a:xfrm>
              <a:off x="2463397" y="1680845"/>
              <a:ext cx="2333500" cy="4267459"/>
              <a:chOff x="3956160" y="1998747"/>
              <a:chExt cx="2333500" cy="4267459"/>
            </a:xfrm>
          </p:grpSpPr>
          <p:grpSp>
            <p:nvGrpSpPr>
              <p:cNvPr id="31" name="Group 30">
                <a:extLst>
                  <a:ext uri="{FF2B5EF4-FFF2-40B4-BE49-F238E27FC236}">
                    <a16:creationId xmlns:a16="http://schemas.microsoft.com/office/drawing/2014/main" id="{13BA1778-D5C1-4779-B65C-CEDD938C1F46}"/>
                  </a:ext>
                </a:extLst>
              </p:cNvPr>
              <p:cNvGrpSpPr/>
              <p:nvPr/>
            </p:nvGrpSpPr>
            <p:grpSpPr>
              <a:xfrm>
                <a:off x="3956160" y="2899305"/>
                <a:ext cx="660730" cy="679743"/>
                <a:chOff x="2345503" y="2517191"/>
                <a:chExt cx="918874" cy="911809"/>
              </a:xfrm>
            </p:grpSpPr>
            <p:sp>
              <p:nvSpPr>
                <p:cNvPr id="43" name="Database_EFC7" title="Icon of a cylinder">
                  <a:extLst>
                    <a:ext uri="{FF2B5EF4-FFF2-40B4-BE49-F238E27FC236}">
                      <a16:creationId xmlns:a16="http://schemas.microsoft.com/office/drawing/2014/main" id="{68FFE1CD-4515-458C-BBBB-264A2103779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4" name="Rectangle 43">
                  <a:extLst>
                    <a:ext uri="{FF2B5EF4-FFF2-40B4-BE49-F238E27FC236}">
                      <a16:creationId xmlns:a16="http://schemas.microsoft.com/office/drawing/2014/main" id="{C89EDB5C-398D-4495-9C01-62F3CBD85FC3}"/>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4250053"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19CF996E-97E0-4C30-9FCD-3AA490DB0BD1}"/>
                  </a:ext>
                </a:extLst>
              </p:cNvPr>
              <p:cNvGrpSpPr/>
              <p:nvPr/>
            </p:nvGrpSpPr>
            <p:grpSpPr>
              <a:xfrm>
                <a:off x="3968495" y="2429107"/>
                <a:ext cx="2321165" cy="3837099"/>
                <a:chOff x="1112535" y="2486357"/>
                <a:chExt cx="2321165" cy="3837099"/>
              </a:xfrm>
            </p:grpSpPr>
            <p:sp>
              <p:nvSpPr>
                <p:cNvPr id="41" name="Rectangle 40">
                  <a:extLst>
                    <a:ext uri="{FF2B5EF4-FFF2-40B4-BE49-F238E27FC236}">
                      <a16:creationId xmlns:a16="http://schemas.microsoft.com/office/drawing/2014/main" id="{48D10DF9-8798-4F25-9B04-1ADDDEF5A8C3}"/>
                    </a:ext>
                  </a:extLst>
                </p:cNvPr>
                <p:cNvSpPr/>
                <p:nvPr/>
              </p:nvSpPr>
              <p:spPr bwMode="auto">
                <a:xfrm>
                  <a:off x="1112535" y="38208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Three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replicas, three zones,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and </a:t>
                  </a:r>
                  <a:r>
                    <a:rPr kumimoji="0" lang="en-US" sz="140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zone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id="{450DC561-7D63-4C6D-B6AC-9E6CFED7E2C9}"/>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4" name="Group 33">
                <a:extLst>
                  <a:ext uri="{FF2B5EF4-FFF2-40B4-BE49-F238E27FC236}">
                    <a16:creationId xmlns:a16="http://schemas.microsoft.com/office/drawing/2014/main" id="{2701AA83-A968-4B91-ACCA-FA2B2EAC6CEF}"/>
                  </a:ext>
                </a:extLst>
              </p:cNvPr>
              <p:cNvGrpSpPr/>
              <p:nvPr/>
            </p:nvGrpSpPr>
            <p:grpSpPr>
              <a:xfrm>
                <a:off x="4468819" y="2320670"/>
                <a:ext cx="660730" cy="679743"/>
                <a:chOff x="2345503" y="2517191"/>
                <a:chExt cx="918874" cy="911809"/>
              </a:xfrm>
            </p:grpSpPr>
            <p:sp>
              <p:nvSpPr>
                <p:cNvPr id="39" name="Database_EFC7" title="Icon of a cylinder">
                  <a:extLst>
                    <a:ext uri="{FF2B5EF4-FFF2-40B4-BE49-F238E27FC236}">
                      <a16:creationId xmlns:a16="http://schemas.microsoft.com/office/drawing/2014/main" id="{54BA4A37-112C-4121-84B7-04547E084DB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0" name="Rectangle 39">
                  <a:extLst>
                    <a:ext uri="{FF2B5EF4-FFF2-40B4-BE49-F238E27FC236}">
                      <a16:creationId xmlns:a16="http://schemas.microsoft.com/office/drawing/2014/main" id="{D7265039-B843-4ACD-A675-F6C2D12FD0E9}"/>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35" name="Group 34">
                <a:extLst>
                  <a:ext uri="{FF2B5EF4-FFF2-40B4-BE49-F238E27FC236}">
                    <a16:creationId xmlns:a16="http://schemas.microsoft.com/office/drawing/2014/main" id="{B26DDE57-EC6F-42F6-B765-3BF9B9C5C6CC}"/>
                  </a:ext>
                </a:extLst>
              </p:cNvPr>
              <p:cNvGrpSpPr/>
              <p:nvPr/>
            </p:nvGrpSpPr>
            <p:grpSpPr>
              <a:xfrm>
                <a:off x="4983130" y="2906078"/>
                <a:ext cx="660730" cy="679743"/>
                <a:chOff x="2345503" y="2517191"/>
                <a:chExt cx="918874" cy="911809"/>
              </a:xfrm>
            </p:grpSpPr>
            <p:sp>
              <p:nvSpPr>
                <p:cNvPr id="37" name="Database_EFC7" title="Icon of a cylinder">
                  <a:extLst>
                    <a:ext uri="{FF2B5EF4-FFF2-40B4-BE49-F238E27FC236}">
                      <a16:creationId xmlns:a16="http://schemas.microsoft.com/office/drawing/2014/main" id="{05FC921B-DCAC-4D58-A00D-4801E670B9F3}"/>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38" name="Rectangle 37">
                  <a:extLst>
                    <a:ext uri="{FF2B5EF4-FFF2-40B4-BE49-F238E27FC236}">
                      <a16:creationId xmlns:a16="http://schemas.microsoft.com/office/drawing/2014/main" id="{C91C5571-FC6A-459B-B147-F35134D3AE18}"/>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905873"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45" name="Group 44" descr="Illustration depicting six copies of data spread evenly between regions with read access available in every region.">
            <a:extLst>
              <a:ext uri="{FF2B5EF4-FFF2-40B4-BE49-F238E27FC236}">
                <a16:creationId xmlns:a16="http://schemas.microsoft.com/office/drawing/2014/main" id="{879E84DB-21E5-46EA-BAE5-F4119E3EF1D7}"/>
              </a:ext>
            </a:extLst>
          </p:cNvPr>
          <p:cNvGrpSpPr/>
          <p:nvPr/>
        </p:nvGrpSpPr>
        <p:grpSpPr>
          <a:xfrm>
            <a:off x="9172860" y="1880157"/>
            <a:ext cx="2758305" cy="4359119"/>
            <a:chOff x="9215046" y="1748852"/>
            <a:chExt cx="2758305" cy="4359119"/>
          </a:xfrm>
        </p:grpSpPr>
        <p:grpSp>
          <p:nvGrpSpPr>
            <p:cNvPr id="46" name="Group 45">
              <a:extLst>
                <a:ext uri="{FF2B5EF4-FFF2-40B4-BE49-F238E27FC236}">
                  <a16:creationId xmlns:a16="http://schemas.microsoft.com/office/drawing/2014/main" id="{E33235E5-385D-473A-88DA-9C5790191924}"/>
                </a:ext>
              </a:extLst>
            </p:cNvPr>
            <p:cNvGrpSpPr/>
            <p:nvPr/>
          </p:nvGrpSpPr>
          <p:grpSpPr>
            <a:xfrm>
              <a:off x="9215046" y="1748852"/>
              <a:ext cx="2758305" cy="4359119"/>
              <a:chOff x="4525412" y="2031238"/>
              <a:chExt cx="2758305" cy="4359119"/>
            </a:xfrm>
          </p:grpSpPr>
          <p:sp>
            <p:nvSpPr>
              <p:cNvPr id="48" name="Rectangle 47">
                <a:extLst>
                  <a:ext uri="{FF2B5EF4-FFF2-40B4-BE49-F238E27FC236}">
                    <a16:creationId xmlns:a16="http://schemas.microsoft.com/office/drawing/2014/main" id="{21B3E5DA-84AA-4B4C-ACB6-2F82677A83E9}"/>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RA-GRS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lvl="0" indent="-285750" defTabSz="914102"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id="{996B3E57-35EA-4FFE-A476-A5CD38A63C1B}"/>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TextBox 49">
                <a:extLst>
                  <a:ext uri="{FF2B5EF4-FFF2-40B4-BE49-F238E27FC236}">
                    <a16:creationId xmlns:a16="http://schemas.microsoft.com/office/drawing/2014/main" id="{F8B54B12-ED89-4EE0-8528-4BDB100FAA4A}"/>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4943338" y="2031238"/>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4729191" y="2055366"/>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0984185" y="1763744"/>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Lst>
          </p:cNvPr>
          <p:cNvSpPr/>
          <p:nvPr/>
        </p:nvSpPr>
        <p:spPr bwMode="auto">
          <a:xfrm>
            <a:off x="1263006" y="1288811"/>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Lst>
          </p:cNvPr>
          <p:cNvSpPr/>
          <p:nvPr/>
        </p:nvSpPr>
        <p:spPr bwMode="auto">
          <a:xfrm>
            <a:off x="7152848" y="140440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Multiple regions</a:t>
            </a:r>
          </a:p>
        </p:txBody>
      </p:sp>
    </p:spTree>
    <p:custDataLst>
      <p:tags r:id="rId1"/>
    </p:custDataLst>
    <p:extLst>
      <p:ext uri="{BB962C8B-B14F-4D97-AF65-F5344CB8AC3E}">
        <p14:creationId xmlns:p14="http://schemas.microsoft.com/office/powerpoint/2010/main" val="499063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down)">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a:xfrm>
            <a:off x="588263" y="457200"/>
            <a:ext cx="11018520" cy="553998"/>
          </a:xfrm>
        </p:spPr>
        <p:txBody>
          <a:bodyPr/>
          <a:lstStyle/>
          <a:p>
            <a:r>
              <a:rPr lang="en-US" dirty="0"/>
              <a:t>Evaluate Azure Storage redundancy options (2 / 2)</a:t>
            </a:r>
          </a:p>
        </p:txBody>
      </p:sp>
      <p:sp>
        <p:nvSpPr>
          <p:cNvPr id="59" name="Rectangle 58">
            <a:extLst>
              <a:ext uri="{FF2B5EF4-FFF2-40B4-BE49-F238E27FC236}">
                <a16:creationId xmlns:a16="http://schemas.microsoft.com/office/drawing/2014/main" id="{634504BE-E85C-446A-ADDD-2B9FB035FA0C}"/>
              </a:ext>
            </a:extLst>
          </p:cNvPr>
          <p:cNvSpPr/>
          <p:nvPr/>
        </p:nvSpPr>
        <p:spPr bwMode="auto">
          <a:xfrm>
            <a:off x="4594807" y="131689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102" fontAlgn="base">
              <a:spcBef>
                <a:spcPct val="0"/>
              </a:spcBef>
              <a:spcAft>
                <a:spcPct val="0"/>
              </a:spcAft>
              <a:defRPr/>
            </a:pPr>
            <a:r>
              <a:rPr lang="en-US" sz="1765" dirty="0">
                <a:solidFill>
                  <a:schemeClr val="tx1"/>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111" name="Group 110" descr="Illustration depicting multiple copies of data spread out among multiple zones in multiple regions.">
            <a:extLst>
              <a:ext uri="{FF2B5EF4-FFF2-40B4-BE49-F238E27FC236}">
                <a16:creationId xmlns:a16="http://schemas.microsoft.com/office/drawing/2014/main" id="{C8314A5F-9375-4F45-84C5-139E2A56CB6E}"/>
              </a:ext>
            </a:extLst>
          </p:cNvPr>
          <p:cNvGrpSpPr/>
          <p:nvPr/>
        </p:nvGrpSpPr>
        <p:grpSpPr>
          <a:xfrm>
            <a:off x="1788062" y="1697598"/>
            <a:ext cx="3191035" cy="4477706"/>
            <a:chOff x="3915727" y="1627028"/>
            <a:chExt cx="3191035" cy="4477706"/>
          </a:xfrm>
        </p:grpSpPr>
        <p:grpSp>
          <p:nvGrpSpPr>
            <p:cNvPr id="112" name="Group 111">
              <a:extLst>
                <a:ext uri="{FF2B5EF4-FFF2-40B4-BE49-F238E27FC236}">
                  <a16:creationId xmlns:a16="http://schemas.microsoft.com/office/drawing/2014/main" id="{B00ED073-6D96-4B52-8103-B5B81B464738}"/>
                </a:ext>
              </a:extLst>
            </p:cNvPr>
            <p:cNvGrpSpPr/>
            <p:nvPr/>
          </p:nvGrpSpPr>
          <p:grpSpPr>
            <a:xfrm>
              <a:off x="3915727" y="1627028"/>
              <a:ext cx="2571650" cy="4477706"/>
              <a:chOff x="2436079" y="1537498"/>
              <a:chExt cx="2571650" cy="4477706"/>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602A8A64-95FE-4439-8A90-FA886B90B1E1}"/>
                  </a:ext>
                </a:extLst>
              </p:cNvPr>
              <p:cNvGrpSpPr/>
              <p:nvPr/>
            </p:nvGrpSpPr>
            <p:grpSpPr>
              <a:xfrm>
                <a:off x="2436079" y="1680845"/>
                <a:ext cx="2571650" cy="4334359"/>
                <a:chOff x="3928842" y="1998747"/>
                <a:chExt cx="2571650" cy="4334359"/>
              </a:xfrm>
            </p:grpSpPr>
            <p:grpSp>
              <p:nvGrpSpPr>
                <p:cNvPr id="122" name="Group 121">
                  <a:extLst>
                    <a:ext uri="{FF2B5EF4-FFF2-40B4-BE49-F238E27FC236}">
                      <a16:creationId xmlns:a16="http://schemas.microsoft.com/office/drawing/2014/main" id="{F6D5964E-C117-4197-9A00-4C59D87D3C90}"/>
                    </a:ext>
                  </a:extLst>
                </p:cNvPr>
                <p:cNvGrpSpPr/>
                <p:nvPr/>
              </p:nvGrpSpPr>
              <p:grpSpPr>
                <a:xfrm>
                  <a:off x="3928842" y="2899305"/>
                  <a:ext cx="660731" cy="679743"/>
                  <a:chOff x="2307514" y="2517191"/>
                  <a:chExt cx="918875" cy="911809"/>
                </a:xfrm>
              </p:grpSpPr>
              <p:sp>
                <p:nvSpPr>
                  <p:cNvPr id="134" name="Database_EFC7" title="Icon of a cylinder">
                    <a:extLst>
                      <a:ext uri="{FF2B5EF4-FFF2-40B4-BE49-F238E27FC236}">
                        <a16:creationId xmlns:a16="http://schemas.microsoft.com/office/drawing/2014/main" id="{0DAFDA1C-D81B-4BE7-8EEE-48FD6526D79B}"/>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5" name="Rectangle 134">
                    <a:extLst>
                      <a:ext uri="{FF2B5EF4-FFF2-40B4-BE49-F238E27FC236}">
                        <a16:creationId xmlns:a16="http://schemas.microsoft.com/office/drawing/2014/main" id="{31EAE317-D3E1-40FC-B2BB-4BF56EC46242}"/>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0C6C68CF-F9BF-4147-9627-1C3F5363D5BF}"/>
                    </a:ext>
                  </a:extLst>
                </p:cNvPr>
                <p:cNvGrpSpPr/>
                <p:nvPr/>
              </p:nvGrpSpPr>
              <p:grpSpPr>
                <a:xfrm>
                  <a:off x="4179327" y="2429107"/>
                  <a:ext cx="2321165" cy="3903999"/>
                  <a:chOff x="1323367" y="2486357"/>
                  <a:chExt cx="2321165" cy="3903999"/>
                </a:xfrm>
              </p:grpSpPr>
              <p:sp>
                <p:nvSpPr>
                  <p:cNvPr id="132" name="Rectangle 131">
                    <a:extLst>
                      <a:ext uri="{FF2B5EF4-FFF2-40B4-BE49-F238E27FC236}">
                        <a16:creationId xmlns:a16="http://schemas.microsoft.com/office/drawing/2014/main" id="{AD2D99D5-3F83-4427-BE32-DB815A336476}"/>
                      </a:ext>
                    </a:extLst>
                  </p:cNvPr>
                  <p:cNvSpPr/>
                  <p:nvPr/>
                </p:nvSpPr>
                <p:spPr bwMode="auto">
                  <a:xfrm>
                    <a:off x="1323367"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Six replicas, 3+1 zones, two regions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zone, and region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 and a</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synchronous copy to secondary</a:t>
                    </a:r>
                    <a:endPar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3" name="Rectangle 132">
                    <a:extLst>
                      <a:ext uri="{FF2B5EF4-FFF2-40B4-BE49-F238E27FC236}">
                        <a16:creationId xmlns:a16="http://schemas.microsoft.com/office/drawing/2014/main" id="{C70D36D0-16BA-4134-9D27-47FB34C53736}"/>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25" name="Group 124">
                  <a:extLst>
                    <a:ext uri="{FF2B5EF4-FFF2-40B4-BE49-F238E27FC236}">
                      <a16:creationId xmlns:a16="http://schemas.microsoft.com/office/drawing/2014/main" id="{51E477C4-9847-47A3-B0C5-0AF98DD365D1}"/>
                    </a:ext>
                  </a:extLst>
                </p:cNvPr>
                <p:cNvGrpSpPr/>
                <p:nvPr/>
              </p:nvGrpSpPr>
              <p:grpSpPr>
                <a:xfrm>
                  <a:off x="4441501" y="2320670"/>
                  <a:ext cx="660731" cy="679743"/>
                  <a:chOff x="2307514" y="2517191"/>
                  <a:chExt cx="918875" cy="911809"/>
                </a:xfrm>
              </p:grpSpPr>
              <p:sp>
                <p:nvSpPr>
                  <p:cNvPr id="130" name="Database_EFC7" title="Icon of a cylinder">
                    <a:extLst>
                      <a:ext uri="{FF2B5EF4-FFF2-40B4-BE49-F238E27FC236}">
                        <a16:creationId xmlns:a16="http://schemas.microsoft.com/office/drawing/2014/main" id="{077D4069-0975-47D2-A2FD-20213B4062B0}"/>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1" name="Rectangle 130">
                    <a:extLst>
                      <a:ext uri="{FF2B5EF4-FFF2-40B4-BE49-F238E27FC236}">
                        <a16:creationId xmlns:a16="http://schemas.microsoft.com/office/drawing/2014/main" id="{D9473CDD-A61D-4087-A5D0-9DB04560E27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26" name="Group 125">
                  <a:extLst>
                    <a:ext uri="{FF2B5EF4-FFF2-40B4-BE49-F238E27FC236}">
                      <a16:creationId xmlns:a16="http://schemas.microsoft.com/office/drawing/2014/main" id="{94BF548C-F44B-4333-A93F-3BED0E3357DD}"/>
                    </a:ext>
                  </a:extLst>
                </p:cNvPr>
                <p:cNvGrpSpPr/>
                <p:nvPr/>
              </p:nvGrpSpPr>
              <p:grpSpPr>
                <a:xfrm>
                  <a:off x="4955812" y="2906078"/>
                  <a:ext cx="660731" cy="679743"/>
                  <a:chOff x="2307514" y="2517191"/>
                  <a:chExt cx="918875" cy="911809"/>
                </a:xfrm>
              </p:grpSpPr>
              <p:sp>
                <p:nvSpPr>
                  <p:cNvPr id="128" name="Database_EFC7" title="Icon of a cylinder">
                    <a:extLst>
                      <a:ext uri="{FF2B5EF4-FFF2-40B4-BE49-F238E27FC236}">
                        <a16:creationId xmlns:a16="http://schemas.microsoft.com/office/drawing/2014/main" id="{21D68BB4-3CC4-4A70-9DE4-3E1D9B12FCB2}"/>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CDA9BAC6-4A20-414E-B7DC-928A48A071B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13" name="TextBox 112">
              <a:extLst>
                <a:ext uri="{FF2B5EF4-FFF2-40B4-BE49-F238E27FC236}">
                  <a16:creationId xmlns:a16="http://schemas.microsoft.com/office/drawing/2014/main" id="{4F0729A7-182F-41B0-B820-80E571A417E0}"/>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14" name="TextBox 113">
              <a:extLst>
                <a:ext uri="{FF2B5EF4-FFF2-40B4-BE49-F238E27FC236}">
                  <a16:creationId xmlns:a16="http://schemas.microsoft.com/office/drawing/2014/main" id="{D13DD411-294D-4401-9109-2633B2F1CF09}"/>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15" name="TextBox 114">
              <a:extLst>
                <a:ext uri="{FF2B5EF4-FFF2-40B4-BE49-F238E27FC236}">
                  <a16:creationId xmlns:a16="http://schemas.microsoft.com/office/drawing/2014/main" id="{636C51C0-42B4-4EDF-B3DA-AAED4EC0EB3D}"/>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36" name="Group 135" descr="Illustration depicting multiple copies of data spread out among multiple zones in multiple regions, with read access available in every region.">
            <a:extLst>
              <a:ext uri="{FF2B5EF4-FFF2-40B4-BE49-F238E27FC236}">
                <a16:creationId xmlns:a16="http://schemas.microsoft.com/office/drawing/2014/main" id="{F1273B79-9467-434C-A751-907005A438A7}"/>
              </a:ext>
            </a:extLst>
          </p:cNvPr>
          <p:cNvGrpSpPr/>
          <p:nvPr/>
        </p:nvGrpSpPr>
        <p:grpSpPr>
          <a:xfrm>
            <a:off x="7121837" y="1697598"/>
            <a:ext cx="3191035" cy="4477706"/>
            <a:chOff x="3915727" y="1627028"/>
            <a:chExt cx="3191035" cy="4477706"/>
          </a:xfrm>
        </p:grpSpPr>
        <p:grpSp>
          <p:nvGrpSpPr>
            <p:cNvPr id="137" name="Group 136">
              <a:extLst>
                <a:ext uri="{FF2B5EF4-FFF2-40B4-BE49-F238E27FC236}">
                  <a16:creationId xmlns:a16="http://schemas.microsoft.com/office/drawing/2014/main" id="{D2F4592F-FD52-4891-861D-48FC7E50AA75}"/>
                </a:ext>
              </a:extLst>
            </p:cNvPr>
            <p:cNvGrpSpPr/>
            <p:nvPr/>
          </p:nvGrpSpPr>
          <p:grpSpPr>
            <a:xfrm>
              <a:off x="3915727" y="1627028"/>
              <a:ext cx="2865164" cy="4477706"/>
              <a:chOff x="2436079" y="1537498"/>
              <a:chExt cx="2865164" cy="4477706"/>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E3CB160B-A169-4D65-B88F-C06BFC556340}"/>
                  </a:ext>
                </a:extLst>
              </p:cNvPr>
              <p:cNvGrpSpPr/>
              <p:nvPr/>
            </p:nvGrpSpPr>
            <p:grpSpPr>
              <a:xfrm>
                <a:off x="2436079" y="1680845"/>
                <a:ext cx="2865164" cy="4334359"/>
                <a:chOff x="3928842" y="1998747"/>
                <a:chExt cx="2865164" cy="4334359"/>
              </a:xfrm>
            </p:grpSpPr>
            <p:grpSp>
              <p:nvGrpSpPr>
                <p:cNvPr id="147" name="Group 146">
                  <a:extLst>
                    <a:ext uri="{FF2B5EF4-FFF2-40B4-BE49-F238E27FC236}">
                      <a16:creationId xmlns:a16="http://schemas.microsoft.com/office/drawing/2014/main" id="{E83A1CC7-E684-4EEB-9E86-8F2478F21128}"/>
                    </a:ext>
                  </a:extLst>
                </p:cNvPr>
                <p:cNvGrpSpPr/>
                <p:nvPr/>
              </p:nvGrpSpPr>
              <p:grpSpPr>
                <a:xfrm>
                  <a:off x="3928842" y="2899305"/>
                  <a:ext cx="660731" cy="679743"/>
                  <a:chOff x="2307514" y="2517191"/>
                  <a:chExt cx="918875" cy="911809"/>
                </a:xfrm>
              </p:grpSpPr>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0" name="Rectangle 159">
                    <a:extLst>
                      <a:ext uri="{FF2B5EF4-FFF2-40B4-BE49-F238E27FC236}">
                        <a16:creationId xmlns:a16="http://schemas.microsoft.com/office/drawing/2014/main" id="{25FF83FC-BC26-4E9F-A68C-A882CBA646E5}"/>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99E1120E-B7E5-4B0F-96F5-E4450D03E67F}"/>
                    </a:ext>
                  </a:extLst>
                </p:cNvPr>
                <p:cNvGrpSpPr/>
                <p:nvPr/>
              </p:nvGrpSpPr>
              <p:grpSpPr>
                <a:xfrm>
                  <a:off x="4304586" y="2429107"/>
                  <a:ext cx="2489420" cy="3903999"/>
                  <a:chOff x="1448626" y="2486357"/>
                  <a:chExt cx="2489420" cy="3903999"/>
                </a:xfrm>
              </p:grpSpPr>
              <p:sp>
                <p:nvSpPr>
                  <p:cNvPr id="157" name="Rectangle 156">
                    <a:extLst>
                      <a:ext uri="{FF2B5EF4-FFF2-40B4-BE49-F238E27FC236}">
                        <a16:creationId xmlns:a16="http://schemas.microsoft.com/office/drawing/2014/main" id="{7697DBDF-2EB8-445E-A1D0-2EE1647A136F}"/>
                      </a:ext>
                    </a:extLst>
                  </p:cNvPr>
                  <p:cNvSpPr/>
                  <p:nvPr/>
                </p:nvSpPr>
                <p:spPr bwMode="auto">
                  <a:xfrm>
                    <a:off x="1616881"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RA-GZRS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GZRS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RPO 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p:txBody>
              </p:sp>
              <p:sp>
                <p:nvSpPr>
                  <p:cNvPr id="158" name="Rectangle 157">
                    <a:extLst>
                      <a:ext uri="{FF2B5EF4-FFF2-40B4-BE49-F238E27FC236}">
                        <a16:creationId xmlns:a16="http://schemas.microsoft.com/office/drawing/2014/main" id="{220D9020-7F2A-4568-A1EC-860FBAC6CF8B}"/>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55FADF9D-1A9C-4967-8FDC-10DC7783B0E0}"/>
                    </a:ext>
                  </a:extLst>
                </p:cNvPr>
                <p:cNvGrpSpPr/>
                <p:nvPr/>
              </p:nvGrpSpPr>
              <p:grpSpPr>
                <a:xfrm>
                  <a:off x="4441501" y="2320670"/>
                  <a:ext cx="660731" cy="679743"/>
                  <a:chOff x="2307514" y="2517191"/>
                  <a:chExt cx="918875" cy="911809"/>
                </a:xfrm>
              </p:grpSpPr>
              <p:sp>
                <p:nvSpPr>
                  <p:cNvPr id="155" name="Database_EFC7" title="Icon of a cylinder">
                    <a:extLst>
                      <a:ext uri="{FF2B5EF4-FFF2-40B4-BE49-F238E27FC236}">
                        <a16:creationId xmlns:a16="http://schemas.microsoft.com/office/drawing/2014/main" id="{E00DDE21-831C-4446-977D-D98035DA8121}"/>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id="{6F76EB92-7546-44BA-86D0-0D82AD3AA419}"/>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51" name="Group 150">
                  <a:extLst>
                    <a:ext uri="{FF2B5EF4-FFF2-40B4-BE49-F238E27FC236}">
                      <a16:creationId xmlns:a16="http://schemas.microsoft.com/office/drawing/2014/main" id="{3D213987-3895-42F5-B3D3-927FB2171043}"/>
                    </a:ext>
                  </a:extLst>
                </p:cNvPr>
                <p:cNvGrpSpPr/>
                <p:nvPr/>
              </p:nvGrpSpPr>
              <p:grpSpPr>
                <a:xfrm>
                  <a:off x="4955812" y="2906078"/>
                  <a:ext cx="660731" cy="679743"/>
                  <a:chOff x="2307514" y="2517191"/>
                  <a:chExt cx="918875" cy="911809"/>
                </a:xfrm>
              </p:grpSpPr>
              <p:sp>
                <p:nvSpPr>
                  <p:cNvPr id="153" name="Database_EFC7" title="Icon of a cylinder">
                    <a:extLst>
                      <a:ext uri="{FF2B5EF4-FFF2-40B4-BE49-F238E27FC236}">
                        <a16:creationId xmlns:a16="http://schemas.microsoft.com/office/drawing/2014/main" id="{E6C4759A-B5A0-4AB7-8559-E986D46A629D}"/>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4" name="Rectangle 153">
                    <a:extLst>
                      <a:ext uri="{FF2B5EF4-FFF2-40B4-BE49-F238E27FC236}">
                        <a16:creationId xmlns:a16="http://schemas.microsoft.com/office/drawing/2014/main" id="{25019DEB-C0BF-4077-A416-38BD41A4ADD8}"/>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38" name="TextBox 137">
              <a:extLst>
                <a:ext uri="{FF2B5EF4-FFF2-40B4-BE49-F238E27FC236}">
                  <a16:creationId xmlns:a16="http://schemas.microsoft.com/office/drawing/2014/main" id="{C7BBC525-2A7C-410A-ACDC-7C7EB36D0E79}"/>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39" name="TextBox 138">
              <a:extLst>
                <a:ext uri="{FF2B5EF4-FFF2-40B4-BE49-F238E27FC236}">
                  <a16:creationId xmlns:a16="http://schemas.microsoft.com/office/drawing/2014/main" id="{77DFDAD8-66D3-4C28-AFC4-D41D1F405946}"/>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40" name="TextBox 139">
              <a:extLst>
                <a:ext uri="{FF2B5EF4-FFF2-40B4-BE49-F238E27FC236}">
                  <a16:creationId xmlns:a16="http://schemas.microsoft.com/office/drawing/2014/main" id="{50D1E592-8749-420E-8E44-27A592D3EB04}"/>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8394927-873E-4AB3-8A77-4AB916888068}"/>
              </a:ext>
            </a:extLst>
          </p:cNvPr>
          <p:cNvCxnSpPr>
            <a:cxnSpLocks/>
          </p:cNvCxnSpPr>
          <p:nvPr/>
        </p:nvCxnSpPr>
        <p:spPr>
          <a:xfrm flipV="1">
            <a:off x="9787633" y="1907845"/>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856014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936</Words>
  <Application>Microsoft Office PowerPoint</Application>
  <PresentationFormat>Widescreen</PresentationFormat>
  <Paragraphs>134</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Segoe UI</vt:lpstr>
      <vt:lpstr>Segoe UI Light</vt:lpstr>
      <vt:lpstr>Segoe UI Semibold</vt:lpstr>
      <vt:lpstr>Segoe UI Semilight</vt:lpstr>
      <vt:lpstr>Wingdings</vt:lpstr>
      <vt:lpstr>Microsoft Power Platform Template</vt:lpstr>
      <vt:lpstr>Module 03: Develop solutions that use Blob storage</vt:lpstr>
      <vt:lpstr>Module Agenda</vt:lpstr>
      <vt:lpstr>Explore Azure Blob storage (1 / 2)</vt:lpstr>
      <vt:lpstr>Discover Azure Blob storage resource types</vt:lpstr>
      <vt:lpstr>Evaluate Azure Storage redundancy options (1 / 2)</vt:lpstr>
      <vt:lpstr>Evaluate Azure Storage redundancy options (2 / 2)</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2021-12-14T19:56:53Z</dcterms:created>
  <dcterms:modified xsi:type="dcterms:W3CDTF">2022-07-12T07:50:46Z</dcterms:modified>
</cp:coreProperties>
</file>