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9"/>
  </p:notesMasterIdLst>
  <p:handoutMasterIdLst>
    <p:handoutMasterId r:id="rId10"/>
  </p:handoutMasterIdLst>
  <p:sldIdLst>
    <p:sldId id="1627" r:id="rId2"/>
    <p:sldId id="1778" r:id="rId3"/>
    <p:sldId id="1862" r:id="rId4"/>
    <p:sldId id="1841" r:id="rId5"/>
    <p:sldId id="1838" r:id="rId6"/>
    <p:sldId id="1861" r:id="rId7"/>
    <p:sldId id="1786" r:id="rId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3C3C41"/>
    <a:srgbClr val="4BCBEE"/>
    <a:srgbClr val="1392B4"/>
    <a:srgbClr val="0B556A"/>
    <a:srgbClr val="59B4D9"/>
    <a:srgbClr val="EBEBEB"/>
    <a:srgbClr val="FFFFFF"/>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855D94-4198-4A21-9D6C-09D21AEC147F}" v="10" dt="2021-10-11T09:33:34.3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39" autoAdjust="0"/>
  </p:normalViewPr>
  <p:slideViewPr>
    <p:cSldViewPr snapToGrid="0">
      <p:cViewPr varScale="1">
        <p:scale>
          <a:sx n="92" d="100"/>
          <a:sy n="92" d="100"/>
        </p:scale>
        <p:origin x="1278" y="8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7/13/2022 10:35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7/13/2022 10:35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The number of physical partitions in your container depends on the following:</a:t>
            </a:r>
          </a:p>
          <a:p>
            <a:pPr algn="l">
              <a:buFont typeface="Arial" panose="020B0604020202020204" pitchFamily="34" charset="0"/>
              <a:buChar char="•"/>
            </a:pPr>
            <a:r>
              <a:rPr lang="en-US" b="0" i="0" dirty="0">
                <a:solidFill>
                  <a:srgbClr val="171717"/>
                </a:solidFill>
                <a:effectLst/>
                <a:latin typeface="Segoe UI" panose="020B0502040204020203" pitchFamily="34" charset="0"/>
              </a:rPr>
              <a:t>The amount of throughput provisioned (each individual physical partition can provide a throughput of up to 10,000 request units per second). The 10,000 RU/s limit for physical partitions implies that logical partitions also have a 10,000 RU/s limit, as each logical partition is only mapped to one physical partition.</a:t>
            </a:r>
          </a:p>
          <a:p>
            <a:pPr algn="l">
              <a:buFont typeface="Arial" panose="020B0604020202020204" pitchFamily="34" charset="0"/>
              <a:buChar char="•"/>
            </a:pPr>
            <a:r>
              <a:rPr lang="en-US" b="0" i="0" dirty="0">
                <a:solidFill>
                  <a:srgbClr val="171717"/>
                </a:solidFill>
                <a:effectLst/>
                <a:latin typeface="Segoe UI" panose="020B0502040204020203" pitchFamily="34" charset="0"/>
              </a:rPr>
              <a:t>The total data storage (each individual physical partition can store up to 50GB data).</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There is no limit to the total number of physical partitions in your container. As your provisioned throughput or data size grows, Azure Cosmos DB will automatically create new physical partitions by splitting existing ones.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7/13/2022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7/13/2022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4277766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dirty="0"/>
              <a:t>Request unit:</a:t>
            </a:r>
            <a:r>
              <a:rPr lang="en-US" sz="900" dirty="0"/>
              <a:t> A request unit represents the system resources such as CPU, IOPS, and memory that are required to perform the database operations supported by Azure Cosmos DB.</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1RU </a:t>
            </a:r>
            <a:r>
              <a:rPr lang="en-US" sz="900" dirty="0" err="1"/>
              <a:t>komt</a:t>
            </a:r>
            <a:r>
              <a:rPr lang="en-US" sz="900" dirty="0"/>
              <a:t> </a:t>
            </a:r>
            <a:r>
              <a:rPr lang="en-US" sz="900" dirty="0" err="1"/>
              <a:t>overeen</a:t>
            </a:r>
            <a:r>
              <a:rPr lang="en-US" sz="900"/>
              <a:t> met 1kb data.</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2000" b="0" dirty="0">
                <a:solidFill>
                  <a:srgbClr val="D4D4D4"/>
                </a:solidFill>
                <a:effectLst/>
                <a:latin typeface="Consolas" panose="020B0609020204030204" pitchFamily="49" charset="0"/>
              </a:rPr>
              <a:t>The type of Azure Cosmos account you're using determines the way consumed RUs get charged. There are three modes in which you can create an account: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2000" b="0" dirty="0">
              <a:solidFill>
                <a:srgbClr val="D4D4D4"/>
              </a:solidFill>
              <a:effectLst/>
              <a:latin typeface="Consolas" panose="020B0609020204030204" pitchFamily="49" charset="0"/>
            </a:endParaRPr>
          </a:p>
          <a:p>
            <a:pPr marL="342900" indent="-342900">
              <a:buFont typeface="Arial" panose="020B0604020202020204" pitchFamily="34" charset="0"/>
              <a:buChar char="•"/>
            </a:pPr>
            <a:r>
              <a:rPr lang="en-US" sz="2000" b="1" dirty="0">
                <a:solidFill>
                  <a:srgbClr val="569CD6"/>
                </a:solidFill>
                <a:effectLst/>
                <a:latin typeface="Consolas" panose="020B0609020204030204" pitchFamily="49" charset="0"/>
              </a:rPr>
              <a:t>Provisioned throughput mode</a:t>
            </a:r>
            <a:r>
              <a:rPr lang="en-US" sz="2000" b="0" dirty="0">
                <a:solidFill>
                  <a:srgbClr val="D4D4D4"/>
                </a:solidFill>
                <a:effectLst/>
                <a:latin typeface="Consolas" panose="020B0609020204030204" pitchFamily="49" charset="0"/>
              </a:rPr>
              <a:t>: In this mode, you provision the number of RUs for your application on a per-second basis in increments of 100 RUs per second. To scale the provisioned throughput for your application, you can increase or decrease the number of RUs at any time in increments or decrements of 100 </a:t>
            </a:r>
            <a:r>
              <a:rPr lang="en-US" sz="2000" b="0" dirty="0" err="1">
                <a:solidFill>
                  <a:srgbClr val="D4D4D4"/>
                </a:solidFill>
                <a:effectLst/>
                <a:latin typeface="Consolas" panose="020B0609020204030204" pitchFamily="49" charset="0"/>
              </a:rPr>
              <a:t>RUs.</a:t>
            </a:r>
            <a:r>
              <a:rPr lang="en-US" sz="2000" b="0" dirty="0">
                <a:solidFill>
                  <a:srgbClr val="D4D4D4"/>
                </a:solidFill>
                <a:effectLst/>
                <a:latin typeface="Consolas" panose="020B0609020204030204" pitchFamily="49" charset="0"/>
              </a:rPr>
              <a:t> You can make your changes either programmatically or by using the Azure portal. You can provision throughput at container and database granularity level.</a:t>
            </a:r>
          </a:p>
          <a:p>
            <a:pPr marL="342900" indent="-342900">
              <a:buFont typeface="Arial" panose="020B0604020202020204" pitchFamily="34" charset="0"/>
              <a:buChar char="•"/>
            </a:pPr>
            <a:r>
              <a:rPr lang="en-US" sz="2000" b="1" dirty="0">
                <a:solidFill>
                  <a:srgbClr val="569CD6"/>
                </a:solidFill>
                <a:effectLst/>
                <a:latin typeface="Consolas" panose="020B0609020204030204" pitchFamily="49" charset="0"/>
              </a:rPr>
              <a:t>Serverless mode</a:t>
            </a:r>
            <a:r>
              <a:rPr lang="en-US" sz="2000" b="0" dirty="0">
                <a:solidFill>
                  <a:srgbClr val="D4D4D4"/>
                </a:solidFill>
                <a:effectLst/>
                <a:latin typeface="Consolas" panose="020B0609020204030204" pitchFamily="49" charset="0"/>
              </a:rPr>
              <a:t>: In this mode, you don't have to provision any throughput when creating resources in your Azure Cosmos account. At the end of your billing period, you get billed for the amount of request units that has been consumed by your database operations.</a:t>
            </a:r>
          </a:p>
          <a:p>
            <a:pPr marL="342900" indent="-342900">
              <a:buFont typeface="Arial" panose="020B0604020202020204" pitchFamily="34" charset="0"/>
              <a:buChar char="•"/>
            </a:pPr>
            <a:r>
              <a:rPr lang="en-US" sz="2000" b="1" dirty="0" err="1">
                <a:solidFill>
                  <a:srgbClr val="569CD6"/>
                </a:solidFill>
                <a:effectLst/>
                <a:latin typeface="Consolas" panose="020B0609020204030204" pitchFamily="49" charset="0"/>
              </a:rPr>
              <a:t>Autoscale</a:t>
            </a:r>
            <a:r>
              <a:rPr lang="en-US" sz="2000" b="1" dirty="0">
                <a:solidFill>
                  <a:srgbClr val="569CD6"/>
                </a:solidFill>
                <a:effectLst/>
                <a:latin typeface="Consolas" panose="020B0609020204030204" pitchFamily="49" charset="0"/>
              </a:rPr>
              <a:t> mode</a:t>
            </a:r>
            <a:r>
              <a:rPr lang="en-US" sz="2000" b="0" dirty="0">
                <a:solidFill>
                  <a:srgbClr val="D4D4D4"/>
                </a:solidFill>
                <a:effectLst/>
                <a:latin typeface="Consolas" panose="020B0609020204030204" pitchFamily="49" charset="0"/>
              </a:rPr>
              <a:t>: In this mode, you can automatically and instantly scale the throughput (RU/s) of your database or container based on its usage. This mode is well suited for mission-critical workloads that have variable or unpredictable traffic patterns, and require SLAs on high performance and scale.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 consistency and eventual consistency are at the ends of the spectrum, but there are many consistency choices along the spectrum.</a:t>
            </a:r>
          </a:p>
          <a:p>
            <a:endParaRPr lang="en-US" dirty="0"/>
          </a:p>
          <a:p>
            <a:r>
              <a:rPr lang="en-US" dirty="0"/>
              <a:t>The consistency levels are region-agnostic and are guaranteed for all operations regardless of the region from which the reads and writes are served,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288796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The consistency levels range from very strong consistency—where reads are guaranteed to be visible across replicas before a write is fully committed across all replicas—to eventual consistency, where writes are readable immediately, and replicas are eventually consistent with the primary.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4106224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16.emf"/><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3600" dirty="0">
                <a:solidFill>
                  <a:schemeClr val="tx1"/>
                </a:solidFill>
              </a:rPr>
              <a:t>Module 04</a:t>
            </a:r>
            <a:r>
              <a:rPr lang="en-US" altLang="zh-CN" sz="3600" dirty="0">
                <a:solidFill>
                  <a:schemeClr val="tx1"/>
                </a:solidFill>
              </a:rPr>
              <a:t>: </a:t>
            </a:r>
            <a:r>
              <a:rPr lang="en-US" sz="3600" dirty="0">
                <a:solidFill>
                  <a:schemeClr val="tx1"/>
                </a:solidFill>
              </a:rPr>
              <a:t>Develop solutions that use Azure Cosmos DB</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21"/>
          </p:nvPr>
        </p:nvSpPr>
        <p:spPr/>
        <p:txBody>
          <a:bodyPr/>
          <a:lstStyle/>
          <a:p>
            <a:pPr lvl="1"/>
            <a:r>
              <a:rPr lang="en-US" dirty="0"/>
              <a:t>Explore Azure Cosmos DB</a:t>
            </a:r>
          </a:p>
        </p:txBody>
      </p:sp>
      <p:sp>
        <p:nvSpPr>
          <p:cNvPr id="2" name="Text Placeholder 1"/>
          <p:cNvSpPr>
            <a:spLocks noGrp="1"/>
          </p:cNvSpPr>
          <p:nvPr>
            <p:ph type="body" sz="quarter" idx="22"/>
          </p:nvPr>
        </p:nvSpPr>
        <p:spPr/>
        <p:txBody>
          <a:bodyPr/>
          <a:lstStyle/>
          <a:p>
            <a:pPr lvl="1"/>
            <a:r>
              <a:rPr lang="en-US" dirty="0"/>
              <a:t>Implement partitioning in Azure Cosmos DB</a:t>
            </a:r>
          </a:p>
        </p:txBody>
      </p:sp>
      <p:sp>
        <p:nvSpPr>
          <p:cNvPr id="3" name="Text Placeholder 2"/>
          <p:cNvSpPr>
            <a:spLocks noGrp="1"/>
          </p:cNvSpPr>
          <p:nvPr>
            <p:ph type="body" sz="quarter" idx="23"/>
          </p:nvPr>
        </p:nvSpPr>
        <p:spPr/>
        <p:txBody>
          <a:bodyPr/>
          <a:lstStyle/>
          <a:p>
            <a:pPr lvl="1"/>
            <a:r>
              <a:rPr lang="en-US" dirty="0"/>
              <a:t>Work with Azure Cosmos DB</a:t>
            </a:r>
          </a:p>
        </p:txBody>
      </p:sp>
      <p:grpSp>
        <p:nvGrpSpPr>
          <p:cNvPr id="21" name="Group 20">
            <a:extLst>
              <a:ext uri="{FF2B5EF4-FFF2-40B4-BE49-F238E27FC236}">
                <a16:creationId xmlns:a16="http://schemas.microsoft.com/office/drawing/2014/main" id="{7F0EA0D2-F5BD-4609-9E3A-21CFB6B3C81C}"/>
              </a:ext>
              <a:ext uri="{C183D7F6-B498-43B3-948B-1728B52AA6E4}">
                <adec:decorative xmlns:adec="http://schemas.microsoft.com/office/drawing/2017/decorative" val="1"/>
              </a:ext>
            </a:extLst>
          </p:cNvPr>
          <p:cNvGrpSpPr/>
          <p:nvPr/>
        </p:nvGrpSpPr>
        <p:grpSpPr>
          <a:xfrm>
            <a:off x="3031668" y="1620002"/>
            <a:ext cx="702132" cy="702232"/>
            <a:chOff x="3031668" y="1620002"/>
            <a:chExt cx="702132" cy="702232"/>
          </a:xfrm>
        </p:grpSpPr>
        <p:grpSp>
          <p:nvGrpSpPr>
            <p:cNvPr id="14" name="Group 13">
              <a:extLst>
                <a:ext uri="{FF2B5EF4-FFF2-40B4-BE49-F238E27FC236}">
                  <a16:creationId xmlns:a16="http://schemas.microsoft.com/office/drawing/2014/main" id="{2A3BFF39-13AE-4902-A9D8-31EA3D524816}"/>
                </a:ext>
              </a:extLst>
            </p:cNvPr>
            <p:cNvGrpSpPr/>
            <p:nvPr/>
          </p:nvGrpSpPr>
          <p:grpSpPr>
            <a:xfrm>
              <a:off x="3031668" y="1620002"/>
              <a:ext cx="702132" cy="702232"/>
              <a:chOff x="3031668" y="1620002"/>
              <a:chExt cx="702132" cy="702232"/>
            </a:xfrm>
          </p:grpSpPr>
          <p:sp>
            <p:nvSpPr>
              <p:cNvPr id="31" name="Freeform 5">
                <a:extLst>
                  <a:ext uri="{FF2B5EF4-FFF2-40B4-BE49-F238E27FC236}">
                    <a16:creationId xmlns:a16="http://schemas.microsoft.com/office/drawing/2014/main" id="{D616F46A-8C8E-475E-91F4-D968F21F5186}"/>
                  </a:ext>
                </a:extLst>
              </p:cNvPr>
              <p:cNvSpPr>
                <a:spLocks/>
              </p:cNvSpPr>
              <p:nvPr/>
            </p:nvSpPr>
            <p:spPr bwMode="auto">
              <a:xfrm>
                <a:off x="3031668" y="1620002"/>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4" name="Freeform 6">
                <a:extLst>
                  <a:ext uri="{FF2B5EF4-FFF2-40B4-BE49-F238E27FC236}">
                    <a16:creationId xmlns:a16="http://schemas.microsoft.com/office/drawing/2014/main" id="{3931DC69-4D5C-40B4-80D2-7FDE66A622D0}"/>
                  </a:ext>
                </a:extLst>
              </p:cNvPr>
              <p:cNvSpPr>
                <a:spLocks noEditPoints="1"/>
              </p:cNvSpPr>
              <p:nvPr/>
            </p:nvSpPr>
            <p:spPr bwMode="auto">
              <a:xfrm>
                <a:off x="3080522" y="1670000"/>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0" name="Picture 9" descr="Icon of three concentric arcs">
              <a:extLst>
                <a:ext uri="{FF2B5EF4-FFF2-40B4-BE49-F238E27FC236}">
                  <a16:creationId xmlns:a16="http://schemas.microsoft.com/office/drawing/2014/main" id="{C8C1464E-38F7-429A-A682-48FE4C614C97}"/>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20" name="Group 19">
            <a:extLst>
              <a:ext uri="{FF2B5EF4-FFF2-40B4-BE49-F238E27FC236}">
                <a16:creationId xmlns:a16="http://schemas.microsoft.com/office/drawing/2014/main" id="{AA12E8A0-A5D4-4407-A411-404DA18AB8A9}"/>
              </a:ext>
              <a:ext uri="{C183D7F6-B498-43B3-948B-1728B52AA6E4}">
                <adec:decorative xmlns:adec="http://schemas.microsoft.com/office/drawing/2017/decorative" val="1"/>
              </a:ext>
            </a:extLst>
          </p:cNvPr>
          <p:cNvGrpSpPr/>
          <p:nvPr/>
        </p:nvGrpSpPr>
        <p:grpSpPr>
          <a:xfrm>
            <a:off x="3031668" y="3077885"/>
            <a:ext cx="702132" cy="702232"/>
            <a:chOff x="3031668" y="3077885"/>
            <a:chExt cx="702132" cy="702232"/>
          </a:xfrm>
        </p:grpSpPr>
        <p:grpSp>
          <p:nvGrpSpPr>
            <p:cNvPr id="15" name="Group 14">
              <a:extLst>
                <a:ext uri="{FF2B5EF4-FFF2-40B4-BE49-F238E27FC236}">
                  <a16:creationId xmlns:a16="http://schemas.microsoft.com/office/drawing/2014/main" id="{6D4D717F-AEA5-416B-89E3-66232A50CCDC}"/>
                </a:ext>
              </a:extLst>
            </p:cNvPr>
            <p:cNvGrpSpPr/>
            <p:nvPr/>
          </p:nvGrpSpPr>
          <p:grpSpPr>
            <a:xfrm>
              <a:off x="3031668" y="3077885"/>
              <a:ext cx="702132" cy="702232"/>
              <a:chOff x="3031668" y="3077885"/>
              <a:chExt cx="702132" cy="702232"/>
            </a:xfrm>
          </p:grpSpPr>
          <p:sp>
            <p:nvSpPr>
              <p:cNvPr id="36" name="Freeform 5">
                <a:extLst>
                  <a:ext uri="{FF2B5EF4-FFF2-40B4-BE49-F238E27FC236}">
                    <a16:creationId xmlns:a16="http://schemas.microsoft.com/office/drawing/2014/main" id="{3F8F9610-0EC3-452C-8CD8-3BB282908543}"/>
                  </a:ext>
                </a:extLst>
              </p:cNvPr>
              <p:cNvSpPr>
                <a:spLocks/>
              </p:cNvSpPr>
              <p:nvPr/>
            </p:nvSpPr>
            <p:spPr bwMode="auto">
              <a:xfrm>
                <a:off x="3031668" y="3077885"/>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E126B067-1DDD-4966-9349-1E5FD0A6CBB1}"/>
                  </a:ext>
                </a:extLst>
              </p:cNvPr>
              <p:cNvSpPr>
                <a:spLocks noEditPoints="1"/>
              </p:cNvSpPr>
              <p:nvPr/>
            </p:nvSpPr>
            <p:spPr bwMode="auto">
              <a:xfrm>
                <a:off x="3080522" y="3127883"/>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Picture 11" descr="Icon of a arrow in a circular path with a timer inside the circle">
              <a:extLst>
                <a:ext uri="{FF2B5EF4-FFF2-40B4-BE49-F238E27FC236}">
                  <a16:creationId xmlns:a16="http://schemas.microsoft.com/office/drawing/2014/main" id="{AF3FD806-281B-4DF3-9F37-7A3996F827BC}"/>
                </a:ext>
              </a:extLst>
            </p:cNvPr>
            <p:cNvPicPr>
              <a:picLocks noChangeAspect="1"/>
            </p:cNvPicPr>
            <p:nvPr/>
          </p:nvPicPr>
          <p:blipFill>
            <a:blip r:embed="rId4"/>
            <a:stretch>
              <a:fillRect/>
            </a:stretch>
          </p:blipFill>
          <p:spPr>
            <a:xfrm>
              <a:off x="3196572" y="3242839"/>
              <a:ext cx="372325" cy="372325"/>
            </a:xfrm>
            <a:prstGeom prst="rect">
              <a:avLst/>
            </a:prstGeom>
          </p:spPr>
        </p:pic>
      </p:grpSp>
      <p:grpSp>
        <p:nvGrpSpPr>
          <p:cNvPr id="19" name="Group 18">
            <a:extLst>
              <a:ext uri="{FF2B5EF4-FFF2-40B4-BE49-F238E27FC236}">
                <a16:creationId xmlns:a16="http://schemas.microsoft.com/office/drawing/2014/main" id="{2A83C786-B00D-490E-B37F-A04BFDFD3BB3}"/>
              </a:ext>
              <a:ext uri="{C183D7F6-B498-43B3-948B-1728B52AA6E4}">
                <adec:decorative xmlns:adec="http://schemas.microsoft.com/office/drawing/2017/decorative" val="1"/>
              </a:ext>
            </a:extLst>
          </p:cNvPr>
          <p:cNvGrpSpPr/>
          <p:nvPr/>
        </p:nvGrpSpPr>
        <p:grpSpPr>
          <a:xfrm>
            <a:off x="3031668" y="4535768"/>
            <a:ext cx="702132" cy="702232"/>
            <a:chOff x="3031668" y="4535768"/>
            <a:chExt cx="702132" cy="702232"/>
          </a:xfrm>
        </p:grpSpPr>
        <p:grpSp>
          <p:nvGrpSpPr>
            <p:cNvPr id="18" name="Group 17">
              <a:extLst>
                <a:ext uri="{FF2B5EF4-FFF2-40B4-BE49-F238E27FC236}">
                  <a16:creationId xmlns:a16="http://schemas.microsoft.com/office/drawing/2014/main" id="{17CC6BFE-662E-4AEF-9ACC-A5A3A466EBAB}"/>
                </a:ext>
              </a:extLst>
            </p:cNvPr>
            <p:cNvGrpSpPr/>
            <p:nvPr/>
          </p:nvGrpSpPr>
          <p:grpSpPr>
            <a:xfrm>
              <a:off x="3031668" y="4535768"/>
              <a:ext cx="702132" cy="702232"/>
              <a:chOff x="3031668" y="4535768"/>
              <a:chExt cx="702132" cy="702232"/>
            </a:xfrm>
          </p:grpSpPr>
          <p:sp>
            <p:nvSpPr>
              <p:cNvPr id="44" name="Freeform 5">
                <a:extLst>
                  <a:ext uri="{FF2B5EF4-FFF2-40B4-BE49-F238E27FC236}">
                    <a16:creationId xmlns:a16="http://schemas.microsoft.com/office/drawing/2014/main" id="{68545A57-D254-4040-9131-B81B012B454C}"/>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A37A0F79-C2EA-4568-BF05-E46B9DFE0A0D}"/>
                  </a:ext>
                </a:extLst>
              </p:cNvPr>
              <p:cNvSpPr>
                <a:spLocks noEditPoints="1"/>
              </p:cNvSpPr>
              <p:nvPr/>
            </p:nvSpPr>
            <p:spPr bwMode="auto">
              <a:xfrm>
                <a:off x="3080522" y="4585766"/>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3" name="Picture 12" descr="Icon of a gear inside a circle">
              <a:extLst>
                <a:ext uri="{FF2B5EF4-FFF2-40B4-BE49-F238E27FC236}">
                  <a16:creationId xmlns:a16="http://schemas.microsoft.com/office/drawing/2014/main" id="{65C31315-C27D-41F3-9F94-06BF61084599}"/>
                </a:ext>
              </a:extLst>
            </p:cNvPr>
            <p:cNvPicPr>
              <a:picLocks noChangeAspect="1"/>
            </p:cNvPicPr>
            <p:nvPr/>
          </p:nvPicPr>
          <p:blipFill>
            <a:blip r:embed="rId5"/>
            <a:stretch>
              <a:fillRect/>
            </a:stretch>
          </p:blipFill>
          <p:spPr>
            <a:xfrm>
              <a:off x="3196572" y="4700650"/>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the resource hierarchy (2 / 2)</a:t>
            </a:r>
          </a:p>
        </p:txBody>
      </p:sp>
      <p:pic>
        <p:nvPicPr>
          <p:cNvPr id="16" name="Picture 15" descr="Image showing the hierarchy of Azure Cosmos DB entities: Database accounts are at the top, Databases are grouped under accounts, Containers are grouped under databases.">
            <a:extLst>
              <a:ext uri="{FF2B5EF4-FFF2-40B4-BE49-F238E27FC236}">
                <a16:creationId xmlns:a16="http://schemas.microsoft.com/office/drawing/2014/main" id="{D34B8981-B79F-4F14-BB66-DBA7F9A1C783}"/>
              </a:ext>
            </a:extLst>
          </p:cNvPr>
          <p:cNvPicPr>
            <a:picLocks noChangeAspect="1"/>
          </p:cNvPicPr>
          <p:nvPr/>
        </p:nvPicPr>
        <p:blipFill>
          <a:blip r:embed="rId3"/>
          <a:stretch>
            <a:fillRect/>
          </a:stretch>
        </p:blipFill>
        <p:spPr>
          <a:xfrm>
            <a:off x="885092" y="1249643"/>
            <a:ext cx="10421815" cy="4640808"/>
          </a:xfrm>
          <a:prstGeom prst="rect">
            <a:avLst/>
          </a:prstGeom>
        </p:spPr>
      </p:pic>
    </p:spTree>
    <p:extLst>
      <p:ext uri="{BB962C8B-B14F-4D97-AF65-F5344CB8AC3E}">
        <p14:creationId xmlns:p14="http://schemas.microsoft.com/office/powerpoint/2010/main" val="3569825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129889" cy="728448"/>
          </a:xfrm>
        </p:spPr>
        <p:txBody>
          <a:bodyPr/>
          <a:lstStyle/>
          <a:p>
            <a:r>
              <a:rPr lang="en-US" dirty="0"/>
              <a:t>Discover request units</a:t>
            </a:r>
          </a:p>
        </p:txBody>
      </p:sp>
      <p:pic>
        <p:nvPicPr>
          <p:cNvPr id="2050" name="Picture 2" descr="Image showing how database operations consume request units.">
            <a:extLst>
              <a:ext uri="{FF2B5EF4-FFF2-40B4-BE49-F238E27FC236}">
                <a16:creationId xmlns:a16="http://schemas.microsoft.com/office/drawing/2014/main" id="{DAAB96C4-F9D3-4082-B109-74AB0D1E33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342" y="1568221"/>
            <a:ext cx="6704650" cy="388199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A1B4D49-B807-4499-A7D2-BBA1FB67CABA}"/>
              </a:ext>
              <a:ext uri="{C183D7F6-B498-43B3-948B-1728B52AA6E4}">
                <adec:decorative xmlns:adec="http://schemas.microsoft.com/office/drawing/2017/decorative" val="1"/>
              </a:ext>
            </a:extLst>
          </p:cNvPr>
          <p:cNvSpPr/>
          <p:nvPr/>
        </p:nvSpPr>
        <p:spPr bwMode="auto">
          <a:xfrm>
            <a:off x="2626302" y="1395046"/>
            <a:ext cx="6213054" cy="41893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u="sng">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25394546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Explore consistency levels (1 / 2)</a:t>
            </a:r>
          </a:p>
        </p:txBody>
      </p:sp>
      <p:sp>
        <p:nvSpPr>
          <p:cNvPr id="3" name="Text Placeholder 2">
            <a:extLst>
              <a:ext uri="{FF2B5EF4-FFF2-40B4-BE49-F238E27FC236}">
                <a16:creationId xmlns:a16="http://schemas.microsoft.com/office/drawing/2014/main" id="{7F3950B4-8AA3-E54A-A0FD-E9AF02B259D2}"/>
              </a:ext>
            </a:extLst>
          </p:cNvPr>
          <p:cNvSpPr>
            <a:spLocks noGrp="1"/>
          </p:cNvSpPr>
          <p:nvPr>
            <p:ph type="body" sz="quarter" idx="4294967295"/>
          </p:nvPr>
        </p:nvSpPr>
        <p:spPr>
          <a:xfrm>
            <a:off x="419100" y="1461896"/>
            <a:ext cx="11353800" cy="400110"/>
          </a:xfrm>
          <a:noFill/>
        </p:spPr>
        <p:txBody>
          <a:bodyPr/>
          <a:lstStyle/>
          <a:p>
            <a:r>
              <a:rPr lang="en-US" sz="2000" dirty="0"/>
              <a:t>Azure Cosmos DB approaches data consistency as a spectrum of choices instead of two extremes.</a:t>
            </a:r>
          </a:p>
        </p:txBody>
      </p:sp>
      <p:pic>
        <p:nvPicPr>
          <p:cNvPr id="1026" name="Picture 2" descr="Image showing data consistency as a spectrum.">
            <a:extLst>
              <a:ext uri="{FF2B5EF4-FFF2-40B4-BE49-F238E27FC236}">
                <a16:creationId xmlns:a16="http://schemas.microsoft.com/office/drawing/2014/main" id="{2DDC2370-760D-4CD0-8203-63E429B129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290" y="2657843"/>
            <a:ext cx="10455031" cy="2241078"/>
          </a:xfrm>
          <a:prstGeom prst="rect">
            <a:avLst/>
          </a:prstGeom>
          <a:noFill/>
        </p:spPr>
      </p:pic>
      <p:sp>
        <p:nvSpPr>
          <p:cNvPr id="4" name="Rectangle 3">
            <a:extLst>
              <a:ext uri="{FF2B5EF4-FFF2-40B4-BE49-F238E27FC236}">
                <a16:creationId xmlns:a16="http://schemas.microsoft.com/office/drawing/2014/main" id="{15841C64-412D-4FDA-814D-FE8017717EA7}"/>
              </a:ext>
              <a:ext uri="{C183D7F6-B498-43B3-948B-1728B52AA6E4}">
                <adec:decorative xmlns:adec="http://schemas.microsoft.com/office/drawing/2017/decorative" val="1"/>
              </a:ext>
            </a:extLst>
          </p:cNvPr>
          <p:cNvSpPr/>
          <p:nvPr/>
        </p:nvSpPr>
        <p:spPr bwMode="auto">
          <a:xfrm>
            <a:off x="515815" y="2363439"/>
            <a:ext cx="10999983" cy="2829886"/>
          </a:xfrm>
          <a:prstGeom prst="rect">
            <a:avLst/>
          </a:prstGeom>
          <a:noFill/>
          <a:ln w="19050">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183175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Explore consistency levels (2 /2)</a:t>
            </a:r>
          </a:p>
        </p:txBody>
      </p:sp>
      <p:graphicFrame>
        <p:nvGraphicFramePr>
          <p:cNvPr id="6" name="Table 5" descr="Table that lists the 5 consistency levels and their descriptions.">
            <a:extLst>
              <a:ext uri="{FF2B5EF4-FFF2-40B4-BE49-F238E27FC236}">
                <a16:creationId xmlns:a16="http://schemas.microsoft.com/office/drawing/2014/main" id="{1CBF06AD-92D9-451C-9A87-9E92942982D8}"/>
              </a:ext>
            </a:extLst>
          </p:cNvPr>
          <p:cNvGraphicFramePr>
            <a:graphicFrameLocks noGrp="1"/>
          </p:cNvGraphicFramePr>
          <p:nvPr>
            <p:extLst>
              <p:ext uri="{D42A27DB-BD31-4B8C-83A1-F6EECF244321}">
                <p14:modId xmlns:p14="http://schemas.microsoft.com/office/powerpoint/2010/main" val="3000859314"/>
              </p:ext>
            </p:extLst>
          </p:nvPr>
        </p:nvGraphicFramePr>
        <p:xfrm>
          <a:off x="584708" y="1230837"/>
          <a:ext cx="11022583" cy="4396325"/>
        </p:xfrm>
        <a:graphic>
          <a:graphicData uri="http://schemas.openxmlformats.org/drawingml/2006/table">
            <a:tbl>
              <a:tblPr firstRow="1" firstCol="1">
                <a:tableStyleId>{B301B821-A1FF-4177-AEE7-76D212191A09}</a:tableStyleId>
              </a:tblPr>
              <a:tblGrid>
                <a:gridCol w="1996675">
                  <a:extLst>
                    <a:ext uri="{9D8B030D-6E8A-4147-A177-3AD203B41FA5}">
                      <a16:colId xmlns:a16="http://schemas.microsoft.com/office/drawing/2014/main" val="2903341599"/>
                    </a:ext>
                  </a:extLst>
                </a:gridCol>
                <a:gridCol w="9025908">
                  <a:extLst>
                    <a:ext uri="{9D8B030D-6E8A-4147-A177-3AD203B41FA5}">
                      <a16:colId xmlns:a16="http://schemas.microsoft.com/office/drawing/2014/main" val="354805125"/>
                    </a:ext>
                  </a:extLst>
                </a:gridCol>
              </a:tblGrid>
              <a:tr h="392622">
                <a:tc>
                  <a:txBody>
                    <a:bodyPr/>
                    <a:lstStyle/>
                    <a:p>
                      <a:pPr marL="0" marR="0">
                        <a:lnSpc>
                          <a:spcPct val="107000"/>
                        </a:lnSpc>
                        <a:spcBef>
                          <a:spcPts val="0"/>
                        </a:spcBef>
                        <a:spcAft>
                          <a:spcPts val="0"/>
                        </a:spcAft>
                      </a:pPr>
                      <a:r>
                        <a:rPr lang="en-US" sz="1600" dirty="0">
                          <a:solidFill>
                            <a:schemeClr val="bg1"/>
                          </a:solidFill>
                          <a:effectLst/>
                        </a:rPr>
                        <a:t>Consistency Level</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dirty="0">
                          <a:solidFill>
                            <a:schemeClr val="bg1"/>
                          </a:solidFill>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1899509653"/>
                  </a:ext>
                </a:extLst>
              </a:tr>
              <a:tr h="810057">
                <a:tc>
                  <a:txBody>
                    <a:bodyPr/>
                    <a:lstStyle/>
                    <a:p>
                      <a:pPr marL="0" marR="0">
                        <a:lnSpc>
                          <a:spcPct val="107000"/>
                        </a:lnSpc>
                        <a:spcBef>
                          <a:spcPts val="0"/>
                        </a:spcBef>
                        <a:spcAft>
                          <a:spcPts val="0"/>
                        </a:spcAft>
                      </a:pPr>
                      <a:r>
                        <a:rPr lang="en-US" sz="1600" dirty="0">
                          <a:effectLst/>
                        </a:rPr>
                        <a:t>Strong</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400" dirty="0">
                          <a:effectLst/>
                        </a:rPr>
                        <a:t>When a write operation is performed on your primary database, the write operation is replicated to the replica instances. The write operation is committed (and visible) on the primary only after it has been committed and confirmed by all replicas.</a:t>
                      </a:r>
                      <a:endParaRPr lang="en-US" sz="14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3529573353"/>
                  </a:ext>
                </a:extLst>
              </a:tr>
              <a:tr h="836765">
                <a:tc>
                  <a:txBody>
                    <a:bodyPr/>
                    <a:lstStyle/>
                    <a:p>
                      <a:pPr marL="0" marR="0">
                        <a:lnSpc>
                          <a:spcPct val="107000"/>
                        </a:lnSpc>
                        <a:spcBef>
                          <a:spcPts val="0"/>
                        </a:spcBef>
                        <a:spcAft>
                          <a:spcPts val="0"/>
                        </a:spcAft>
                      </a:pPr>
                      <a:r>
                        <a:rPr lang="en-US" sz="1600" dirty="0">
                          <a:effectLst/>
                        </a:rPr>
                        <a:t>Bounded Staleness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400" dirty="0">
                          <a:effectLst/>
                        </a:rPr>
                        <a:t>This level is similar to the Strong level with the major difference that you can configure how stale documents can be within replicas. Staleness refers to the quantity of time (or the version count) a replica document can be behind the primary document.</a:t>
                      </a:r>
                      <a:endParaRPr lang="en-US" sz="14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1526019770"/>
                  </a:ext>
                </a:extLst>
              </a:tr>
              <a:tr h="550984">
                <a:tc>
                  <a:txBody>
                    <a:bodyPr/>
                    <a:lstStyle/>
                    <a:p>
                      <a:pPr marL="0" marR="0">
                        <a:lnSpc>
                          <a:spcPct val="107000"/>
                        </a:lnSpc>
                        <a:spcBef>
                          <a:spcPts val="0"/>
                        </a:spcBef>
                        <a:spcAft>
                          <a:spcPts val="0"/>
                        </a:spcAft>
                      </a:pPr>
                      <a:r>
                        <a:rPr lang="en-US" sz="1600" dirty="0">
                          <a:effectLst/>
                        </a:rPr>
                        <a:t>Session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400" dirty="0">
                          <a:effectLst/>
                        </a:rPr>
                        <a:t>This level guarantees that all read and write operations are consistent within a user session. Within the user session, all reads and writes are monotonic and guaranteed to be consistent across primary and replica instances.</a:t>
                      </a:r>
                      <a:endParaRPr lang="en-US" sz="14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3749584366"/>
                  </a:ext>
                </a:extLst>
              </a:tr>
              <a:tr h="606682">
                <a:tc>
                  <a:txBody>
                    <a:bodyPr/>
                    <a:lstStyle/>
                    <a:p>
                      <a:pPr marL="0" marR="0">
                        <a:lnSpc>
                          <a:spcPct val="107000"/>
                        </a:lnSpc>
                        <a:spcBef>
                          <a:spcPts val="0"/>
                        </a:spcBef>
                        <a:spcAft>
                          <a:spcPts val="0"/>
                        </a:spcAft>
                      </a:pPr>
                      <a:r>
                        <a:rPr lang="en-US" sz="1600" dirty="0">
                          <a:effectLst/>
                        </a:rPr>
                        <a:t>Consistent Prefix</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400" dirty="0">
                          <a:effectLst/>
                        </a:rPr>
                        <a:t>This level has loose consistency but guarantees that when updates show up in replicas, they will show up in the correct order (that is, as prefixes of other updates) without any gaps.</a:t>
                      </a:r>
                      <a:endParaRPr lang="en-US" sz="14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2357137341"/>
                  </a:ext>
                </a:extLst>
              </a:tr>
              <a:tr h="1153830">
                <a:tc>
                  <a:txBody>
                    <a:bodyPr/>
                    <a:lstStyle/>
                    <a:p>
                      <a:pPr marL="0" marR="0">
                        <a:lnSpc>
                          <a:spcPct val="107000"/>
                        </a:lnSpc>
                        <a:spcBef>
                          <a:spcPts val="0"/>
                        </a:spcBef>
                        <a:spcAft>
                          <a:spcPts val="0"/>
                        </a:spcAft>
                      </a:pPr>
                      <a:r>
                        <a:rPr lang="en-US" sz="1600" dirty="0">
                          <a:effectLst/>
                        </a:rPr>
                        <a:t>Eventual</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400" dirty="0">
                          <a:effectLst/>
                        </a:rPr>
                        <a:t>This level has the loosest consistency and essentially commits any write operation against the primary immediately. Replica transactions are asynchronously handled and will eventually (over time) be consistent with the primary. This tier has the best performance, because the primary database does not need to wait for replicas to commit to finalize its transactions.</a:t>
                      </a:r>
                      <a:endParaRPr lang="en-US" sz="14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409776196"/>
                  </a:ext>
                </a:extLst>
              </a:tr>
            </a:tbl>
          </a:graphicData>
        </a:graphic>
      </p:graphicFrame>
    </p:spTree>
    <p:extLst>
      <p:ext uri="{BB962C8B-B14F-4D97-AF65-F5344CB8AC3E}">
        <p14:creationId xmlns:p14="http://schemas.microsoft.com/office/powerpoint/2010/main" val="241079279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858</Words>
  <Application>Microsoft Office PowerPoint</Application>
  <PresentationFormat>Widescreen</PresentationFormat>
  <Paragraphs>56</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Consolas</vt:lpstr>
      <vt:lpstr>Segoe UI</vt:lpstr>
      <vt:lpstr>Segoe UI Light</vt:lpstr>
      <vt:lpstr>Segoe UI Semibold</vt:lpstr>
      <vt:lpstr>Wingdings</vt:lpstr>
      <vt:lpstr>Microsoft Azure Template</vt:lpstr>
      <vt:lpstr>Module 04: Develop solutions that use Azure Cosmos DB</vt:lpstr>
      <vt:lpstr>Module Agenda </vt:lpstr>
      <vt:lpstr>Explore the resource hierarchy (2 / 2)</vt:lpstr>
      <vt:lpstr>Discover request units</vt:lpstr>
      <vt:lpstr>Explore consistency levels (1 / 2)</vt:lpstr>
      <vt:lpstr>Explore consistency levels (2 /2)</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2021-12-14T19:57:27Z</dcterms:created>
  <dcterms:modified xsi:type="dcterms:W3CDTF">2022-07-13T08:38:00Z</dcterms:modified>
</cp:coreProperties>
</file>