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8"/>
  </p:notesMasterIdLst>
  <p:handoutMasterIdLst>
    <p:handoutMasterId r:id="rId9"/>
  </p:handoutMasterIdLst>
  <p:sldIdLst>
    <p:sldId id="1627" r:id="rId2"/>
    <p:sldId id="1868" r:id="rId3"/>
    <p:sldId id="1923" r:id="rId4"/>
    <p:sldId id="1971" r:id="rId5"/>
    <p:sldId id="1932" r:id="rId6"/>
    <p:sldId id="1786" r:id="rId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3C3C41"/>
    <a:srgbClr val="4BCBEE"/>
    <a:srgbClr val="1392B4"/>
    <a:srgbClr val="0B556A"/>
    <a:srgbClr val="59B4D9"/>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F7156-FEAD-B9BC-8E36-63B14BBA4F3E}" v="1" dt="2020-10-13T02:33:13.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77342" autoAdjust="0"/>
  </p:normalViewPr>
  <p:slideViewPr>
    <p:cSldViewPr snapToGrid="0">
      <p:cViewPr varScale="1">
        <p:scale>
          <a:sx n="88" d="100"/>
          <a:sy n="88" d="100"/>
        </p:scale>
        <p:origin x="1488"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5/29/2022 11:15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5/29/2022 11:15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5/29/2022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7790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 fault domain?</a:t>
            </a:r>
          </a:p>
          <a:p>
            <a:r>
              <a:rPr lang="en-US" sz="882" b="0" i="0" kern="1200" dirty="0">
                <a:solidFill>
                  <a:schemeClr val="tx1"/>
                </a:solidFill>
                <a:effectLst/>
                <a:latin typeface="Segoe UI Light" pitchFamily="34" charset="0"/>
                <a:ea typeface="+mn-ea"/>
                <a:cs typeface="+mn-cs"/>
              </a:rPr>
              <a:t>A fault domain is a logical group of hardware in Azure that shares a common power source and network switch. You can think of it as a rack within an on-premises datacenter. The first two VMs in an availability set will be provisioned into two different racks so that if the network or the power failed in a rack, only one VM would be affected. Fault domains are also defined for managed disks attached to VMs.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058422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Each virtual machine in your availability set is assigned an </a:t>
            </a:r>
            <a:r>
              <a:rPr lang="en-US" b="1" i="0" dirty="0">
                <a:solidFill>
                  <a:srgbClr val="E3E3E3"/>
                </a:solidFill>
                <a:effectLst/>
                <a:latin typeface="Segoe UI" panose="020B0502040204020203" pitchFamily="34" charset="0"/>
              </a:rPr>
              <a:t>update domain</a:t>
            </a:r>
            <a:r>
              <a:rPr lang="en-US" b="0" i="0" dirty="0">
                <a:solidFill>
                  <a:srgbClr val="E3E3E3"/>
                </a:solidFill>
                <a:effectLst/>
                <a:latin typeface="Segoe UI" panose="020B0502040204020203" pitchFamily="34" charset="0"/>
              </a:rPr>
              <a:t> and a </a:t>
            </a:r>
            <a:r>
              <a:rPr lang="en-US" b="1" i="0" dirty="0">
                <a:solidFill>
                  <a:srgbClr val="E3E3E3"/>
                </a:solidFill>
                <a:effectLst/>
                <a:latin typeface="Segoe UI" panose="020B0502040204020203" pitchFamily="34" charset="0"/>
              </a:rPr>
              <a:t>fault domain</a:t>
            </a:r>
            <a:r>
              <a:rPr lang="en-US" b="0" i="0" dirty="0">
                <a:solidFill>
                  <a:srgbClr val="E3E3E3"/>
                </a:solidFill>
                <a:effectLst/>
                <a:latin typeface="Segoe UI" panose="020B0502040204020203" pitchFamily="34" charset="0"/>
              </a:rPr>
              <a:t> by the underlying Azure platform.</a:t>
            </a:r>
          </a:p>
          <a:p>
            <a:endParaRPr lang="en-US" b="0" i="0" dirty="0">
              <a:solidFill>
                <a:srgbClr val="E3E3E3"/>
              </a:solidFill>
              <a:effectLst/>
              <a:latin typeface="Segoe UI" panose="020B0502040204020203" pitchFamily="34" charset="0"/>
            </a:endParaRPr>
          </a:p>
          <a:p>
            <a:r>
              <a:rPr lang="en-US" b="0" i="0" dirty="0">
                <a:solidFill>
                  <a:srgbClr val="E3E3E3"/>
                </a:solidFill>
                <a:effectLst/>
                <a:latin typeface="Segoe UI" panose="020B0502040204020203" pitchFamily="34" charset="0"/>
              </a:rPr>
              <a:t>For a given availability set, five non-user-configurable update domains are assigned by to indicate groups of virtual machines and underlying physical hardware that can be rebooted at the same time.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243635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mn-lt"/>
              </a:rPr>
              <a:t>When a user sends a request from any of the Azure tools, APIs, or SDKs, Resource Manager receives the request.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mn-lt"/>
              </a:rPr>
              <a:t>It authenticates and authorizes the request. Resource Manager sends the request to the Azure service, which takes the requested action.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mn-lt"/>
              </a:rPr>
              <a:t>Because all requests are handled through the same API, you see consistent results and capabilities in all the different tools.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318000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fr-FR" sz="4000" dirty="0">
                <a:solidFill>
                  <a:schemeClr val="tx1"/>
                </a:solidFill>
              </a:rPr>
              <a:t>Module 05: </a:t>
            </a:r>
            <a:r>
              <a:rPr lang="en-US" sz="4000" dirty="0">
                <a:solidFill>
                  <a:schemeClr val="tx1"/>
                </a:solidFill>
              </a:rPr>
              <a:t>Implement</a:t>
            </a:r>
            <a:r>
              <a:rPr lang="fr-FR" sz="4000" dirty="0">
                <a:solidFill>
                  <a:schemeClr val="tx1"/>
                </a:solidFill>
              </a:rPr>
              <a:t> infrastructure as a service solutions</a:t>
            </a:r>
            <a:endParaRPr lang="en-US" sz="4000"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88901"/>
            <a:ext cx="1959432" cy="896551"/>
          </a:xfrm>
        </p:spPr>
        <p:txBody>
          <a:bodyPr/>
          <a:lstStyle/>
          <a:p>
            <a:r>
              <a:rPr lang="en-US" dirty="0"/>
              <a:t>Module</a:t>
            </a:r>
            <a:br>
              <a:rPr lang="en-US" dirty="0"/>
            </a:br>
            <a:r>
              <a:rPr lang="en-US" dirty="0"/>
              <a:t>Agenda</a:t>
            </a:r>
            <a:br>
              <a:rPr lang="en-US" dirty="0"/>
            </a:br>
            <a:endParaRPr lang="en-US" dirty="0"/>
          </a:p>
        </p:txBody>
      </p:sp>
      <p:sp>
        <p:nvSpPr>
          <p:cNvPr id="51" name="Text Placeholder 5">
            <a:extLst>
              <a:ext uri="{FF2B5EF4-FFF2-40B4-BE49-F238E27FC236}">
                <a16:creationId xmlns:a16="http://schemas.microsoft.com/office/drawing/2014/main" id="{2B81C419-694C-4FBE-9987-34FDAB6516AA}"/>
              </a:ext>
            </a:extLst>
          </p:cNvPr>
          <p:cNvSpPr>
            <a:spLocks noGrp="1"/>
          </p:cNvSpPr>
          <p:nvPr>
            <p:ph type="body" sz="quarter" idx="11"/>
          </p:nvPr>
        </p:nvSpPr>
        <p:spPr>
          <a:xfrm>
            <a:off x="4078288" y="985704"/>
            <a:ext cx="7695070" cy="896552"/>
          </a:xfrm>
        </p:spPr>
        <p:txBody>
          <a:bodyPr/>
          <a:lstStyle/>
          <a:p>
            <a:pPr lvl="1"/>
            <a:r>
              <a:rPr lang="en-US" dirty="0"/>
              <a:t>Provision virtual machines in Azure</a:t>
            </a:r>
          </a:p>
        </p:txBody>
      </p:sp>
      <p:sp>
        <p:nvSpPr>
          <p:cNvPr id="52" name="Text Placeholder 1">
            <a:extLst>
              <a:ext uri="{FF2B5EF4-FFF2-40B4-BE49-F238E27FC236}">
                <a16:creationId xmlns:a16="http://schemas.microsoft.com/office/drawing/2014/main" id="{BFB634A5-2014-4829-8D6D-4B7CA67883CA}"/>
              </a:ext>
            </a:extLst>
          </p:cNvPr>
          <p:cNvSpPr>
            <a:spLocks noGrp="1"/>
          </p:cNvSpPr>
          <p:nvPr>
            <p:ph type="body" sz="quarter" idx="15"/>
          </p:nvPr>
        </p:nvSpPr>
        <p:spPr>
          <a:xfrm>
            <a:off x="4078288" y="2339411"/>
            <a:ext cx="7695070" cy="896552"/>
          </a:xfrm>
        </p:spPr>
        <p:txBody>
          <a:bodyPr/>
          <a:lstStyle/>
          <a:p>
            <a:pPr lvl="1"/>
            <a:r>
              <a:rPr lang="en-US" dirty="0"/>
              <a:t>Create and deploy Azure Resource Manager templates</a:t>
            </a:r>
          </a:p>
        </p:txBody>
      </p:sp>
      <p:sp>
        <p:nvSpPr>
          <p:cNvPr id="53" name="Text Placeholder 2">
            <a:extLst>
              <a:ext uri="{FF2B5EF4-FFF2-40B4-BE49-F238E27FC236}">
                <a16:creationId xmlns:a16="http://schemas.microsoft.com/office/drawing/2014/main" id="{EA12B6C7-E9E6-4EB9-8589-7D3EDBD5F415}"/>
              </a:ext>
            </a:extLst>
          </p:cNvPr>
          <p:cNvSpPr>
            <a:spLocks noGrp="1"/>
          </p:cNvSpPr>
          <p:nvPr>
            <p:ph type="body" sz="quarter" idx="17"/>
          </p:nvPr>
        </p:nvSpPr>
        <p:spPr>
          <a:xfrm>
            <a:off x="4078288" y="3693118"/>
            <a:ext cx="7695070" cy="896552"/>
          </a:xfrm>
        </p:spPr>
        <p:txBody>
          <a:bodyPr/>
          <a:lstStyle/>
          <a:p>
            <a:pPr lvl="1"/>
            <a:r>
              <a:rPr lang="en-US" dirty="0"/>
              <a:t>Manage container images in Azure Container Registry</a:t>
            </a:r>
          </a:p>
        </p:txBody>
      </p:sp>
      <p:sp>
        <p:nvSpPr>
          <p:cNvPr id="54" name="Text Placeholder 3">
            <a:extLst>
              <a:ext uri="{FF2B5EF4-FFF2-40B4-BE49-F238E27FC236}">
                <a16:creationId xmlns:a16="http://schemas.microsoft.com/office/drawing/2014/main" id="{129613ED-E1A1-453B-9F7B-801F50F6EFB1}"/>
              </a:ext>
            </a:extLst>
          </p:cNvPr>
          <p:cNvSpPr>
            <a:spLocks noGrp="1"/>
          </p:cNvSpPr>
          <p:nvPr>
            <p:ph type="body" sz="quarter" idx="21"/>
          </p:nvPr>
        </p:nvSpPr>
        <p:spPr>
          <a:xfrm>
            <a:off x="4078288" y="5046824"/>
            <a:ext cx="7695070" cy="896552"/>
          </a:xfrm>
        </p:spPr>
        <p:txBody>
          <a:bodyPr/>
          <a:lstStyle/>
          <a:p>
            <a:r>
              <a:rPr lang="en-US" sz="1800" dirty="0"/>
              <a:t>Run container images in Azure Container Instances</a:t>
            </a:r>
          </a:p>
        </p:txBody>
      </p:sp>
      <p:grpSp>
        <p:nvGrpSpPr>
          <p:cNvPr id="57" name="Group 56" descr="Icon of three concentric arcs">
            <a:extLst>
              <a:ext uri="{FF2B5EF4-FFF2-40B4-BE49-F238E27FC236}">
                <a16:creationId xmlns:a16="http://schemas.microsoft.com/office/drawing/2014/main" id="{75726B9A-1B86-42D7-907F-184168CFD10E}"/>
              </a:ext>
            </a:extLst>
          </p:cNvPr>
          <p:cNvGrpSpPr/>
          <p:nvPr/>
        </p:nvGrpSpPr>
        <p:grpSpPr>
          <a:xfrm>
            <a:off x="3031669" y="1082864"/>
            <a:ext cx="702132" cy="702231"/>
            <a:chOff x="3031669" y="1620003"/>
            <a:chExt cx="702132" cy="702231"/>
          </a:xfrm>
        </p:grpSpPr>
        <p:grpSp>
          <p:nvGrpSpPr>
            <p:cNvPr id="58" name="Group 57">
              <a:extLst>
                <a:ext uri="{FF2B5EF4-FFF2-40B4-BE49-F238E27FC236}">
                  <a16:creationId xmlns:a16="http://schemas.microsoft.com/office/drawing/2014/main" id="{9D9C8A2D-6496-4C67-894E-8D4C1F3DA6B0}"/>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60" name="Freeform 5">
                <a:extLst>
                  <a:ext uri="{FF2B5EF4-FFF2-40B4-BE49-F238E27FC236}">
                    <a16:creationId xmlns:a16="http://schemas.microsoft.com/office/drawing/2014/main" id="{0A6DB277-1D7C-4D72-A381-0F6F52C3D0C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1" name="Freeform 6">
                <a:extLst>
                  <a:ext uri="{FF2B5EF4-FFF2-40B4-BE49-F238E27FC236}">
                    <a16:creationId xmlns:a16="http://schemas.microsoft.com/office/drawing/2014/main" id="{30E8F544-31E5-4D99-8BE8-F8727C26211B}"/>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9" name="Picture 58" descr="Icon of three concentric arcs">
              <a:extLst>
                <a:ext uri="{FF2B5EF4-FFF2-40B4-BE49-F238E27FC236}">
                  <a16:creationId xmlns:a16="http://schemas.microsoft.com/office/drawing/2014/main" id="{4E227408-6BEF-4557-85A4-D5DA5797566D}"/>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64" name="Group 63" descr="Icon of a arrow in a circular path with a timer inside the circle">
            <a:extLst>
              <a:ext uri="{FF2B5EF4-FFF2-40B4-BE49-F238E27FC236}">
                <a16:creationId xmlns:a16="http://schemas.microsoft.com/office/drawing/2014/main" id="{052C606B-75B5-447B-A36F-43CE2C5F1123}"/>
              </a:ext>
            </a:extLst>
          </p:cNvPr>
          <p:cNvGrpSpPr/>
          <p:nvPr/>
        </p:nvGrpSpPr>
        <p:grpSpPr>
          <a:xfrm>
            <a:off x="3031669" y="2436571"/>
            <a:ext cx="702132" cy="702231"/>
            <a:chOff x="3031669" y="2473749"/>
            <a:chExt cx="702132" cy="702231"/>
          </a:xfrm>
        </p:grpSpPr>
        <p:grpSp>
          <p:nvGrpSpPr>
            <p:cNvPr id="65" name="Group 64">
              <a:extLst>
                <a:ext uri="{FF2B5EF4-FFF2-40B4-BE49-F238E27FC236}">
                  <a16:creationId xmlns:a16="http://schemas.microsoft.com/office/drawing/2014/main" id="{FB42B28A-FDA2-4DE1-AB11-08C273E2F266}"/>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67" name="Freeform 5">
                <a:extLst>
                  <a:ext uri="{FF2B5EF4-FFF2-40B4-BE49-F238E27FC236}">
                    <a16:creationId xmlns:a16="http://schemas.microsoft.com/office/drawing/2014/main" id="{0B134268-1810-463C-9AB1-BA7C898AE8F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8" name="Freeform 6">
                <a:extLst>
                  <a:ext uri="{FF2B5EF4-FFF2-40B4-BE49-F238E27FC236}">
                    <a16:creationId xmlns:a16="http://schemas.microsoft.com/office/drawing/2014/main" id="{620E6EB6-0FC5-43C7-B540-79B8C9766D4A}"/>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6" name="Picture 65" descr="Icon of a arrow in a circular path with a timer inside the circle">
              <a:extLst>
                <a:ext uri="{FF2B5EF4-FFF2-40B4-BE49-F238E27FC236}">
                  <a16:creationId xmlns:a16="http://schemas.microsoft.com/office/drawing/2014/main" id="{85F96616-93D9-427E-9E2A-C3898A988F3C}"/>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69" name="Group 68" descr="Icon of a gear inside a circle">
            <a:extLst>
              <a:ext uri="{FF2B5EF4-FFF2-40B4-BE49-F238E27FC236}">
                <a16:creationId xmlns:a16="http://schemas.microsoft.com/office/drawing/2014/main" id="{35D83A3A-28D1-41F1-8F4C-D7C646C71568}"/>
              </a:ext>
            </a:extLst>
          </p:cNvPr>
          <p:cNvGrpSpPr/>
          <p:nvPr/>
        </p:nvGrpSpPr>
        <p:grpSpPr>
          <a:xfrm>
            <a:off x="3031669" y="3790278"/>
            <a:ext cx="702132" cy="702231"/>
            <a:chOff x="3031669" y="3327494"/>
            <a:chExt cx="702132" cy="702231"/>
          </a:xfrm>
        </p:grpSpPr>
        <p:grpSp>
          <p:nvGrpSpPr>
            <p:cNvPr id="70" name="Group 69">
              <a:extLst>
                <a:ext uri="{FF2B5EF4-FFF2-40B4-BE49-F238E27FC236}">
                  <a16:creationId xmlns:a16="http://schemas.microsoft.com/office/drawing/2014/main" id="{00BC9EE3-2E61-460C-94F7-15BEA2D6A833}"/>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72" name="Freeform 5">
                <a:extLst>
                  <a:ext uri="{FF2B5EF4-FFF2-40B4-BE49-F238E27FC236}">
                    <a16:creationId xmlns:a16="http://schemas.microsoft.com/office/drawing/2014/main" id="{3024F541-D6FE-4A1E-8CB9-C2AC43CC55A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3" name="Freeform 6">
                <a:extLst>
                  <a:ext uri="{FF2B5EF4-FFF2-40B4-BE49-F238E27FC236}">
                    <a16:creationId xmlns:a16="http://schemas.microsoft.com/office/drawing/2014/main" id="{5E4AE165-1A57-4B4D-BEF5-58B2D77997B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1" name="Picture 70" descr="Icon of a gear inside a circle">
              <a:extLst>
                <a:ext uri="{FF2B5EF4-FFF2-40B4-BE49-F238E27FC236}">
                  <a16:creationId xmlns:a16="http://schemas.microsoft.com/office/drawing/2014/main" id="{92C90329-4521-40FD-A23E-1DFD4C3CB5B1}"/>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74" name="Group 73" descr="Icon of a bulb">
            <a:extLst>
              <a:ext uri="{FF2B5EF4-FFF2-40B4-BE49-F238E27FC236}">
                <a16:creationId xmlns:a16="http://schemas.microsoft.com/office/drawing/2014/main" id="{DFD4582F-8AB6-4020-803C-8B391ED4E67F}"/>
              </a:ext>
            </a:extLst>
          </p:cNvPr>
          <p:cNvGrpSpPr/>
          <p:nvPr/>
        </p:nvGrpSpPr>
        <p:grpSpPr>
          <a:xfrm>
            <a:off x="3031669" y="5143984"/>
            <a:ext cx="702132" cy="702231"/>
            <a:chOff x="3031669" y="4181240"/>
            <a:chExt cx="702132" cy="702231"/>
          </a:xfrm>
        </p:grpSpPr>
        <p:grpSp>
          <p:nvGrpSpPr>
            <p:cNvPr id="75" name="Group 74">
              <a:extLst>
                <a:ext uri="{FF2B5EF4-FFF2-40B4-BE49-F238E27FC236}">
                  <a16:creationId xmlns:a16="http://schemas.microsoft.com/office/drawing/2014/main" id="{88D98076-1675-43DC-A840-B1BC5E68BFE6}"/>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77" name="Freeform 5">
                <a:extLst>
                  <a:ext uri="{FF2B5EF4-FFF2-40B4-BE49-F238E27FC236}">
                    <a16:creationId xmlns:a16="http://schemas.microsoft.com/office/drawing/2014/main" id="{FE593BD2-15C4-44CE-B00D-6E4C171249A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8" name="Freeform 6">
                <a:extLst>
                  <a:ext uri="{FF2B5EF4-FFF2-40B4-BE49-F238E27FC236}">
                    <a16:creationId xmlns:a16="http://schemas.microsoft.com/office/drawing/2014/main" id="{1EC11C6F-CF2A-4CA9-84CC-8B05E4E767D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6" name="Picture 75" descr="Icon of a bulb">
              <a:extLst>
                <a:ext uri="{FF2B5EF4-FFF2-40B4-BE49-F238E27FC236}">
                  <a16:creationId xmlns:a16="http://schemas.microsoft.com/office/drawing/2014/main" id="{72C3A362-06AD-4370-94C5-CBDC4A2745E7}"/>
                </a:ext>
              </a:extLst>
            </p:cNvPr>
            <p:cNvPicPr>
              <a:picLocks noChangeAspect="1"/>
            </p:cNvPicPr>
            <p:nvPr/>
          </p:nvPicPr>
          <p:blipFill>
            <a:blip r:embed="rId6"/>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71929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Compare virtual machine availability options (2 / 3)</a:t>
            </a:r>
          </a:p>
        </p:txBody>
      </p:sp>
      <p:sp>
        <p:nvSpPr>
          <p:cNvPr id="3" name="Text Placeholder 4">
            <a:extLst>
              <a:ext uri="{FF2B5EF4-FFF2-40B4-BE49-F238E27FC236}">
                <a16:creationId xmlns:a16="http://schemas.microsoft.com/office/drawing/2014/main" id="{60ABE064-6448-4128-BB7D-F86E4EE29EFB}"/>
              </a:ext>
            </a:extLst>
          </p:cNvPr>
          <p:cNvSpPr txBox="1">
            <a:spLocks/>
          </p:cNvSpPr>
          <p:nvPr/>
        </p:nvSpPr>
        <p:spPr>
          <a:xfrm>
            <a:off x="418644" y="1210860"/>
            <a:ext cx="2991821" cy="3566486"/>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350" dirty="0">
                <a:solidFill>
                  <a:schemeClr val="tx2"/>
                </a:solidFill>
              </a:rPr>
              <a:t>Availability sets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1"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1" i="0" u="none" strike="noStrike" kern="1200" cap="none" spc="0" normalizeH="0" baseline="0" noProof="0" dirty="0">
                <a:ln>
                  <a:noFill/>
                </a:ln>
                <a:solidFill>
                  <a:srgbClr val="000000"/>
                </a:solidFill>
                <a:effectLst/>
                <a:uLnTx/>
                <a:uFillTx/>
                <a:latin typeface="+mn-lt"/>
                <a:ea typeface="+mn-ea"/>
                <a:cs typeface="+mn-cs"/>
              </a:rPr>
              <a:t>Fault domains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 fault domain is a logical group of underlying hardware that share a common power source and network switch, similar to a rack within an on-premises datacenter.</a:t>
            </a:r>
          </a:p>
          <a:p>
            <a:endParaRPr lang="en-US" sz="2350" dirty="0">
              <a:solidFill>
                <a:schemeClr val="tx2"/>
              </a:solidFill>
            </a:endParaRPr>
          </a:p>
        </p:txBody>
      </p:sp>
      <p:sp>
        <p:nvSpPr>
          <p:cNvPr id="7" name="Rectangle 6">
            <a:extLst>
              <a:ext uri="{FF2B5EF4-FFF2-40B4-BE49-F238E27FC236}">
                <a16:creationId xmlns:a16="http://schemas.microsoft.com/office/drawing/2014/main" id="{B46FD470-EA9C-444F-B3B2-1D19AD37E144}"/>
              </a:ext>
              <a:ext uri="{C183D7F6-B498-43B3-948B-1728B52AA6E4}">
                <adec:decorative xmlns:adec="http://schemas.microsoft.com/office/drawing/2017/decorative" val="1"/>
              </a:ext>
            </a:extLst>
          </p:cNvPr>
          <p:cNvSpPr/>
          <p:nvPr/>
        </p:nvSpPr>
        <p:spPr bwMode="auto">
          <a:xfrm>
            <a:off x="4003589" y="1120690"/>
            <a:ext cx="7275497" cy="4411143"/>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Image showing a representation of a Fault domains. Two separate hardware racks are shown with VMs and databases distributed across each">
            <a:extLst>
              <a:ext uri="{FF2B5EF4-FFF2-40B4-BE49-F238E27FC236}">
                <a16:creationId xmlns:a16="http://schemas.microsoft.com/office/drawing/2014/main" id="{353A8ABB-29BE-44EA-8D12-CDDFDF48CFCC}"/>
              </a:ext>
            </a:extLst>
          </p:cNvPr>
          <p:cNvPicPr>
            <a:picLocks noChangeAspect="1"/>
          </p:cNvPicPr>
          <p:nvPr/>
        </p:nvPicPr>
        <p:blipFill>
          <a:blip r:embed="rId3"/>
          <a:stretch>
            <a:fillRect/>
          </a:stretch>
        </p:blipFill>
        <p:spPr>
          <a:xfrm>
            <a:off x="4196116" y="1327164"/>
            <a:ext cx="6968134" cy="3999462"/>
          </a:xfrm>
          <a:prstGeom prst="rect">
            <a:avLst/>
          </a:prstGeom>
        </p:spPr>
      </p:pic>
    </p:spTree>
    <p:extLst>
      <p:ext uri="{BB962C8B-B14F-4D97-AF65-F5344CB8AC3E}">
        <p14:creationId xmlns:p14="http://schemas.microsoft.com/office/powerpoint/2010/main" val="12724107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Compare virtual machine availability options (3 / 3)</a:t>
            </a:r>
          </a:p>
        </p:txBody>
      </p:sp>
      <p:sp>
        <p:nvSpPr>
          <p:cNvPr id="3" name="Text Placeholder 4">
            <a:extLst>
              <a:ext uri="{FF2B5EF4-FFF2-40B4-BE49-F238E27FC236}">
                <a16:creationId xmlns:a16="http://schemas.microsoft.com/office/drawing/2014/main" id="{60ABE064-6448-4128-BB7D-F86E4EE29EFB}"/>
              </a:ext>
            </a:extLst>
          </p:cNvPr>
          <p:cNvSpPr txBox="1">
            <a:spLocks/>
          </p:cNvSpPr>
          <p:nvPr/>
        </p:nvSpPr>
        <p:spPr>
          <a:xfrm>
            <a:off x="418643" y="1120690"/>
            <a:ext cx="2991821" cy="3566486"/>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0"/>
              </a:spcAft>
            </a:pPr>
            <a:r>
              <a:rPr lang="en-US" sz="2350" dirty="0">
                <a:solidFill>
                  <a:schemeClr val="tx2"/>
                </a:solidFill>
              </a:rPr>
              <a:t>Availability sets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1"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1" i="0" u="none" strike="noStrike" kern="1200" cap="none" spc="0" normalizeH="0" baseline="0" noProof="0" dirty="0">
                <a:ln>
                  <a:noFill/>
                </a:ln>
                <a:solidFill>
                  <a:srgbClr val="000000"/>
                </a:solidFill>
                <a:effectLst/>
                <a:uLnTx/>
                <a:uFillTx/>
                <a:latin typeface="+mn-lt"/>
                <a:ea typeface="+mn-ea"/>
                <a:cs typeface="+mn-cs"/>
              </a:rPr>
              <a:t>Update domains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Update domains enable targeting specific sets of hardware for maintenance or rebooting.</a:t>
            </a:r>
          </a:p>
          <a:p>
            <a:pPr>
              <a:spcAft>
                <a:spcPts val="0"/>
              </a:spcAft>
            </a:pPr>
            <a:endParaRPr lang="en-US" sz="2350" dirty="0">
              <a:solidFill>
                <a:schemeClr val="tx2"/>
              </a:solidFill>
            </a:endParaRPr>
          </a:p>
        </p:txBody>
      </p:sp>
      <p:sp>
        <p:nvSpPr>
          <p:cNvPr id="2" name="Rectangle 1">
            <a:extLst>
              <a:ext uri="{FF2B5EF4-FFF2-40B4-BE49-F238E27FC236}">
                <a16:creationId xmlns:a16="http://schemas.microsoft.com/office/drawing/2014/main" id="{42A0355E-1FE3-40CB-AE81-6B6DA5CFFD00}"/>
              </a:ext>
              <a:ext uri="{C183D7F6-B498-43B3-948B-1728B52AA6E4}">
                <adec:decorative xmlns:adec="http://schemas.microsoft.com/office/drawing/2017/decorative" val="1"/>
              </a:ext>
            </a:extLst>
          </p:cNvPr>
          <p:cNvSpPr/>
          <p:nvPr/>
        </p:nvSpPr>
        <p:spPr bwMode="auto">
          <a:xfrm>
            <a:off x="4015945" y="1258465"/>
            <a:ext cx="6301947" cy="434107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onceptual drawing of the update domain and fault domain configuration. Image shows groups of hardware that can be maintained or rebooted at the same time">
            <a:extLst>
              <a:ext uri="{FF2B5EF4-FFF2-40B4-BE49-F238E27FC236}">
                <a16:creationId xmlns:a16="http://schemas.microsoft.com/office/drawing/2014/main" id="{B6EA0305-F513-4CD2-A8D5-B1B2CF460B44}"/>
              </a:ext>
            </a:extLst>
          </p:cNvPr>
          <p:cNvPicPr>
            <a:picLocks noChangeAspect="1"/>
          </p:cNvPicPr>
          <p:nvPr/>
        </p:nvPicPr>
        <p:blipFill>
          <a:blip r:embed="rId3"/>
          <a:srcRect/>
          <a:stretch/>
        </p:blipFill>
        <p:spPr>
          <a:xfrm>
            <a:off x="4152129" y="1412928"/>
            <a:ext cx="6025560" cy="3959429"/>
          </a:xfrm>
          <a:prstGeom prst="rect">
            <a:avLst/>
          </a:prstGeom>
        </p:spPr>
      </p:pic>
    </p:spTree>
    <p:extLst>
      <p:ext uri="{BB962C8B-B14F-4D97-AF65-F5344CB8AC3E}">
        <p14:creationId xmlns:p14="http://schemas.microsoft.com/office/powerpoint/2010/main" val="3658582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Explore Azure Resource Manager (1 / 2)</a:t>
            </a:r>
          </a:p>
        </p:txBody>
      </p:sp>
      <p:sp>
        <p:nvSpPr>
          <p:cNvPr id="7" name="Rectangle 6">
            <a:extLst>
              <a:ext uri="{FF2B5EF4-FFF2-40B4-BE49-F238E27FC236}">
                <a16:creationId xmlns:a16="http://schemas.microsoft.com/office/drawing/2014/main" id="{B46FD470-EA9C-444F-B3B2-1D19AD37E144}"/>
              </a:ext>
              <a:ext uri="{C183D7F6-B498-43B3-948B-1728B52AA6E4}">
                <adec:decorative xmlns:adec="http://schemas.microsoft.com/office/drawing/2017/decorative" val="1"/>
              </a:ext>
            </a:extLst>
          </p:cNvPr>
          <p:cNvSpPr/>
          <p:nvPr/>
        </p:nvSpPr>
        <p:spPr bwMode="auto">
          <a:xfrm>
            <a:off x="1812875" y="1272097"/>
            <a:ext cx="7614485" cy="430080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Resource Manager request model showing how Azure tools, APIs, or SDKs, interact with Azure Resource Manager">
            <a:extLst>
              <a:ext uri="{FF2B5EF4-FFF2-40B4-BE49-F238E27FC236}">
                <a16:creationId xmlns:a16="http://schemas.microsoft.com/office/drawing/2014/main" id="{353A8ABB-29BE-44EA-8D12-CDDFDF48CFCC}"/>
              </a:ext>
            </a:extLst>
          </p:cNvPr>
          <p:cNvPicPr>
            <a:picLocks noChangeAspect="1"/>
          </p:cNvPicPr>
          <p:nvPr/>
        </p:nvPicPr>
        <p:blipFill>
          <a:blip r:embed="rId3"/>
          <a:srcRect/>
          <a:stretch/>
        </p:blipFill>
        <p:spPr>
          <a:xfrm>
            <a:off x="1932232" y="1509842"/>
            <a:ext cx="7292802" cy="3838316"/>
          </a:xfrm>
          <a:prstGeom prst="rect">
            <a:avLst/>
          </a:prstGeom>
        </p:spPr>
      </p:pic>
    </p:spTree>
    <p:extLst>
      <p:ext uri="{BB962C8B-B14F-4D97-AF65-F5344CB8AC3E}">
        <p14:creationId xmlns:p14="http://schemas.microsoft.com/office/powerpoint/2010/main" val="3016047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375</Words>
  <Application>Microsoft Office PowerPoint</Application>
  <PresentationFormat>Widescreen</PresentationFormat>
  <Paragraphs>37</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Consolas</vt:lpstr>
      <vt:lpstr>Segoe UI</vt:lpstr>
      <vt:lpstr>Segoe UI Light</vt:lpstr>
      <vt:lpstr>Segoe UI Semibold</vt:lpstr>
      <vt:lpstr>Wingdings</vt:lpstr>
      <vt:lpstr>Microsoft Azure Template</vt:lpstr>
      <vt:lpstr>Module 05: Implement infrastructure as a service solutions</vt:lpstr>
      <vt:lpstr>Module Agenda </vt:lpstr>
      <vt:lpstr>Compare virtual machine availability options (2 / 3)</vt:lpstr>
      <vt:lpstr>Compare virtual machine availability options (3 / 3)</vt:lpstr>
      <vt:lpstr>Explore Azure Resource Manager (1 / 2)</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2021-12-14T19:58:02Z</dcterms:created>
  <dcterms:modified xsi:type="dcterms:W3CDTF">2022-05-29T09:16:42Z</dcterms:modified>
</cp:coreProperties>
</file>