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6"/>
  </p:notesMasterIdLst>
  <p:handoutMasterIdLst>
    <p:handoutMasterId r:id="rId7"/>
  </p:handoutMasterIdLst>
  <p:sldIdLst>
    <p:sldId id="1627" r:id="rId2"/>
    <p:sldId id="1780" r:id="rId3"/>
    <p:sldId id="1787" r:id="rId4"/>
    <p:sldId id="1786" r:id="rId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FFFFFF"/>
    <a:srgbClr val="243A5E"/>
    <a:srgbClr val="EBEBEB"/>
    <a:srgbClr val="4BCBEE"/>
    <a:srgbClr val="1392B4"/>
    <a:srgbClr val="0B556A"/>
    <a:srgbClr val="59B4D9"/>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73671" autoAdjust="0"/>
  </p:normalViewPr>
  <p:slideViewPr>
    <p:cSldViewPr snapToGrid="0">
      <p:cViewPr varScale="1">
        <p:scale>
          <a:sx n="83" d="100"/>
          <a:sy n="83" d="100"/>
        </p:scale>
        <p:origin x="1632"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6/1/2022 2:18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6/1/2022 1:31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6/1/2022 1:31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34380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Microsoft identity platform is an evolution of the Azure AD developer platform. It allows developers to build applications that log in users, get tokens to call APIs such as Microsoft Graph or APIs that developers have built.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There are several components that make up the Microsoft identity platform:</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OAuth 2.0 and OpenID Connect standard-compliant authentication service</a:t>
            </a:r>
            <a:r>
              <a:rPr lang="en-US" b="0" i="0" dirty="0">
                <a:solidFill>
                  <a:srgbClr val="171717"/>
                </a:solidFill>
                <a:effectLst/>
                <a:latin typeface="Segoe UI" panose="020B0502040204020203" pitchFamily="34" charset="0"/>
              </a:rPr>
              <a:t> enabling developers to authenticate several identity types, including:</a:t>
            </a:r>
          </a:p>
          <a:p>
            <a:pPr marL="628650" lvl="1" indent="-171450" algn="l"/>
            <a:r>
              <a:rPr lang="en-US" b="0" i="0" dirty="0">
                <a:solidFill>
                  <a:srgbClr val="171717"/>
                </a:solidFill>
                <a:effectLst/>
                <a:latin typeface="Segoe UI" panose="020B0502040204020203" pitchFamily="34" charset="0"/>
              </a:rPr>
              <a:t>Work or school accounts, provisioned through Azure Active Directory</a:t>
            </a:r>
          </a:p>
          <a:p>
            <a:pPr marL="628650" lvl="1" indent="-171450" algn="l"/>
            <a:r>
              <a:rPr lang="en-US" b="0" i="0" dirty="0">
                <a:solidFill>
                  <a:srgbClr val="171717"/>
                </a:solidFill>
                <a:effectLst/>
                <a:latin typeface="Segoe UI" panose="020B0502040204020203" pitchFamily="34" charset="0"/>
              </a:rPr>
              <a:t>Personal Microsoft account, like Skype, Xbox, and Outlook.com</a:t>
            </a:r>
          </a:p>
          <a:p>
            <a:pPr marL="628650" lvl="1" indent="-171450" algn="l"/>
            <a:r>
              <a:rPr lang="en-US" b="0" i="0" dirty="0">
                <a:solidFill>
                  <a:srgbClr val="171717"/>
                </a:solidFill>
                <a:effectLst/>
                <a:latin typeface="Segoe UI" panose="020B0502040204020203" pitchFamily="34" charset="0"/>
              </a:rPr>
              <a:t>Social or local accounts, by using Azure Active Directory B2C</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Open-source libraries</a:t>
            </a:r>
            <a:r>
              <a:rPr lang="en-US" b="0" i="0" dirty="0">
                <a:solidFill>
                  <a:srgbClr val="171717"/>
                </a:solidFill>
                <a:effectLst/>
                <a:latin typeface="Segoe UI" panose="020B0502040204020203" pitchFamily="34" charset="0"/>
              </a:rPr>
              <a:t>: Microsoft Authentication Libraries (MSAL) and support for other standards-compliant libraries</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Application management portal</a:t>
            </a:r>
            <a:r>
              <a:rPr lang="en-US" b="0" i="0" dirty="0">
                <a:solidFill>
                  <a:srgbClr val="171717"/>
                </a:solidFill>
                <a:effectLst/>
                <a:latin typeface="Segoe UI" panose="020B0502040204020203" pitchFamily="34" charset="0"/>
              </a:rPr>
              <a:t>: A registration and configuration experience in the Azure portal, along with the other Azure management capabilities.</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Application configuration API and PowerShell</a:t>
            </a:r>
            <a:r>
              <a:rPr lang="en-US" b="0" i="0" dirty="0">
                <a:solidFill>
                  <a:srgbClr val="171717"/>
                </a:solidFill>
                <a:effectLst/>
                <a:latin typeface="Segoe UI" panose="020B0502040204020203" pitchFamily="34" charset="0"/>
              </a:rPr>
              <a:t>: Programmatic configuration of your applications through the Microsoft Graph API and PowerShell so you can automate your DevOps tasks.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4595962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61A92AD1-6689-41DB-9434-AC98B39D968F}"/>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3" name="TextBox 2">
            <a:extLst>
              <a:ext uri="{FF2B5EF4-FFF2-40B4-BE49-F238E27FC236}">
                <a16:creationId xmlns:a16="http://schemas.microsoft.com/office/drawing/2014/main" id="{BCB2BA07-FD9A-406F-B050-A816929D552A}"/>
              </a:ext>
            </a:extLst>
          </p:cNvPr>
          <p:cNvSpPr txBox="1"/>
          <p:nvPr userDrawn="1"/>
        </p:nvSpPr>
        <p:spPr>
          <a:xfrm rot="16200000">
            <a:off x="-575754"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5" name="Straight Connector 4">
            <a:extLst>
              <a:ext uri="{FF2B5EF4-FFF2-40B4-BE49-F238E27FC236}">
                <a16:creationId xmlns:a16="http://schemas.microsoft.com/office/drawing/2014/main" id="{1D5205B6-EE07-41CC-91C8-BA4F751D5E13}"/>
              </a:ext>
            </a:extLst>
          </p:cNvPr>
          <p:cNvCxnSpPr>
            <a:cxnSpLocks/>
          </p:cNvCxnSpPr>
          <p:nvPr userDrawn="1"/>
        </p:nvCxnSpPr>
        <p:spPr>
          <a:xfrm>
            <a:off x="-129529"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6" name="Straight Connector 5">
            <a:extLst>
              <a:ext uri="{FF2B5EF4-FFF2-40B4-BE49-F238E27FC236}">
                <a16:creationId xmlns:a16="http://schemas.microsoft.com/office/drawing/2014/main" id="{EC602C69-CED3-4815-8EC4-DFC53120A614}"/>
              </a:ext>
            </a:extLst>
          </p:cNvPr>
          <p:cNvCxnSpPr>
            <a:cxnSpLocks/>
          </p:cNvCxnSpPr>
          <p:nvPr userDrawn="1"/>
        </p:nvCxnSpPr>
        <p:spPr>
          <a:xfrm>
            <a:off x="-129529"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 name="Straight Connector 6">
            <a:extLst>
              <a:ext uri="{FF2B5EF4-FFF2-40B4-BE49-F238E27FC236}">
                <a16:creationId xmlns:a16="http://schemas.microsoft.com/office/drawing/2014/main" id="{C9DE15EA-AA70-4F7D-9A42-7996F63F04E9}"/>
              </a:ext>
            </a:extLst>
          </p:cNvPr>
          <p:cNvCxnSpPr>
            <a:cxnSpLocks/>
          </p:cNvCxnSpPr>
          <p:nvPr userDrawn="1"/>
        </p:nvCxnSpPr>
        <p:spPr>
          <a:xfrm>
            <a:off x="-84286"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image" Target="../media/image11.emf"/><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202873"/>
            <a:ext cx="5994697" cy="2122679"/>
          </a:xfrm>
        </p:spPr>
        <p:txBody>
          <a:bodyPr/>
          <a:lstStyle/>
          <a:p>
            <a:r>
              <a:rPr lang="en-US" sz="4400" dirty="0">
                <a:solidFill>
                  <a:schemeClr val="tx1"/>
                </a:solidFill>
              </a:rPr>
              <a:t>Module 06: Implement user authentication and authorization</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72546"/>
            <a:ext cx="1959432" cy="896552"/>
          </a:xfrm>
        </p:spPr>
        <p:txBody>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p:txBody>
          <a:bodyPr/>
          <a:lstStyle/>
          <a:p>
            <a:pPr lvl="1"/>
            <a:r>
              <a:rPr lang="en-US" dirty="0"/>
              <a:t>Explore the Microsoft identity platform</a:t>
            </a:r>
          </a:p>
        </p:txBody>
      </p:sp>
      <p:sp>
        <p:nvSpPr>
          <p:cNvPr id="2" name="Text Placeholder 1"/>
          <p:cNvSpPr>
            <a:spLocks noGrp="1"/>
          </p:cNvSpPr>
          <p:nvPr>
            <p:ph type="body" sz="quarter" idx="15"/>
          </p:nvPr>
        </p:nvSpPr>
        <p:spPr/>
        <p:txBody>
          <a:bodyPr/>
          <a:lstStyle/>
          <a:p>
            <a:pPr lvl="1"/>
            <a:r>
              <a:rPr lang="en-US" dirty="0"/>
              <a:t>Implement authentication by using the Microsoft Authentication Library</a:t>
            </a:r>
          </a:p>
        </p:txBody>
      </p:sp>
      <p:sp>
        <p:nvSpPr>
          <p:cNvPr id="3" name="Text Placeholder 2"/>
          <p:cNvSpPr>
            <a:spLocks noGrp="1"/>
          </p:cNvSpPr>
          <p:nvPr>
            <p:ph type="body" sz="quarter" idx="17"/>
          </p:nvPr>
        </p:nvSpPr>
        <p:spPr/>
        <p:txBody>
          <a:bodyPr/>
          <a:lstStyle/>
          <a:p>
            <a:pPr lvl="1"/>
            <a:r>
              <a:rPr lang="en-US" dirty="0"/>
              <a:t>Implement shared access signatures</a:t>
            </a:r>
          </a:p>
        </p:txBody>
      </p:sp>
      <p:grpSp>
        <p:nvGrpSpPr>
          <p:cNvPr id="27" name="Group 26" descr="Icon of three concentric arcs">
            <a:extLst>
              <a:ext uri="{FF2B5EF4-FFF2-40B4-BE49-F238E27FC236}">
                <a16:creationId xmlns:a16="http://schemas.microsoft.com/office/drawing/2014/main" id="{60CC270A-C17D-4F90-9577-9F5E490C772C}"/>
              </a:ext>
            </a:extLst>
          </p:cNvPr>
          <p:cNvGrpSpPr/>
          <p:nvPr/>
        </p:nvGrpSpPr>
        <p:grpSpPr>
          <a:xfrm>
            <a:off x="3031669" y="1082864"/>
            <a:ext cx="702132" cy="702231"/>
            <a:chOff x="3031669" y="1620003"/>
            <a:chExt cx="702132" cy="702231"/>
          </a:xfrm>
        </p:grpSpPr>
        <p:grpSp>
          <p:nvGrpSpPr>
            <p:cNvPr id="28" name="Group 27">
              <a:extLst>
                <a:ext uri="{FF2B5EF4-FFF2-40B4-BE49-F238E27FC236}">
                  <a16:creationId xmlns:a16="http://schemas.microsoft.com/office/drawing/2014/main" id="{BFA1C175-E848-4D2D-B295-3C714833EED0}"/>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31" name="Freeform 5">
                <a:extLst>
                  <a:ext uri="{FF2B5EF4-FFF2-40B4-BE49-F238E27FC236}">
                    <a16:creationId xmlns:a16="http://schemas.microsoft.com/office/drawing/2014/main" id="{D5BAF2E6-367E-4138-BC5C-3645559557E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2" name="Freeform 6">
                <a:extLst>
                  <a:ext uri="{FF2B5EF4-FFF2-40B4-BE49-F238E27FC236}">
                    <a16:creationId xmlns:a16="http://schemas.microsoft.com/office/drawing/2014/main" id="{F22738C6-D9AB-4813-A9E0-DEA5AA3C0C7D}"/>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0" name="Picture 29" descr="Icon of three concentric arcs">
              <a:extLst>
                <a:ext uri="{FF2B5EF4-FFF2-40B4-BE49-F238E27FC236}">
                  <a16:creationId xmlns:a16="http://schemas.microsoft.com/office/drawing/2014/main" id="{321165AD-D9D7-4322-8F0B-F7D213D66532}"/>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33" name="Group 32" descr="Icon of a arrow in a circular path with a timer inside the circle">
            <a:extLst>
              <a:ext uri="{FF2B5EF4-FFF2-40B4-BE49-F238E27FC236}">
                <a16:creationId xmlns:a16="http://schemas.microsoft.com/office/drawing/2014/main" id="{76B72618-9767-44CE-92F8-377CB1461F74}"/>
              </a:ext>
            </a:extLst>
          </p:cNvPr>
          <p:cNvGrpSpPr/>
          <p:nvPr/>
        </p:nvGrpSpPr>
        <p:grpSpPr>
          <a:xfrm>
            <a:off x="3031669" y="2436571"/>
            <a:ext cx="702132" cy="702231"/>
            <a:chOff x="3031669" y="2473749"/>
            <a:chExt cx="702132" cy="702231"/>
          </a:xfrm>
        </p:grpSpPr>
        <p:grpSp>
          <p:nvGrpSpPr>
            <p:cNvPr id="34" name="Group 33">
              <a:extLst>
                <a:ext uri="{FF2B5EF4-FFF2-40B4-BE49-F238E27FC236}">
                  <a16:creationId xmlns:a16="http://schemas.microsoft.com/office/drawing/2014/main" id="{12FA4CA0-8744-4823-82B2-AE2190C26685}"/>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36" name="Freeform 5">
                <a:extLst>
                  <a:ext uri="{FF2B5EF4-FFF2-40B4-BE49-F238E27FC236}">
                    <a16:creationId xmlns:a16="http://schemas.microsoft.com/office/drawing/2014/main" id="{94EF9CA6-EC04-4EE8-BC47-D12B2AF3069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0FBCA792-3CA7-4721-A3B2-40CEBC5E1664}"/>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5" name="Picture 34" descr="Icon of a arrow in a circular path with a timer inside the circle">
              <a:extLst>
                <a:ext uri="{FF2B5EF4-FFF2-40B4-BE49-F238E27FC236}">
                  <a16:creationId xmlns:a16="http://schemas.microsoft.com/office/drawing/2014/main" id="{AB4F4442-947F-4A7C-BA1F-574DE3983545}"/>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38" name="Group 37" descr="Icon of a gear inside a circle">
            <a:extLst>
              <a:ext uri="{FF2B5EF4-FFF2-40B4-BE49-F238E27FC236}">
                <a16:creationId xmlns:a16="http://schemas.microsoft.com/office/drawing/2014/main" id="{01DFB5EA-8051-4A41-8D8C-27153F0A1C84}"/>
              </a:ext>
            </a:extLst>
          </p:cNvPr>
          <p:cNvGrpSpPr/>
          <p:nvPr/>
        </p:nvGrpSpPr>
        <p:grpSpPr>
          <a:xfrm>
            <a:off x="3031669" y="3790278"/>
            <a:ext cx="702132" cy="702231"/>
            <a:chOff x="3031669" y="3327494"/>
            <a:chExt cx="702132" cy="702231"/>
          </a:xfrm>
        </p:grpSpPr>
        <p:grpSp>
          <p:nvGrpSpPr>
            <p:cNvPr id="41" name="Group 40">
              <a:extLst>
                <a:ext uri="{FF2B5EF4-FFF2-40B4-BE49-F238E27FC236}">
                  <a16:creationId xmlns:a16="http://schemas.microsoft.com/office/drawing/2014/main" id="{446B0AE8-D9E7-4925-B2DC-F5F368FD5630}"/>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44" name="Freeform 5">
                <a:extLst>
                  <a:ext uri="{FF2B5EF4-FFF2-40B4-BE49-F238E27FC236}">
                    <a16:creationId xmlns:a16="http://schemas.microsoft.com/office/drawing/2014/main" id="{9CCCCB23-2DFF-41C1-83B7-09E44892474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7B455D34-D423-471D-B2E5-BEF2109D0902}"/>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3" name="Picture 42" descr="Icon of a gear inside a circle">
              <a:extLst>
                <a:ext uri="{FF2B5EF4-FFF2-40B4-BE49-F238E27FC236}">
                  <a16:creationId xmlns:a16="http://schemas.microsoft.com/office/drawing/2014/main" id="{3CA4FB28-D068-44A9-AED3-87F80EB22C22}"/>
                </a:ext>
              </a:extLst>
            </p:cNvPr>
            <p:cNvPicPr>
              <a:picLocks noChangeAspect="1"/>
            </p:cNvPicPr>
            <p:nvPr/>
          </p:nvPicPr>
          <p:blipFill>
            <a:blip r:embed="rId5"/>
            <a:stretch>
              <a:fillRect/>
            </a:stretch>
          </p:blipFill>
          <p:spPr>
            <a:xfrm>
              <a:off x="3196572" y="3492375"/>
              <a:ext cx="372325" cy="372325"/>
            </a:xfrm>
            <a:prstGeom prst="rect">
              <a:avLst/>
            </a:prstGeom>
          </p:spPr>
        </p:pic>
      </p:grpSp>
    </p:spTree>
    <p:extLst>
      <p:ext uri="{BB962C8B-B14F-4D97-AF65-F5344CB8AC3E}">
        <p14:creationId xmlns:p14="http://schemas.microsoft.com/office/powerpoint/2010/main" val="12393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Explore the Microsoft identity platform</a:t>
            </a:r>
          </a:p>
        </p:txBody>
      </p:sp>
      <p:grpSp>
        <p:nvGrpSpPr>
          <p:cNvPr id="8" name="Group 7" descr="The diagram depicts the layers of endpoints, SDKs, and UI associated with the Microsoft identity platform.">
            <a:extLst>
              <a:ext uri="{FF2B5EF4-FFF2-40B4-BE49-F238E27FC236}">
                <a16:creationId xmlns:a16="http://schemas.microsoft.com/office/drawing/2014/main" id="{A7553E49-C8B8-4C5B-9DC4-47F9F140F1E9}"/>
              </a:ext>
            </a:extLst>
          </p:cNvPr>
          <p:cNvGrpSpPr/>
          <p:nvPr/>
        </p:nvGrpSpPr>
        <p:grpSpPr>
          <a:xfrm>
            <a:off x="365549" y="1330239"/>
            <a:ext cx="11061393" cy="4582503"/>
            <a:chOff x="54346" y="1428750"/>
            <a:chExt cx="11683643" cy="4840288"/>
          </a:xfrm>
        </p:grpSpPr>
        <p:sp>
          <p:nvSpPr>
            <p:cNvPr id="9" name="Rectangle 8">
              <a:extLst>
                <a:ext uri="{FF2B5EF4-FFF2-40B4-BE49-F238E27FC236}">
                  <a16:creationId xmlns:a16="http://schemas.microsoft.com/office/drawing/2014/main" id="{D189B634-B0C6-4598-9C5C-F91799938C4B}"/>
                </a:ext>
              </a:extLst>
            </p:cNvPr>
            <p:cNvSpPr/>
            <p:nvPr/>
          </p:nvSpPr>
          <p:spPr bwMode="auto">
            <a:xfrm>
              <a:off x="5002160" y="1971301"/>
              <a:ext cx="6735829" cy="403761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a:extLst>
                <a:ext uri="{FF2B5EF4-FFF2-40B4-BE49-F238E27FC236}">
                  <a16:creationId xmlns:a16="http://schemas.microsoft.com/office/drawing/2014/main" id="{974A1339-D144-4CE7-A8EF-F49289C8121D}"/>
                </a:ext>
              </a:extLst>
            </p:cNvPr>
            <p:cNvGrpSpPr/>
            <p:nvPr/>
          </p:nvGrpSpPr>
          <p:grpSpPr>
            <a:xfrm>
              <a:off x="9618578" y="5126532"/>
              <a:ext cx="1634982" cy="432000"/>
              <a:chOff x="9159421" y="5175714"/>
              <a:chExt cx="1634982" cy="432000"/>
            </a:xfrm>
          </p:grpSpPr>
          <p:pic>
            <p:nvPicPr>
              <p:cNvPr id="49" name="Graphic 11">
                <a:extLst>
                  <a:ext uri="{FF2B5EF4-FFF2-40B4-BE49-F238E27FC236}">
                    <a16:creationId xmlns:a16="http://schemas.microsoft.com/office/drawing/2014/main" id="{D6EEB936-9A85-4872-951C-A0F397682D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9421" y="5175714"/>
                <a:ext cx="432000" cy="432000"/>
              </a:xfrm>
              <a:prstGeom prst="rect">
                <a:avLst/>
              </a:prstGeom>
              <a:ln>
                <a:noFill/>
              </a:ln>
            </p:spPr>
          </p:pic>
          <p:pic>
            <p:nvPicPr>
              <p:cNvPr id="50" name="Graphic 21">
                <a:extLst>
                  <a:ext uri="{FF2B5EF4-FFF2-40B4-BE49-F238E27FC236}">
                    <a16:creationId xmlns:a16="http://schemas.microsoft.com/office/drawing/2014/main" id="{F523BAFD-1AB5-4DE7-9EFB-CFE0A063AC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0912" y="5175714"/>
                <a:ext cx="432000" cy="432000"/>
              </a:xfrm>
              <a:prstGeom prst="rect">
                <a:avLst/>
              </a:prstGeom>
              <a:ln>
                <a:noFill/>
              </a:ln>
            </p:spPr>
          </p:pic>
          <p:pic>
            <p:nvPicPr>
              <p:cNvPr id="51" name="Picture 2" descr="Image result for linkedin">
                <a:extLst>
                  <a:ext uri="{FF2B5EF4-FFF2-40B4-BE49-F238E27FC236}">
                    <a16:creationId xmlns:a16="http://schemas.microsoft.com/office/drawing/2014/main" id="{D6159CCD-D12B-497A-8964-19C254B945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2403" y="5175714"/>
                <a:ext cx="432000" cy="432000"/>
              </a:xfrm>
              <a:prstGeom prst="rect">
                <a:avLst/>
              </a:prstGeom>
              <a:noFill/>
              <a:ln>
                <a:noFill/>
              </a:ln>
              <a:extLst>
                <a:ext uri="{909E8E84-426E-40DD-AFC4-6F175D3DCCD1}">
                  <a14:hiddenFill xmlns:a14="http://schemas.microsoft.com/office/drawing/2010/main">
                    <a:solidFill>
                      <a:srgbClr val="FFFFFF"/>
                    </a:solidFill>
                  </a14:hiddenFill>
                </a:ext>
              </a:extLst>
            </p:spPr>
          </p:pic>
        </p:grpSp>
        <p:pic>
          <p:nvPicPr>
            <p:cNvPr id="11" name="Picture 10">
              <a:extLst>
                <a:ext uri="{FF2B5EF4-FFF2-40B4-BE49-F238E27FC236}">
                  <a16:creationId xmlns:a16="http://schemas.microsoft.com/office/drawing/2014/main" id="{4F154268-8DB2-461D-9A28-8B7C185C744D}"/>
                </a:ext>
              </a:extLst>
            </p:cNvPr>
            <p:cNvPicPr>
              <a:picLocks noChangeAspect="1"/>
            </p:cNvPicPr>
            <p:nvPr/>
          </p:nvPicPr>
          <p:blipFill>
            <a:blip r:embed="rId6"/>
            <a:stretch>
              <a:fillRect/>
            </a:stretch>
          </p:blipFill>
          <p:spPr>
            <a:xfrm>
              <a:off x="8010895" y="5126532"/>
              <a:ext cx="540000" cy="540000"/>
            </a:xfrm>
            <a:prstGeom prst="rect">
              <a:avLst/>
            </a:prstGeom>
            <a:ln>
              <a:noFill/>
            </a:ln>
          </p:spPr>
        </p:pic>
        <p:sp>
          <p:nvSpPr>
            <p:cNvPr id="12" name="Rectangle 11">
              <a:extLst>
                <a:ext uri="{FF2B5EF4-FFF2-40B4-BE49-F238E27FC236}">
                  <a16:creationId xmlns:a16="http://schemas.microsoft.com/office/drawing/2014/main" id="{F360CB81-57CB-458A-9531-BA22DF74D037}"/>
                </a:ext>
              </a:extLst>
            </p:cNvPr>
            <p:cNvSpPr/>
            <p:nvPr/>
          </p:nvSpPr>
          <p:spPr bwMode="auto">
            <a:xfrm>
              <a:off x="5908304" y="2802362"/>
              <a:ext cx="4745180" cy="432000"/>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200" dirty="0">
                  <a:solidFill>
                    <a:schemeClr val="bg1"/>
                  </a:solidFill>
                </a:rPr>
                <a:t>Microsoft Authentication Library (MSAL)</a:t>
              </a:r>
            </a:p>
          </p:txBody>
        </p:sp>
        <p:sp>
          <p:nvSpPr>
            <p:cNvPr id="13" name="Rectangle 12">
              <a:extLst>
                <a:ext uri="{FF2B5EF4-FFF2-40B4-BE49-F238E27FC236}">
                  <a16:creationId xmlns:a16="http://schemas.microsoft.com/office/drawing/2014/main" id="{08734C31-9974-4373-9EEB-8B098505CFF2}"/>
                </a:ext>
              </a:extLst>
            </p:cNvPr>
            <p:cNvSpPr/>
            <p:nvPr/>
          </p:nvSpPr>
          <p:spPr bwMode="auto">
            <a:xfrm>
              <a:off x="5099720" y="4250491"/>
              <a:ext cx="2052000" cy="720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Work or school</a:t>
              </a:r>
            </a:p>
            <a:p>
              <a:pPr algn="ctr"/>
              <a:r>
                <a:rPr lang="en-IN" sz="1200" dirty="0">
                  <a:solidFill>
                    <a:schemeClr val="bg1"/>
                  </a:solidFill>
                </a:rPr>
                <a:t>accounts</a:t>
              </a:r>
            </a:p>
            <a:p>
              <a:pPr algn="ctr"/>
              <a:r>
                <a:rPr lang="en-IN" sz="1200" dirty="0">
                  <a:solidFill>
                    <a:schemeClr val="bg1"/>
                  </a:solidFill>
                </a:rPr>
                <a:t>(Azure AD)</a:t>
              </a:r>
            </a:p>
          </p:txBody>
        </p:sp>
        <p:sp>
          <p:nvSpPr>
            <p:cNvPr id="15" name="Rectangle 14">
              <a:extLst>
                <a:ext uri="{FF2B5EF4-FFF2-40B4-BE49-F238E27FC236}">
                  <a16:creationId xmlns:a16="http://schemas.microsoft.com/office/drawing/2014/main" id="{A6836ADD-9BB9-4F9F-BB1E-15DBB052DE5A}"/>
                </a:ext>
              </a:extLst>
            </p:cNvPr>
            <p:cNvSpPr/>
            <p:nvPr/>
          </p:nvSpPr>
          <p:spPr bwMode="auto">
            <a:xfrm>
              <a:off x="7254895" y="4250491"/>
              <a:ext cx="2052000" cy="720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Personal accounts</a:t>
              </a:r>
            </a:p>
            <a:p>
              <a:pPr algn="ctr"/>
              <a:r>
                <a:rPr lang="en-IN" sz="1200" dirty="0">
                  <a:solidFill>
                    <a:schemeClr val="bg1"/>
                  </a:solidFill>
                </a:rPr>
                <a:t>(Microsoft account)</a:t>
              </a:r>
            </a:p>
          </p:txBody>
        </p:sp>
        <p:sp>
          <p:nvSpPr>
            <p:cNvPr id="16" name="Rectangle 15">
              <a:extLst>
                <a:ext uri="{FF2B5EF4-FFF2-40B4-BE49-F238E27FC236}">
                  <a16:creationId xmlns:a16="http://schemas.microsoft.com/office/drawing/2014/main" id="{54AB20AE-1DF2-4E4B-861E-1FFF4DFEB0B2}"/>
                </a:ext>
              </a:extLst>
            </p:cNvPr>
            <p:cNvSpPr/>
            <p:nvPr/>
          </p:nvSpPr>
          <p:spPr bwMode="auto">
            <a:xfrm>
              <a:off x="9410069" y="4250491"/>
              <a:ext cx="2052000" cy="720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Social or local</a:t>
              </a:r>
            </a:p>
            <a:p>
              <a:pPr algn="ctr"/>
              <a:r>
                <a:rPr lang="en-IN" sz="1200" dirty="0">
                  <a:solidFill>
                    <a:schemeClr val="bg1"/>
                  </a:solidFill>
                </a:rPr>
                <a:t>accounts</a:t>
              </a:r>
            </a:p>
            <a:p>
              <a:pPr algn="ctr"/>
              <a:r>
                <a:rPr lang="en-IN" sz="1200" dirty="0">
                  <a:solidFill>
                    <a:schemeClr val="bg1"/>
                  </a:solidFill>
                </a:rPr>
                <a:t>(Azure AD B2C)</a:t>
              </a:r>
            </a:p>
          </p:txBody>
        </p:sp>
        <p:sp>
          <p:nvSpPr>
            <p:cNvPr id="17" name="Rectangle 16">
              <a:extLst>
                <a:ext uri="{FF2B5EF4-FFF2-40B4-BE49-F238E27FC236}">
                  <a16:creationId xmlns:a16="http://schemas.microsoft.com/office/drawing/2014/main" id="{D4BAA2AC-D81B-4394-B1B8-816710F2692C}"/>
                </a:ext>
              </a:extLst>
            </p:cNvPr>
            <p:cNvSpPr/>
            <p:nvPr/>
          </p:nvSpPr>
          <p:spPr bwMode="auto">
            <a:xfrm>
              <a:off x="2703333" y="3442582"/>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IN" sz="1200" dirty="0">
                  <a:solidFill>
                    <a:schemeClr val="tx1"/>
                  </a:solidFill>
                </a:rPr>
                <a:t>Azure AD endpoint (v1.0)</a:t>
              </a:r>
            </a:p>
          </p:txBody>
        </p:sp>
        <p:sp>
          <p:nvSpPr>
            <p:cNvPr id="18" name="Rectangle 17">
              <a:extLst>
                <a:ext uri="{FF2B5EF4-FFF2-40B4-BE49-F238E27FC236}">
                  <a16:creationId xmlns:a16="http://schemas.microsoft.com/office/drawing/2014/main" id="{46399B26-24F1-49AF-B7CC-0920A6357BDC}"/>
                </a:ext>
              </a:extLst>
            </p:cNvPr>
            <p:cNvSpPr/>
            <p:nvPr/>
          </p:nvSpPr>
          <p:spPr bwMode="auto">
            <a:xfrm>
              <a:off x="2705503" y="4250491"/>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tx1"/>
                  </a:solidFill>
                </a:rPr>
                <a:t>Active Directory</a:t>
              </a:r>
            </a:p>
            <a:p>
              <a:pPr algn="ctr"/>
              <a:r>
                <a:rPr lang="en-IN" sz="1200" dirty="0">
                  <a:solidFill>
                    <a:schemeClr val="tx1"/>
                  </a:solidFill>
                </a:rPr>
                <a:t>Federation Services</a:t>
              </a:r>
            </a:p>
            <a:p>
              <a:pPr algn="ctr"/>
              <a:r>
                <a:rPr lang="en-IN" sz="1200" dirty="0">
                  <a:solidFill>
                    <a:schemeClr val="tx1"/>
                  </a:solidFill>
                </a:rPr>
                <a:t>(AD FS)</a:t>
              </a:r>
            </a:p>
          </p:txBody>
        </p:sp>
        <p:sp>
          <p:nvSpPr>
            <p:cNvPr id="19" name="TextBox 18">
              <a:extLst>
                <a:ext uri="{FF2B5EF4-FFF2-40B4-BE49-F238E27FC236}">
                  <a16:creationId xmlns:a16="http://schemas.microsoft.com/office/drawing/2014/main" id="{E4116089-C482-4900-A6EF-79570C4E2DBC}"/>
                </a:ext>
              </a:extLst>
            </p:cNvPr>
            <p:cNvSpPr txBox="1"/>
            <p:nvPr/>
          </p:nvSpPr>
          <p:spPr>
            <a:xfrm>
              <a:off x="2062128" y="1636669"/>
              <a:ext cx="2299713" cy="204893"/>
            </a:xfrm>
            <a:prstGeom prst="rect">
              <a:avLst/>
            </a:prstGeom>
            <a:noFill/>
            <a:ln>
              <a:noFill/>
            </a:ln>
          </p:spPr>
          <p:txBody>
            <a:bodyPr wrap="none" lIns="0" tIns="0" rIns="0" bIns="0" rtlCol="0">
              <a:spAutoFit/>
            </a:bodyPr>
            <a:lstStyle/>
            <a:p>
              <a:pPr algn="l"/>
              <a:r>
                <a:rPr lang="en-IN" sz="1200" dirty="0">
                  <a:gradFill>
                    <a:gsLst>
                      <a:gs pos="2917">
                        <a:schemeClr val="tx1"/>
                      </a:gs>
                      <a:gs pos="30000">
                        <a:schemeClr val="tx1"/>
                      </a:gs>
                    </a:gsLst>
                    <a:lin ang="5400000" scaled="0"/>
                  </a:gradFill>
                  <a:latin typeface="+mj-lt"/>
                </a:rPr>
                <a:t>Azure AD for developers(v1.0)</a:t>
              </a:r>
            </a:p>
          </p:txBody>
        </p:sp>
        <p:sp>
          <p:nvSpPr>
            <p:cNvPr id="20" name="TextBox 19">
              <a:extLst>
                <a:ext uri="{FF2B5EF4-FFF2-40B4-BE49-F238E27FC236}">
                  <a16:creationId xmlns:a16="http://schemas.microsoft.com/office/drawing/2014/main" id="{04477664-7025-4E5D-8A49-0A2BBA629EC2}"/>
                </a:ext>
              </a:extLst>
            </p:cNvPr>
            <p:cNvSpPr txBox="1"/>
            <p:nvPr/>
          </p:nvSpPr>
          <p:spPr>
            <a:xfrm>
              <a:off x="6734703" y="1636669"/>
              <a:ext cx="2599155" cy="273191"/>
            </a:xfrm>
            <a:prstGeom prst="rect">
              <a:avLst/>
            </a:prstGeom>
            <a:noFill/>
            <a:ln>
              <a:noFill/>
            </a:ln>
          </p:spPr>
          <p:txBody>
            <a:bodyPr wrap="none" lIns="0" tIns="0" rIns="0" bIns="0" rtlCol="0">
              <a:spAutoFit/>
            </a:bodyPr>
            <a:lstStyle/>
            <a:p>
              <a:pPr algn="l"/>
              <a:r>
                <a:rPr lang="en-IN" sz="1200" dirty="0">
                  <a:gradFill>
                    <a:gsLst>
                      <a:gs pos="2917">
                        <a:schemeClr val="tx1"/>
                      </a:gs>
                      <a:gs pos="30000">
                        <a:schemeClr val="tx1"/>
                      </a:gs>
                    </a:gsLst>
                    <a:lin ang="5400000" scaled="0"/>
                  </a:gradFill>
                  <a:latin typeface="+mj-lt"/>
                </a:rPr>
                <a:t>Microsoft identity platform (v2.0</a:t>
              </a:r>
              <a:r>
                <a:rPr lang="en-IN" sz="1600" dirty="0">
                  <a:gradFill>
                    <a:gsLst>
                      <a:gs pos="2917">
                        <a:schemeClr val="tx1"/>
                      </a:gs>
                      <a:gs pos="30000">
                        <a:schemeClr val="tx1"/>
                      </a:gs>
                    </a:gsLst>
                    <a:lin ang="5400000" scaled="0"/>
                  </a:gradFill>
                  <a:latin typeface="+mj-lt"/>
                </a:rPr>
                <a:t>)</a:t>
              </a:r>
            </a:p>
          </p:txBody>
        </p:sp>
        <p:sp>
          <p:nvSpPr>
            <p:cNvPr id="21" name="TextBox 20">
              <a:extLst>
                <a:ext uri="{FF2B5EF4-FFF2-40B4-BE49-F238E27FC236}">
                  <a16:creationId xmlns:a16="http://schemas.microsoft.com/office/drawing/2014/main" id="{92F662ED-0113-4AEA-8C99-A63CB9A9CBC1}"/>
                </a:ext>
              </a:extLst>
            </p:cNvPr>
            <p:cNvSpPr txBox="1"/>
            <p:nvPr/>
          </p:nvSpPr>
          <p:spPr>
            <a:xfrm>
              <a:off x="54346" y="2094173"/>
              <a:ext cx="1454207" cy="409787"/>
            </a:xfrm>
            <a:prstGeom prst="rect">
              <a:avLst/>
            </a:prstGeom>
            <a:noFill/>
            <a:ln>
              <a:noFill/>
            </a:ln>
          </p:spPr>
          <p:txBody>
            <a:bodyPr wrap="square" lIns="0" tIns="0" rIns="0" bIns="0" rtlCol="0">
              <a:spAutoFit/>
            </a:bodyPr>
            <a:lstStyle/>
            <a:p>
              <a:pPr algn="r"/>
              <a:r>
                <a:rPr lang="en-IN" sz="1200" dirty="0">
                  <a:gradFill>
                    <a:gsLst>
                      <a:gs pos="2917">
                        <a:schemeClr val="tx1"/>
                      </a:gs>
                      <a:gs pos="30000">
                        <a:schemeClr val="tx1"/>
                      </a:gs>
                    </a:gsLst>
                    <a:lin ang="5400000" scaled="0"/>
                  </a:gradFill>
                  <a:latin typeface="+mj-lt"/>
                </a:rPr>
                <a:t>App </a:t>
              </a:r>
            </a:p>
            <a:p>
              <a:pPr algn="r"/>
              <a:r>
                <a:rPr lang="en-IN" sz="1200" dirty="0">
                  <a:gradFill>
                    <a:gsLst>
                      <a:gs pos="2917">
                        <a:schemeClr val="tx1"/>
                      </a:gs>
                      <a:gs pos="30000">
                        <a:schemeClr val="tx1"/>
                      </a:gs>
                    </a:gsLst>
                    <a:lin ang="5400000" scaled="0"/>
                  </a:gradFill>
                  <a:latin typeface="+mj-lt"/>
                </a:rPr>
                <a:t>registrations</a:t>
              </a:r>
            </a:p>
          </p:txBody>
        </p:sp>
        <p:sp>
          <p:nvSpPr>
            <p:cNvPr id="22" name="TextBox 21">
              <a:extLst>
                <a:ext uri="{FF2B5EF4-FFF2-40B4-BE49-F238E27FC236}">
                  <a16:creationId xmlns:a16="http://schemas.microsoft.com/office/drawing/2014/main" id="{EC25D34C-321F-4E39-81C1-AA58CFB66377}"/>
                </a:ext>
              </a:extLst>
            </p:cNvPr>
            <p:cNvSpPr txBox="1"/>
            <p:nvPr/>
          </p:nvSpPr>
          <p:spPr>
            <a:xfrm>
              <a:off x="574351" y="4840830"/>
              <a:ext cx="934201" cy="409787"/>
            </a:xfrm>
            <a:prstGeom prst="rect">
              <a:avLst/>
            </a:prstGeom>
            <a:noFill/>
            <a:ln>
              <a:noFill/>
            </a:ln>
          </p:spPr>
          <p:txBody>
            <a:bodyPr wrap="square" lIns="0" tIns="0" rIns="0" bIns="0" rtlCol="0">
              <a:spAutoFit/>
            </a:bodyPr>
            <a:lstStyle/>
            <a:p>
              <a:pPr algn="r"/>
              <a:r>
                <a:rPr lang="en-IN" sz="1200" dirty="0">
                  <a:gradFill>
                    <a:gsLst>
                      <a:gs pos="2917">
                        <a:schemeClr val="tx1"/>
                      </a:gs>
                      <a:gs pos="30000">
                        <a:schemeClr val="tx1"/>
                      </a:gs>
                    </a:gsLst>
                    <a:lin ang="5400000" scaled="0"/>
                  </a:gradFill>
                  <a:latin typeface="+mj-lt"/>
                </a:rPr>
                <a:t>Your target</a:t>
              </a:r>
            </a:p>
            <a:p>
              <a:pPr algn="r"/>
              <a:r>
                <a:rPr lang="en-IN" sz="1200" dirty="0">
                  <a:gradFill>
                    <a:gsLst>
                      <a:gs pos="2917">
                        <a:schemeClr val="tx1"/>
                      </a:gs>
                      <a:gs pos="30000">
                        <a:schemeClr val="tx1"/>
                      </a:gs>
                    </a:gsLst>
                    <a:lin ang="5400000" scaled="0"/>
                  </a:gradFill>
                  <a:latin typeface="+mj-lt"/>
                </a:rPr>
                <a:t>audience</a:t>
              </a:r>
            </a:p>
          </p:txBody>
        </p:sp>
        <p:sp>
          <p:nvSpPr>
            <p:cNvPr id="23" name="TextBox 22">
              <a:extLst>
                <a:ext uri="{FF2B5EF4-FFF2-40B4-BE49-F238E27FC236}">
                  <a16:creationId xmlns:a16="http://schemas.microsoft.com/office/drawing/2014/main" id="{BF0314AA-2681-45EE-B7A5-35B7DF2EAE43}"/>
                </a:ext>
              </a:extLst>
            </p:cNvPr>
            <p:cNvSpPr txBox="1"/>
            <p:nvPr/>
          </p:nvSpPr>
          <p:spPr>
            <a:xfrm>
              <a:off x="355400" y="2883243"/>
              <a:ext cx="1153153" cy="204893"/>
            </a:xfrm>
            <a:prstGeom prst="rect">
              <a:avLst/>
            </a:prstGeom>
            <a:noFill/>
            <a:ln>
              <a:noFill/>
            </a:ln>
          </p:spPr>
          <p:txBody>
            <a:bodyPr wrap="square" lIns="0" tIns="0" rIns="0" bIns="0" rtlCol="0">
              <a:spAutoFit/>
            </a:bodyPr>
            <a:lstStyle/>
            <a:p>
              <a:pPr algn="r"/>
              <a:r>
                <a:rPr lang="en-IN" sz="1200" dirty="0">
                  <a:gradFill>
                    <a:gsLst>
                      <a:gs pos="2917">
                        <a:schemeClr val="tx1"/>
                      </a:gs>
                      <a:gs pos="30000">
                        <a:schemeClr val="tx1"/>
                      </a:gs>
                    </a:gsLst>
                    <a:lin ang="5400000" scaled="0"/>
                  </a:gradFill>
                  <a:latin typeface="+mj-lt"/>
                </a:rPr>
                <a:t>Client SDK</a:t>
              </a:r>
            </a:p>
          </p:txBody>
        </p:sp>
        <p:sp>
          <p:nvSpPr>
            <p:cNvPr id="24" name="TextBox 23">
              <a:extLst>
                <a:ext uri="{FF2B5EF4-FFF2-40B4-BE49-F238E27FC236}">
                  <a16:creationId xmlns:a16="http://schemas.microsoft.com/office/drawing/2014/main" id="{043343DA-92CD-4992-BE85-89EDD93D5FFF}"/>
                </a:ext>
              </a:extLst>
            </p:cNvPr>
            <p:cNvSpPr txBox="1"/>
            <p:nvPr/>
          </p:nvSpPr>
          <p:spPr>
            <a:xfrm>
              <a:off x="729825" y="3797921"/>
              <a:ext cx="778729" cy="204893"/>
            </a:xfrm>
            <a:prstGeom prst="rect">
              <a:avLst/>
            </a:prstGeom>
            <a:noFill/>
            <a:ln>
              <a:noFill/>
            </a:ln>
          </p:spPr>
          <p:txBody>
            <a:bodyPr wrap="square" lIns="0" tIns="0" rIns="0" bIns="0" rtlCol="0">
              <a:spAutoFit/>
            </a:bodyPr>
            <a:lstStyle/>
            <a:p>
              <a:pPr algn="r"/>
              <a:r>
                <a:rPr lang="en-IN" sz="1200" dirty="0">
                  <a:gradFill>
                    <a:gsLst>
                      <a:gs pos="2917">
                        <a:schemeClr val="tx1"/>
                      </a:gs>
                      <a:gs pos="30000">
                        <a:schemeClr val="tx1"/>
                      </a:gs>
                    </a:gsLst>
                    <a:lin ang="5400000" scaled="0"/>
                  </a:gradFill>
                  <a:latin typeface="+mj-lt"/>
                </a:rPr>
                <a:t>Endpoint</a:t>
              </a:r>
            </a:p>
          </p:txBody>
        </p:sp>
        <p:cxnSp>
          <p:nvCxnSpPr>
            <p:cNvPr id="25" name="Straight Arrow Connector 24">
              <a:extLst>
                <a:ext uri="{FF2B5EF4-FFF2-40B4-BE49-F238E27FC236}">
                  <a16:creationId xmlns:a16="http://schemas.microsoft.com/office/drawing/2014/main" id="{F1E2A888-1ACA-4448-87D5-E6A45A022C2C}"/>
                </a:ext>
              </a:extLst>
            </p:cNvPr>
            <p:cNvCxnSpPr>
              <a:cxnSpLocks/>
              <a:stCxn id="46" idx="2"/>
            </p:cNvCxnSpPr>
            <p:nvPr/>
          </p:nvCxnSpPr>
          <p:spPr>
            <a:xfrm>
              <a:off x="8280895" y="2524465"/>
              <a:ext cx="0" cy="277897"/>
            </a:xfrm>
            <a:prstGeom prst="straightConnector1">
              <a:avLst/>
            </a:prstGeom>
            <a:ln w="381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3D98137-54FC-484F-89B6-A94C04D4F630}"/>
                </a:ext>
              </a:extLst>
            </p:cNvPr>
            <p:cNvCxnSpPr>
              <a:cxnSpLocks/>
            </p:cNvCxnSpPr>
            <p:nvPr/>
          </p:nvCxnSpPr>
          <p:spPr>
            <a:xfrm>
              <a:off x="8274123" y="3234362"/>
              <a:ext cx="0" cy="277897"/>
            </a:xfrm>
            <a:prstGeom prst="straightConnector1">
              <a:avLst/>
            </a:prstGeom>
            <a:ln w="381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C22FED0-81B5-44A3-BDF6-A68DD2CA8B87}"/>
                </a:ext>
              </a:extLst>
            </p:cNvPr>
            <p:cNvCxnSpPr>
              <a:cxnSpLocks/>
            </p:cNvCxnSpPr>
            <p:nvPr/>
          </p:nvCxnSpPr>
          <p:spPr>
            <a:xfrm>
              <a:off x="8267351" y="3967119"/>
              <a:ext cx="0" cy="277897"/>
            </a:xfrm>
            <a:prstGeom prst="straightConnector1">
              <a:avLst/>
            </a:prstGeom>
            <a:ln w="381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4C3C345-18DD-4A8C-947A-FD5EC0899A45}"/>
                </a:ext>
              </a:extLst>
            </p:cNvPr>
            <p:cNvCxnSpPr>
              <a:cxnSpLocks/>
            </p:cNvCxnSpPr>
            <p:nvPr/>
          </p:nvCxnSpPr>
          <p:spPr>
            <a:xfrm>
              <a:off x="6125720" y="3967119"/>
              <a:ext cx="0" cy="277897"/>
            </a:xfrm>
            <a:prstGeom prst="straightConnector1">
              <a:avLst/>
            </a:prstGeom>
            <a:ln w="381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817629-C910-477C-A522-DB4E3624F49A}"/>
                </a:ext>
              </a:extLst>
            </p:cNvPr>
            <p:cNvCxnSpPr>
              <a:cxnSpLocks/>
            </p:cNvCxnSpPr>
            <p:nvPr/>
          </p:nvCxnSpPr>
          <p:spPr>
            <a:xfrm>
              <a:off x="10436069" y="3967119"/>
              <a:ext cx="0" cy="277897"/>
            </a:xfrm>
            <a:prstGeom prst="straightConnector1">
              <a:avLst/>
            </a:prstGeom>
            <a:ln w="381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5E4FC8-C630-4F54-A3AE-DD94C5A97AE1}"/>
                </a:ext>
              </a:extLst>
            </p:cNvPr>
            <p:cNvSpPr/>
            <p:nvPr/>
          </p:nvSpPr>
          <p:spPr bwMode="auto">
            <a:xfrm>
              <a:off x="5908304" y="3512259"/>
              <a:ext cx="4745180" cy="504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Microsoft identity platform</a:t>
              </a:r>
            </a:p>
            <a:p>
              <a:pPr algn="ctr"/>
              <a:r>
                <a:rPr lang="en-IN" sz="1200" dirty="0">
                  <a:solidFill>
                    <a:schemeClr val="bg1"/>
                  </a:solidFill>
                </a:rPr>
                <a:t>Endpoint (v2.0)</a:t>
              </a:r>
            </a:p>
          </p:txBody>
        </p:sp>
        <p:cxnSp>
          <p:nvCxnSpPr>
            <p:cNvPr id="31" name="Straight Arrow Connector 30">
              <a:extLst>
                <a:ext uri="{FF2B5EF4-FFF2-40B4-BE49-F238E27FC236}">
                  <a16:creationId xmlns:a16="http://schemas.microsoft.com/office/drawing/2014/main" id="{FD6A99FA-F1E2-4029-8601-F0D60DFE5FC7}"/>
                </a:ext>
              </a:extLst>
            </p:cNvPr>
            <p:cNvCxnSpPr>
              <a:cxnSpLocks/>
              <a:stCxn id="13" idx="1"/>
              <a:endCxn id="18" idx="3"/>
            </p:cNvCxnSpPr>
            <p:nvPr/>
          </p:nvCxnSpPr>
          <p:spPr>
            <a:xfrm flipH="1">
              <a:off x="4757503" y="4610491"/>
              <a:ext cx="342217" cy="0"/>
            </a:xfrm>
            <a:prstGeom prst="straightConnector1">
              <a:avLst/>
            </a:prstGeom>
            <a:ln w="381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00278A32-3A17-40BE-BA23-B6F91B0FE88E}"/>
                </a:ext>
              </a:extLst>
            </p:cNvPr>
            <p:cNvCxnSpPr>
              <a:stCxn id="17" idx="3"/>
            </p:cNvCxnSpPr>
            <p:nvPr/>
          </p:nvCxnSpPr>
          <p:spPr>
            <a:xfrm>
              <a:off x="4755333" y="3802582"/>
              <a:ext cx="941033" cy="442434"/>
            </a:xfrm>
            <a:prstGeom prst="bentConnector3">
              <a:avLst>
                <a:gd name="adj1" fmla="val 100103"/>
              </a:avLst>
            </a:prstGeom>
            <a:ln w="381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D53CA2-BA9E-4C95-86AC-4882CF1D2AD2}"/>
                </a:ext>
              </a:extLst>
            </p:cNvPr>
            <p:cNvCxnSpPr>
              <a:cxnSpLocks/>
            </p:cNvCxnSpPr>
            <p:nvPr/>
          </p:nvCxnSpPr>
          <p:spPr>
            <a:xfrm>
              <a:off x="3729333" y="3164685"/>
              <a:ext cx="0" cy="277897"/>
            </a:xfrm>
            <a:prstGeom prst="straightConnector1">
              <a:avLst/>
            </a:prstGeom>
            <a:ln w="3810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F90E8F9-4D02-4F85-9E93-9FE6E1A934D4}"/>
                </a:ext>
              </a:extLst>
            </p:cNvPr>
            <p:cNvCxnSpPr>
              <a:cxnSpLocks/>
              <a:stCxn id="46" idx="1"/>
              <a:endCxn id="45" idx="0"/>
            </p:cNvCxnSpPr>
            <p:nvPr/>
          </p:nvCxnSpPr>
          <p:spPr>
            <a:xfrm rot="10800000" flipV="1">
              <a:off x="3729333" y="2344465"/>
              <a:ext cx="2178734" cy="183528"/>
            </a:xfrm>
            <a:prstGeom prst="bentConnector2">
              <a:avLst/>
            </a:prstGeom>
            <a:ln w="381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8F446FBB-C91C-4886-A79F-D1293BB56AC6}"/>
                </a:ext>
              </a:extLst>
            </p:cNvPr>
            <p:cNvCxnSpPr>
              <a:cxnSpLocks/>
              <a:endCxn id="18" idx="1"/>
            </p:cNvCxnSpPr>
            <p:nvPr/>
          </p:nvCxnSpPr>
          <p:spPr>
            <a:xfrm rot="16200000" flipH="1">
              <a:off x="1699193" y="3604181"/>
              <a:ext cx="1727246" cy="285374"/>
            </a:xfrm>
            <a:prstGeom prst="bentConnector2">
              <a:avLst/>
            </a:prstGeom>
            <a:ln w="381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CDDFA05-F398-4AC7-AB9C-EDC526FD8434}"/>
                </a:ext>
              </a:extLst>
            </p:cNvPr>
            <p:cNvCxnSpPr>
              <a:cxnSpLocks/>
            </p:cNvCxnSpPr>
            <p:nvPr/>
          </p:nvCxnSpPr>
          <p:spPr>
            <a:xfrm>
              <a:off x="2411322" y="2887993"/>
              <a:ext cx="422186" cy="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7" name="Left Bracket 36">
              <a:extLst>
                <a:ext uri="{FF2B5EF4-FFF2-40B4-BE49-F238E27FC236}">
                  <a16:creationId xmlns:a16="http://schemas.microsoft.com/office/drawing/2014/main" id="{3A12E41B-E076-4AD5-9ACD-9254FCB7E7D5}"/>
                </a:ext>
              </a:extLst>
            </p:cNvPr>
            <p:cNvSpPr/>
            <p:nvPr/>
          </p:nvSpPr>
          <p:spPr>
            <a:xfrm>
              <a:off x="1945056" y="4245016"/>
              <a:ext cx="194622" cy="1623715"/>
            </a:xfrm>
            <a:prstGeom prst="leftBracket">
              <a:avLst>
                <a:gd name="adj" fmla="val 77570"/>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8" name="Left Bracket 37">
              <a:extLst>
                <a:ext uri="{FF2B5EF4-FFF2-40B4-BE49-F238E27FC236}">
                  <a16:creationId xmlns:a16="http://schemas.microsoft.com/office/drawing/2014/main" id="{51C9966F-664F-4496-A1A7-9CD74850037B}"/>
                </a:ext>
              </a:extLst>
            </p:cNvPr>
            <p:cNvSpPr/>
            <p:nvPr/>
          </p:nvSpPr>
          <p:spPr>
            <a:xfrm>
              <a:off x="1945056" y="3439368"/>
              <a:ext cx="194622" cy="717109"/>
            </a:xfrm>
            <a:prstGeom prst="leftBracket">
              <a:avLst>
                <a:gd name="adj" fmla="val 57993"/>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9" name="Left Bracket 38">
              <a:extLst>
                <a:ext uri="{FF2B5EF4-FFF2-40B4-BE49-F238E27FC236}">
                  <a16:creationId xmlns:a16="http://schemas.microsoft.com/office/drawing/2014/main" id="{57A72286-88B0-4730-8E2D-7F3EA7CB72E8}"/>
                </a:ext>
              </a:extLst>
            </p:cNvPr>
            <p:cNvSpPr/>
            <p:nvPr/>
          </p:nvSpPr>
          <p:spPr>
            <a:xfrm>
              <a:off x="1945056" y="2527992"/>
              <a:ext cx="194622" cy="710508"/>
            </a:xfrm>
            <a:prstGeom prst="leftBracket">
              <a:avLst>
                <a:gd name="adj" fmla="val 57993"/>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40" name="Left Bracket 39">
              <a:extLst>
                <a:ext uri="{FF2B5EF4-FFF2-40B4-BE49-F238E27FC236}">
                  <a16:creationId xmlns:a16="http://schemas.microsoft.com/office/drawing/2014/main" id="{F78701F4-7172-47EF-BAC1-139E2DEC75AD}"/>
                </a:ext>
              </a:extLst>
            </p:cNvPr>
            <p:cNvSpPr/>
            <p:nvPr/>
          </p:nvSpPr>
          <p:spPr>
            <a:xfrm>
              <a:off x="1945056" y="2096298"/>
              <a:ext cx="194622" cy="367207"/>
            </a:xfrm>
            <a:prstGeom prst="leftBracket">
              <a:avLst>
                <a:gd name="adj" fmla="val 37438"/>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cxnSp>
          <p:nvCxnSpPr>
            <p:cNvPr id="41" name="Straight Connector 40">
              <a:extLst>
                <a:ext uri="{FF2B5EF4-FFF2-40B4-BE49-F238E27FC236}">
                  <a16:creationId xmlns:a16="http://schemas.microsoft.com/office/drawing/2014/main" id="{CB014FF0-6E15-41A4-B361-673AB870B318}"/>
                </a:ext>
              </a:extLst>
            </p:cNvPr>
            <p:cNvCxnSpPr>
              <a:cxnSpLocks/>
              <a:stCxn id="37" idx="1"/>
            </p:cNvCxnSpPr>
            <p:nvPr/>
          </p:nvCxnSpPr>
          <p:spPr>
            <a:xfrm flipH="1">
              <a:off x="1633682" y="5056874"/>
              <a:ext cx="311374"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1534886-E7C6-4037-A95E-A7D6DA1DCFE4}"/>
                </a:ext>
              </a:extLst>
            </p:cNvPr>
            <p:cNvCxnSpPr>
              <a:cxnSpLocks/>
            </p:cNvCxnSpPr>
            <p:nvPr/>
          </p:nvCxnSpPr>
          <p:spPr>
            <a:xfrm flipH="1">
              <a:off x="1633682" y="3797922"/>
              <a:ext cx="311374"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2E1F27A-F931-4144-BED7-82072CB357FB}"/>
                </a:ext>
              </a:extLst>
            </p:cNvPr>
            <p:cNvCxnSpPr>
              <a:cxnSpLocks/>
            </p:cNvCxnSpPr>
            <p:nvPr/>
          </p:nvCxnSpPr>
          <p:spPr>
            <a:xfrm flipH="1">
              <a:off x="1633682" y="2883246"/>
              <a:ext cx="311374"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BE76F8E-FC10-437B-AEEE-8202A90FE26D}"/>
                </a:ext>
              </a:extLst>
            </p:cNvPr>
            <p:cNvCxnSpPr>
              <a:cxnSpLocks/>
            </p:cNvCxnSpPr>
            <p:nvPr/>
          </p:nvCxnSpPr>
          <p:spPr>
            <a:xfrm flipH="1">
              <a:off x="1633682" y="2279901"/>
              <a:ext cx="311374"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5F9EAAB-FB39-48BF-A041-589B4CDE1309}"/>
                </a:ext>
              </a:extLst>
            </p:cNvPr>
            <p:cNvSpPr/>
            <p:nvPr/>
          </p:nvSpPr>
          <p:spPr bwMode="auto">
            <a:xfrm>
              <a:off x="2703333" y="2527993"/>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tx1"/>
                  </a:solidFill>
                </a:rPr>
                <a:t>Azure AD Authentication Library (ADAL)</a:t>
              </a:r>
            </a:p>
          </p:txBody>
        </p:sp>
        <p:sp>
          <p:nvSpPr>
            <p:cNvPr id="46" name="Rectangle 45">
              <a:extLst>
                <a:ext uri="{FF2B5EF4-FFF2-40B4-BE49-F238E27FC236}">
                  <a16:creationId xmlns:a16="http://schemas.microsoft.com/office/drawing/2014/main" id="{67D8122C-0D6D-4600-982A-12DB81B721D6}"/>
                </a:ext>
              </a:extLst>
            </p:cNvPr>
            <p:cNvSpPr/>
            <p:nvPr/>
          </p:nvSpPr>
          <p:spPr bwMode="auto">
            <a:xfrm>
              <a:off x="5908067" y="2164465"/>
              <a:ext cx="4745655" cy="360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https://portal.azure.com</a:t>
              </a:r>
            </a:p>
          </p:txBody>
        </p:sp>
        <p:cxnSp>
          <p:nvCxnSpPr>
            <p:cNvPr id="47" name="Straight Connector 46">
              <a:extLst>
                <a:ext uri="{FF2B5EF4-FFF2-40B4-BE49-F238E27FC236}">
                  <a16:creationId xmlns:a16="http://schemas.microsoft.com/office/drawing/2014/main" id="{97F2AD2C-0977-43F1-A119-E1276148B030}"/>
                </a:ext>
              </a:extLst>
            </p:cNvPr>
            <p:cNvCxnSpPr/>
            <p:nvPr/>
          </p:nvCxnSpPr>
          <p:spPr>
            <a:xfrm>
              <a:off x="1644001" y="1428750"/>
              <a:ext cx="0" cy="4840288"/>
            </a:xfrm>
            <a:prstGeom prst="line">
              <a:avLst/>
            </a:prstGeom>
            <a:ln w="38100">
              <a:solidFill>
                <a:srgbClr val="FF0000"/>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8" name="Graphic 47">
              <a:extLst>
                <a:ext uri="{FF2B5EF4-FFF2-40B4-BE49-F238E27FC236}">
                  <a16:creationId xmlns:a16="http://schemas.microsoft.com/office/drawing/2014/main" id="{1F45EF39-4D41-4C18-9AEE-F7E66FCC240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40230" y="5056874"/>
              <a:ext cx="720000" cy="720000"/>
            </a:xfrm>
            <a:prstGeom prst="rect">
              <a:avLst/>
            </a:prstGeom>
          </p:spPr>
        </p:pic>
      </p:grpSp>
      <p:sp>
        <p:nvSpPr>
          <p:cNvPr id="7" name="Rectangle 6">
            <a:extLst>
              <a:ext uri="{FF2B5EF4-FFF2-40B4-BE49-F238E27FC236}">
                <a16:creationId xmlns:a16="http://schemas.microsoft.com/office/drawing/2014/main" id="{CF61366D-84F0-4C38-9279-AC46B3290BDA}"/>
              </a:ext>
              <a:ext uri="{C183D7F6-B498-43B3-948B-1728B52AA6E4}">
                <adec:decorative xmlns:adec="http://schemas.microsoft.com/office/drawing/2017/decorative" val="1"/>
              </a:ext>
            </a:extLst>
          </p:cNvPr>
          <p:cNvSpPr/>
          <p:nvPr/>
        </p:nvSpPr>
        <p:spPr bwMode="auto">
          <a:xfrm>
            <a:off x="470457" y="1120690"/>
            <a:ext cx="11289454" cy="4956132"/>
          </a:xfrm>
          <a:prstGeom prst="rect">
            <a:avLst/>
          </a:prstGeom>
          <a:noFill/>
          <a:ln>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146980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326</Words>
  <Application>Microsoft Office PowerPoint</Application>
  <PresentationFormat>Widescreen</PresentationFormat>
  <Paragraphs>49</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Segoe UI</vt:lpstr>
      <vt:lpstr>Segoe UI Light</vt:lpstr>
      <vt:lpstr>Segoe UI Semibold</vt:lpstr>
      <vt:lpstr>Wingdings</vt:lpstr>
      <vt:lpstr>Microsoft Power Platform Template</vt:lpstr>
      <vt:lpstr>Module 06: Implement user authentication and authorization</vt:lpstr>
      <vt:lpstr> Module Agenda </vt:lpstr>
      <vt:lpstr>Explore the Microsoft identity platform</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2021-12-14T19:58:38Z</dcterms:created>
  <dcterms:modified xsi:type="dcterms:W3CDTF">2022-06-01T12:18:53Z</dcterms:modified>
</cp:coreProperties>
</file>