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 id="2147484704" r:id="rId2"/>
  </p:sldMasterIdLst>
  <p:notesMasterIdLst>
    <p:notesMasterId r:id="rId7"/>
  </p:notesMasterIdLst>
  <p:handoutMasterIdLst>
    <p:handoutMasterId r:id="rId8"/>
  </p:handoutMasterIdLst>
  <p:sldIdLst>
    <p:sldId id="1627" r:id="rId3"/>
    <p:sldId id="1778" r:id="rId4"/>
    <p:sldId id="1791" r:id="rId5"/>
    <p:sldId id="1786" r:id="rId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2F2F2"/>
    <a:srgbClr val="243A5E"/>
    <a:srgbClr val="4BCBEE"/>
    <a:srgbClr val="1392B4"/>
    <a:srgbClr val="0B556A"/>
    <a:srgbClr val="59B4D9"/>
    <a:srgbClr val="EBEBEB"/>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7829" autoAdjust="0"/>
  </p:normalViewPr>
  <p:slideViewPr>
    <p:cSldViewPr snapToGrid="0">
      <p:cViewPr varScale="1">
        <p:scale>
          <a:sx n="88" d="100"/>
          <a:sy n="88" d="100"/>
        </p:scale>
        <p:origin x="1470"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5/29/2022 11:18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5/29/2022 11:18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5/29/2022 11:18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068087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7" name="Picture 6" descr="A picture containing drawing&#10;&#10;Description automatically generated">
            <a:extLst>
              <a:ext uri="{FF2B5EF4-FFF2-40B4-BE49-F238E27FC236}">
                <a16:creationId xmlns:a16="http://schemas.microsoft.com/office/drawing/2014/main" id="{76950414-A162-4F1B-B706-FD2F8E116270}"/>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20241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631901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75845941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8516970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2634187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894528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32897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444475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083225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415299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8323653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673334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3002813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1916623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7284973"/>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030918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797664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5236636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221060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489316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61340594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514196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4472458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155354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489323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850832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767300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82011930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9880701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902167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572187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1052989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4644999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035217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81272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395248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6114705"/>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39711852"/>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1951460"/>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701779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620662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400032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1651253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51650327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heme" Target="../theme/theme2.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442CE417-F818-4066-82E0-AC6946E50852}"/>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813B029B-D260-4E98-B0EA-693A0ED6A86B}"/>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 name="Straight Connector 5">
            <a:extLst>
              <a:ext uri="{FF2B5EF4-FFF2-40B4-BE49-F238E27FC236}">
                <a16:creationId xmlns:a16="http://schemas.microsoft.com/office/drawing/2014/main" id="{5827FE6C-CDBC-4E57-BB78-B6A185ED83C6}"/>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 name="Straight Connector 6">
            <a:extLst>
              <a:ext uri="{FF2B5EF4-FFF2-40B4-BE49-F238E27FC236}">
                <a16:creationId xmlns:a16="http://schemas.microsoft.com/office/drawing/2014/main" id="{53FE1283-512A-405A-9110-B1BF49604052}"/>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2198081277"/>
      </p:ext>
    </p:extLst>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 id="2147484716" r:id="rId12"/>
    <p:sldLayoutId id="2147484717" r:id="rId13"/>
    <p:sldLayoutId id="2147484718" r:id="rId14"/>
    <p:sldLayoutId id="2147484719" r:id="rId15"/>
    <p:sldLayoutId id="2147484720" r:id="rId16"/>
    <p:sldLayoutId id="2147484721" r:id="rId17"/>
    <p:sldLayoutId id="2147484722" r:id="rId18"/>
    <p:sldLayoutId id="2147484723" r:id="rId19"/>
    <p:sldLayoutId id="2147484724" r:id="rId20"/>
    <p:sldLayoutId id="2147484725" r:id="rId21"/>
    <p:sldLayoutId id="2147484726" r:id="rId22"/>
    <p:sldLayoutId id="2147484727" r:id="rId23"/>
    <p:sldLayoutId id="2147484728" r:id="rId24"/>
    <p:sldLayoutId id="2147484729" r:id="rId25"/>
    <p:sldLayoutId id="2147484730" r:id="rId26"/>
    <p:sldLayoutId id="2147484731" r:id="rId27"/>
    <p:sldLayoutId id="2147484732" r:id="rId28"/>
    <p:sldLayoutId id="2147484733" r:id="rId29"/>
    <p:sldLayoutId id="2147484734" r:id="rId30"/>
    <p:sldLayoutId id="2147484735" r:id="rId31"/>
    <p:sldLayoutId id="2147484736" r:id="rId32"/>
    <p:sldLayoutId id="2147484737" r:id="rId33"/>
    <p:sldLayoutId id="2147484738" r:id="rId34"/>
    <p:sldLayoutId id="2147484739" r:id="rId35"/>
    <p:sldLayoutId id="2147484740" r:id="rId36"/>
    <p:sldLayoutId id="2147484741" r:id="rId37"/>
    <p:sldLayoutId id="2147484742" r:id="rId38"/>
    <p:sldLayoutId id="2147484743" r:id="rId39"/>
    <p:sldLayoutId id="2147484744" r:id="rId40"/>
    <p:sldLayoutId id="2147484745" r:id="rId41"/>
    <p:sldLayoutId id="2147484746" r:id="rId42"/>
    <p:sldLayoutId id="2147484747" r:id="rId43"/>
    <p:sldLayoutId id="214748474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4000" dirty="0"/>
              <a:t>Module 08: </a:t>
            </a:r>
            <a:r>
              <a:rPr lang="en-US" sz="4000" dirty="0">
                <a:solidFill>
                  <a:schemeClr val="tx1"/>
                </a:solidFill>
              </a:rPr>
              <a:t>Implement API Management</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Agenda</a:t>
            </a:r>
          </a:p>
        </p:txBody>
      </p:sp>
      <p:sp>
        <p:nvSpPr>
          <p:cNvPr id="2" name="Text Placeholder 1"/>
          <p:cNvSpPr>
            <a:spLocks noGrp="1"/>
          </p:cNvSpPr>
          <p:nvPr>
            <p:ph type="body" sz="quarter" idx="15"/>
          </p:nvPr>
        </p:nvSpPr>
        <p:spPr>
          <a:xfrm>
            <a:off x="4828363" y="2617017"/>
            <a:ext cx="6310692" cy="1443953"/>
          </a:xfrm>
        </p:spPr>
        <p:txBody>
          <a:bodyPr/>
          <a:lstStyle/>
          <a:p>
            <a:pPr lvl="1"/>
            <a:r>
              <a:rPr lang="en-US" sz="2800" dirty="0"/>
              <a:t>Explore API Management</a:t>
            </a:r>
          </a:p>
        </p:txBody>
      </p:sp>
      <p:pic>
        <p:nvPicPr>
          <p:cNvPr id="4" name="Picture 3">
            <a:extLst>
              <a:ext uri="{FF2B5EF4-FFF2-40B4-BE49-F238E27FC236}">
                <a16:creationId xmlns:a16="http://schemas.microsoft.com/office/drawing/2014/main" id="{E1A16385-CA29-465D-A6C4-4A5FB159C71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71188" y="2804238"/>
            <a:ext cx="1121761" cy="1121761"/>
          </a:xfrm>
          <a:prstGeom prst="rect">
            <a:avLst/>
          </a:prstGeom>
        </p:spPr>
      </p:pic>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C95C8D7-890D-4F22-8DD3-6BCB3414DFAD}"/>
              </a:ext>
              <a:ext uri="{C183D7F6-B498-43B3-948B-1728B52AA6E4}">
                <adec:decorative xmlns:adec="http://schemas.microsoft.com/office/drawing/2017/decorative" val="1"/>
              </a:ext>
            </a:extLst>
          </p:cNvPr>
          <p:cNvSpPr/>
          <p:nvPr/>
        </p:nvSpPr>
        <p:spPr bwMode="auto">
          <a:xfrm>
            <a:off x="5973096" y="1456895"/>
            <a:ext cx="5899355" cy="3944210"/>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Explore API gateways</a:t>
            </a: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API gateways (1 / 2)</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4"/>
            <a:ext cx="5090673" cy="3944209"/>
          </a:xfrm>
        </p:spPr>
        <p:txBody>
          <a:bodyPr>
            <a:noAutofit/>
          </a:bodyPr>
          <a:lstStyle/>
          <a:p>
            <a:r>
              <a:rPr lang="en-US" dirty="0"/>
              <a:t>API gateway role</a:t>
            </a:r>
          </a:p>
          <a:p>
            <a:pPr marL="342900" indent="-342900">
              <a:buFont typeface="Arial" panose="020B0604020202020204" pitchFamily="34" charset="0"/>
              <a:buChar char="•"/>
            </a:pPr>
            <a:r>
              <a:rPr lang="en-US" sz="2000" dirty="0">
                <a:latin typeface="+mn-lt"/>
              </a:rPr>
              <a:t>An API gateway sits between clients and services. </a:t>
            </a:r>
          </a:p>
          <a:p>
            <a:pPr marL="342900" indent="-342900">
              <a:buFont typeface="Arial" panose="020B0604020202020204" pitchFamily="34" charset="0"/>
              <a:buChar char="•"/>
            </a:pPr>
            <a:r>
              <a:rPr lang="en-US" sz="2000" dirty="0">
                <a:latin typeface="+mn-lt"/>
              </a:rPr>
              <a:t>It acts as a reverse proxy, routing requests from clients to services. </a:t>
            </a:r>
          </a:p>
          <a:p>
            <a:pPr marL="342900" indent="-342900">
              <a:buFont typeface="Arial" panose="020B0604020202020204" pitchFamily="34" charset="0"/>
              <a:buChar char="•"/>
            </a:pPr>
            <a:r>
              <a:rPr lang="en-US" sz="2000" dirty="0">
                <a:latin typeface="+mn-lt"/>
              </a:rPr>
              <a:t>It may also perform tasks such as authentication, SSL termination, and rate limiting.</a:t>
            </a:r>
          </a:p>
          <a:p>
            <a:endParaRPr lang="en-US" dirty="0"/>
          </a:p>
        </p:txBody>
      </p:sp>
      <p:pic>
        <p:nvPicPr>
          <p:cNvPr id="4" name="Picture 3" descr="Diagram of an API gateway.">
            <a:extLst>
              <a:ext uri="{FF2B5EF4-FFF2-40B4-BE49-F238E27FC236}">
                <a16:creationId xmlns:a16="http://schemas.microsoft.com/office/drawing/2014/main" id="{3726F182-5F1A-4963-BEED-E4085E5D1AC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061462" y="2044740"/>
            <a:ext cx="5753465" cy="2964865"/>
          </a:xfrm>
          <a:prstGeom prst="rect">
            <a:avLst/>
          </a:prstGeom>
        </p:spPr>
      </p:pic>
    </p:spTree>
    <p:extLst>
      <p:ext uri="{BB962C8B-B14F-4D97-AF65-F5344CB8AC3E}">
        <p14:creationId xmlns:p14="http://schemas.microsoft.com/office/powerpoint/2010/main" val="39177607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103</Words>
  <Application>Microsoft Office PowerPoint</Application>
  <PresentationFormat>Widescreen</PresentationFormat>
  <Paragraphs>17</Paragraphs>
  <Slides>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Segoe UI</vt:lpstr>
      <vt:lpstr>Segoe UI Light</vt:lpstr>
      <vt:lpstr>Segoe UI Semibold</vt:lpstr>
      <vt:lpstr>Wingdings</vt:lpstr>
      <vt:lpstr>Microsoft Power Platform Template</vt:lpstr>
      <vt:lpstr>1_Microsoft Power Platform Template</vt:lpstr>
      <vt:lpstr>Module 08: Implement API Management</vt:lpstr>
      <vt:lpstr>Module Agenda</vt:lpstr>
      <vt:lpstr>Explore API gateways (1 / 2)</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2021-12-14T19:59:39Z</dcterms:created>
  <dcterms:modified xsi:type="dcterms:W3CDTF">2022-05-29T09:18:53Z</dcterms:modified>
</cp:coreProperties>
</file>