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 id="2147484704" r:id="rId2"/>
  </p:sldMasterIdLst>
  <p:notesMasterIdLst>
    <p:notesMasterId r:id="rId8"/>
  </p:notesMasterIdLst>
  <p:handoutMasterIdLst>
    <p:handoutMasterId r:id="rId9"/>
  </p:handoutMasterIdLst>
  <p:sldIdLst>
    <p:sldId id="1627" r:id="rId3"/>
    <p:sldId id="1778" r:id="rId4"/>
    <p:sldId id="1806" r:id="rId5"/>
    <p:sldId id="1808" r:id="rId6"/>
    <p:sldId id="1786" r:id="rId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FFFFFF"/>
    <a:srgbClr val="243A5E"/>
    <a:srgbClr val="4BCBEE"/>
    <a:srgbClr val="1392B4"/>
    <a:srgbClr val="0B556A"/>
    <a:srgbClr val="59B4D9"/>
    <a:srgbClr val="EBEBEB"/>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26" autoAdjust="0"/>
    <p:restoredTop sz="75443" autoAdjust="0"/>
  </p:normalViewPr>
  <p:slideViewPr>
    <p:cSldViewPr snapToGrid="0">
      <p:cViewPr varScale="1">
        <p:scale>
          <a:sx n="85" d="100"/>
          <a:sy n="85" d="100"/>
        </p:scale>
        <p:origin x="1266" y="12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2472" y="51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5/29/2022 11:19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5/29/2022 11:18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5/29/2022 11:18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event-driven architecture, events are delivered in nearly real time, so that consumers can respond immediately to events as they occur. </a:t>
            </a:r>
          </a:p>
          <a:p>
            <a:endParaRPr lang="en-US" dirty="0"/>
          </a:p>
          <a:p>
            <a:r>
              <a:rPr lang="en-US" sz="882" b="0" i="0" kern="1200" dirty="0">
                <a:solidFill>
                  <a:schemeClr val="tx1"/>
                </a:solidFill>
                <a:effectLst/>
                <a:latin typeface="Segoe UI Light" pitchFamily="34" charset="0"/>
                <a:ea typeface="+mn-ea"/>
                <a:cs typeface="+mn-cs"/>
              </a:rPr>
              <a:t>An event-driven architecture can use a pub/sub model or an event-stream model.</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Pub/sub</a:t>
            </a:r>
            <a:r>
              <a:rPr lang="en-US" sz="882" b="0" i="0" kern="1200" dirty="0">
                <a:solidFill>
                  <a:schemeClr val="tx1"/>
                </a:solidFill>
                <a:effectLst/>
                <a:latin typeface="Segoe UI Light" pitchFamily="34" charset="0"/>
                <a:ea typeface="+mn-ea"/>
                <a:cs typeface="+mn-cs"/>
              </a:rPr>
              <a:t>: The messaging infrastructure keeps track of subscriptions. When an event is published, it sends the event to each subscriber. After an event is received, it cannot be replayed, and new subscribers do not observe the event.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Event streaming</a:t>
            </a:r>
            <a:r>
              <a:rPr lang="en-US" sz="882" b="0" i="0" kern="1200" dirty="0">
                <a:solidFill>
                  <a:schemeClr val="tx1"/>
                </a:solidFill>
                <a:effectLst/>
                <a:latin typeface="Segoe UI Light" pitchFamily="34" charset="0"/>
                <a:ea typeface="+mn-ea"/>
                <a:cs typeface="+mn-cs"/>
              </a:rPr>
              <a:t>: Events are written to a log. Events are strictly ordered (within a partition) and durable. Clients don't subscribe to the stream. Instead, a client can read from any part of the stream. The client is responsible for advancing its position in the stream. That means that a client can join at any time, and can replay events.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On the consumer side, there are some common variations: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Simple event processing</a:t>
            </a:r>
            <a:r>
              <a:rPr lang="en-US" sz="882" b="0" i="0" kern="1200" dirty="0">
                <a:solidFill>
                  <a:schemeClr val="tx1"/>
                </a:solidFill>
                <a:effectLst/>
                <a:latin typeface="Segoe UI Light" pitchFamily="34" charset="0"/>
                <a:ea typeface="+mn-ea"/>
                <a:cs typeface="+mn-cs"/>
              </a:rPr>
              <a:t>. An event immediately triggers an action in the consumer. For example, you could use Microsoft Azure Functions with a Service Bus trigger, so that a function executes whenever a message is published to a Service Bus topic.</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Complex event processing</a:t>
            </a:r>
            <a:r>
              <a:rPr lang="en-US" sz="882" b="0" i="0" kern="1200" dirty="0">
                <a:solidFill>
                  <a:schemeClr val="tx1"/>
                </a:solidFill>
                <a:effectLst/>
                <a:latin typeface="Segoe UI Light" pitchFamily="34" charset="0"/>
                <a:ea typeface="+mn-ea"/>
                <a:cs typeface="+mn-cs"/>
              </a:rPr>
              <a:t>. A consumer processes a series of events, observing patterns in the event data by using a technology such as Azure Stream Analytics or Apache Storm. For example, you could aggregate readings from an embedded device over a time window, and generate a notification if the moving average crosses a certain threshold.</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Event stream processing</a:t>
            </a:r>
            <a:r>
              <a:rPr lang="en-US" sz="882" b="0" i="0" kern="1200" dirty="0">
                <a:solidFill>
                  <a:schemeClr val="tx1"/>
                </a:solidFill>
                <a:effectLst/>
                <a:latin typeface="Segoe UI Light" pitchFamily="34" charset="0"/>
                <a:ea typeface="+mn-ea"/>
                <a:cs typeface="+mn-cs"/>
              </a:rPr>
              <a:t>. Use a data-streaming platform, such as Azure IoT Hub or Apache Kafka, as a pipeline to ingest events and feed them to stream processors. The stream processors act to process or transform the stream. There may be multiple stream processors for different subsystems of the application. This approach is a good fit for Internet of Things (IoT )workloads.</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source of the events might be external to the system, such as physical devices in an IoT solution. In that case, the system must be able to ingest the data at the volume and throughput that is required by the data source.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710625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Key components:</a:t>
            </a:r>
          </a:p>
          <a:p>
            <a:endParaRPr lang="en-US" sz="2000" dirty="0"/>
          </a:p>
          <a:p>
            <a:pPr marL="342900" marR="0" lvl="0" indent="-342900">
              <a:lnSpc>
                <a:spcPct val="100000"/>
              </a:lnSpc>
              <a:spcBef>
                <a:spcPts val="180"/>
              </a:spcBef>
              <a:spcAft>
                <a:spcPts val="180"/>
              </a:spcAft>
              <a:buFont typeface="Arial" panose="020B0604020202020204" pitchFamily="34" charset="0"/>
              <a:buChar char="•"/>
            </a:pPr>
            <a:r>
              <a:rPr lang="en-US" sz="1800" dirty="0">
                <a:effectLst/>
                <a:latin typeface="Cambria" panose="02040503050406030204" pitchFamily="18" charset="0"/>
                <a:ea typeface="Cambria" panose="02040503050406030204" pitchFamily="18" charset="0"/>
                <a:cs typeface="Times New Roman" panose="02020603050405020304" pitchFamily="18" charset="0"/>
              </a:rPr>
              <a:t>An </a:t>
            </a:r>
            <a:r>
              <a:rPr lang="en-US" sz="1800" b="1" dirty="0">
                <a:effectLst/>
                <a:latin typeface="Cambria" panose="02040503050406030204" pitchFamily="18" charset="0"/>
                <a:ea typeface="Cambria" panose="02040503050406030204" pitchFamily="18" charset="0"/>
                <a:cs typeface="Times New Roman" panose="02020603050405020304" pitchFamily="18" charset="0"/>
              </a:rPr>
              <a:t>Event Hub client</a:t>
            </a:r>
            <a:r>
              <a:rPr lang="en-US" sz="1800" dirty="0">
                <a:effectLst/>
                <a:latin typeface="Cambria" panose="02040503050406030204" pitchFamily="18" charset="0"/>
                <a:ea typeface="Cambria" panose="02040503050406030204" pitchFamily="18" charset="0"/>
                <a:cs typeface="Times New Roman" panose="02020603050405020304" pitchFamily="18" charset="0"/>
              </a:rPr>
              <a:t> is the primary interface for developers interacting with the Event Hubs client library. There are several different Event Hub clients, each dedicated to a specific use of Event Hubs, such as publishing or consuming events.</a:t>
            </a:r>
          </a:p>
          <a:p>
            <a:pPr marL="342900" marR="0" lvl="0" indent="-342900">
              <a:lnSpc>
                <a:spcPct val="100000"/>
              </a:lnSpc>
              <a:spcBef>
                <a:spcPts val="180"/>
              </a:spcBef>
              <a:spcAft>
                <a:spcPts val="180"/>
              </a:spcAft>
              <a:buFont typeface="Arial" panose="020B0604020202020204" pitchFamily="34" charset="0"/>
              <a:buChar char="•"/>
            </a:pPr>
            <a:r>
              <a:rPr lang="en-US" sz="1800" dirty="0">
                <a:effectLst/>
                <a:latin typeface="Cambria" panose="02040503050406030204" pitchFamily="18" charset="0"/>
                <a:ea typeface="Cambria" panose="02040503050406030204" pitchFamily="18" charset="0"/>
                <a:cs typeface="Times New Roman" panose="02020603050405020304" pitchFamily="18" charset="0"/>
              </a:rPr>
              <a:t>An </a:t>
            </a:r>
            <a:r>
              <a:rPr lang="en-US" sz="1800" b="1" dirty="0">
                <a:effectLst/>
                <a:latin typeface="Cambria" panose="02040503050406030204" pitchFamily="18" charset="0"/>
                <a:ea typeface="Cambria" panose="02040503050406030204" pitchFamily="18" charset="0"/>
                <a:cs typeface="Times New Roman" panose="02020603050405020304" pitchFamily="18" charset="0"/>
              </a:rPr>
              <a:t>Event Hub producer</a:t>
            </a:r>
            <a:r>
              <a:rPr lang="en-US" sz="1800" dirty="0">
                <a:effectLst/>
                <a:latin typeface="Cambria" panose="02040503050406030204" pitchFamily="18" charset="0"/>
                <a:ea typeface="Cambria" panose="02040503050406030204" pitchFamily="18" charset="0"/>
                <a:cs typeface="Times New Roman" panose="02020603050405020304" pitchFamily="18" charset="0"/>
              </a:rPr>
              <a:t> is a type of client that serves as a source of telemetry data, diagnostics information, usage logs, or other log data, as part of an embedded device solution, a mobile device application, a game title running on a console or other device, some client or server based business solution, or a web site.</a:t>
            </a:r>
          </a:p>
          <a:p>
            <a:pPr marL="342900" marR="0" lvl="0" indent="-342900">
              <a:lnSpc>
                <a:spcPct val="100000"/>
              </a:lnSpc>
              <a:spcBef>
                <a:spcPts val="180"/>
              </a:spcBef>
              <a:spcAft>
                <a:spcPts val="180"/>
              </a:spcAft>
              <a:buFont typeface="Arial" panose="020B0604020202020204" pitchFamily="34" charset="0"/>
              <a:buChar char="•"/>
            </a:pPr>
            <a:r>
              <a:rPr lang="en-US" sz="1800" dirty="0">
                <a:effectLst/>
                <a:latin typeface="Cambria" panose="02040503050406030204" pitchFamily="18" charset="0"/>
                <a:ea typeface="Cambria" panose="02040503050406030204" pitchFamily="18" charset="0"/>
                <a:cs typeface="Times New Roman" panose="02020603050405020304" pitchFamily="18" charset="0"/>
              </a:rPr>
              <a:t>An </a:t>
            </a:r>
            <a:r>
              <a:rPr lang="en-US" sz="1800" b="1" dirty="0">
                <a:effectLst/>
                <a:latin typeface="Cambria" panose="02040503050406030204" pitchFamily="18" charset="0"/>
                <a:ea typeface="Cambria" panose="02040503050406030204" pitchFamily="18" charset="0"/>
                <a:cs typeface="Times New Roman" panose="02020603050405020304" pitchFamily="18" charset="0"/>
              </a:rPr>
              <a:t>Event Hub consumer</a:t>
            </a:r>
            <a:r>
              <a:rPr lang="en-US" sz="1800" dirty="0">
                <a:effectLst/>
                <a:latin typeface="Cambria" panose="02040503050406030204" pitchFamily="18" charset="0"/>
                <a:ea typeface="Cambria" panose="02040503050406030204" pitchFamily="18" charset="0"/>
                <a:cs typeface="Times New Roman" panose="02020603050405020304" pitchFamily="18" charset="0"/>
              </a:rPr>
              <a:t> is a type of client which reads information from the Event Hub and allows processing of it. Processing may involve aggregation, complex computation and filtering. Processing may also involve distribution or storage of the information in a raw or transformed fashion. </a:t>
            </a:r>
          </a:p>
          <a:p>
            <a:pPr marL="342900" marR="0" lvl="0" indent="-342900">
              <a:lnSpc>
                <a:spcPct val="100000"/>
              </a:lnSpc>
              <a:spcBef>
                <a:spcPts val="180"/>
              </a:spcBef>
              <a:spcAft>
                <a:spcPts val="180"/>
              </a:spcAft>
              <a:buFont typeface="Arial" panose="020B0604020202020204" pitchFamily="34" charset="0"/>
              <a:buChar char="•"/>
            </a:pPr>
            <a:r>
              <a:rPr lang="en-US" sz="1800" dirty="0">
                <a:effectLst/>
                <a:latin typeface="Cambria" panose="02040503050406030204" pitchFamily="18" charset="0"/>
                <a:ea typeface="Cambria" panose="02040503050406030204" pitchFamily="18" charset="0"/>
                <a:cs typeface="Times New Roman" panose="02020603050405020304" pitchFamily="18" charset="0"/>
              </a:rPr>
              <a:t>A </a:t>
            </a:r>
            <a:r>
              <a:rPr lang="en-US" sz="1800" b="1" dirty="0">
                <a:effectLst/>
                <a:latin typeface="Cambria" panose="02040503050406030204" pitchFamily="18" charset="0"/>
                <a:ea typeface="Cambria" panose="02040503050406030204" pitchFamily="18" charset="0"/>
                <a:cs typeface="Times New Roman" panose="02020603050405020304" pitchFamily="18" charset="0"/>
              </a:rPr>
              <a:t>partition</a:t>
            </a:r>
            <a:r>
              <a:rPr lang="en-US" sz="1800" dirty="0">
                <a:effectLst/>
                <a:latin typeface="Cambria" panose="02040503050406030204" pitchFamily="18" charset="0"/>
                <a:ea typeface="Cambria" panose="02040503050406030204" pitchFamily="18" charset="0"/>
                <a:cs typeface="Times New Roman" panose="02020603050405020304" pitchFamily="18" charset="0"/>
              </a:rPr>
              <a:t> is an ordered sequence of events that is held in an Event Hub. Partitions are a means of data organization associated with the parallelism required by event consumers. Azure Event Hubs provides message streaming through a partitioned consumer pattern in which each consumer only reads a specific subset, or partition, of the message stream. As newer events arrive, they are added to the end of this sequence. The number of partitions is specified at the time an Event Hub is created and cannot be changed.</a:t>
            </a:r>
          </a:p>
          <a:p>
            <a:pPr marL="342900" marR="0" lvl="0" indent="-342900">
              <a:lnSpc>
                <a:spcPct val="100000"/>
              </a:lnSpc>
              <a:spcBef>
                <a:spcPts val="180"/>
              </a:spcBef>
              <a:spcAft>
                <a:spcPts val="180"/>
              </a:spcAft>
              <a:buFont typeface="Arial" panose="020B0604020202020204" pitchFamily="34" charset="0"/>
              <a:buChar char="•"/>
            </a:pPr>
            <a:r>
              <a:rPr lang="en-US" sz="1800" dirty="0">
                <a:effectLst/>
                <a:latin typeface="Cambria" panose="02040503050406030204" pitchFamily="18" charset="0"/>
                <a:ea typeface="Cambria" panose="02040503050406030204" pitchFamily="18" charset="0"/>
                <a:cs typeface="Times New Roman" panose="02020603050405020304" pitchFamily="18" charset="0"/>
              </a:rPr>
              <a:t>A </a:t>
            </a:r>
            <a:r>
              <a:rPr lang="en-US" sz="1800" b="1" dirty="0">
                <a:effectLst/>
                <a:latin typeface="Cambria" panose="02040503050406030204" pitchFamily="18" charset="0"/>
                <a:ea typeface="Cambria" panose="02040503050406030204" pitchFamily="18" charset="0"/>
                <a:cs typeface="Times New Roman" panose="02020603050405020304" pitchFamily="18" charset="0"/>
              </a:rPr>
              <a:t>consumer group</a:t>
            </a:r>
            <a:r>
              <a:rPr lang="en-US" sz="1800" dirty="0">
                <a:effectLst/>
                <a:latin typeface="Cambria" panose="02040503050406030204" pitchFamily="18" charset="0"/>
                <a:ea typeface="Cambria" panose="02040503050406030204" pitchFamily="18" charset="0"/>
                <a:cs typeface="Times New Roman" panose="02020603050405020304" pitchFamily="18" charset="0"/>
              </a:rPr>
              <a:t> is a view of an entire Event Hub. Consumer groups enable multiple consuming applications to each have a separate view of the event stream, and to read the stream independently at their own pace and from their own position. There can be at most 5 concurrent readers on a partition per consumer group; however it is recommended that there is only one active consumer for a given partition and consumer group pairing. Each active reader receives all of the events from its partition; if there are multiple readers on the same partition, then they will receive duplicate events.</a:t>
            </a:r>
          </a:p>
          <a:p>
            <a:pPr marL="342900" marR="0" lvl="0" indent="-342900">
              <a:lnSpc>
                <a:spcPct val="100000"/>
              </a:lnSpc>
              <a:spcBef>
                <a:spcPts val="180"/>
              </a:spcBef>
              <a:spcAft>
                <a:spcPts val="180"/>
              </a:spcAft>
              <a:buFont typeface="Arial" panose="020B0604020202020204" pitchFamily="34" charset="0"/>
              <a:buChar char="•"/>
            </a:pPr>
            <a:r>
              <a:rPr lang="en-US" sz="1800" b="1" dirty="0">
                <a:effectLst/>
                <a:latin typeface="Cambria" panose="02040503050406030204" pitchFamily="18" charset="0"/>
                <a:ea typeface="Cambria" panose="02040503050406030204" pitchFamily="18" charset="0"/>
                <a:cs typeface="Times New Roman" panose="02020603050405020304" pitchFamily="18" charset="0"/>
              </a:rPr>
              <a:t>Event receivers</a:t>
            </a:r>
            <a:r>
              <a:rPr lang="en-US" sz="1800" dirty="0">
                <a:effectLst/>
                <a:latin typeface="Cambria" panose="02040503050406030204" pitchFamily="18" charset="0"/>
                <a:ea typeface="Cambria" panose="02040503050406030204" pitchFamily="18" charset="0"/>
                <a:cs typeface="Times New Roman" panose="02020603050405020304" pitchFamily="18" charset="0"/>
              </a:rPr>
              <a:t>: Any entity that reads event data from an event hub. All Event Hubs consumers connect via the AMQP 1.0 session. The Event Hubs service delivers events through a session as they become available. All Kafka consumers connect via the Kafka protocol 1.0 and later.</a:t>
            </a:r>
          </a:p>
          <a:p>
            <a:pPr marL="342900" marR="0" lvl="0" indent="-342900">
              <a:lnSpc>
                <a:spcPct val="100000"/>
              </a:lnSpc>
              <a:spcBef>
                <a:spcPts val="180"/>
              </a:spcBef>
              <a:spcAft>
                <a:spcPts val="180"/>
              </a:spcAft>
              <a:buFont typeface="Arial" panose="020B0604020202020204" pitchFamily="34" charset="0"/>
              <a:buChar char="•"/>
            </a:pPr>
            <a:r>
              <a:rPr lang="en-US" sz="1800" b="1" dirty="0">
                <a:effectLst/>
                <a:latin typeface="Cambria" panose="02040503050406030204" pitchFamily="18" charset="0"/>
                <a:ea typeface="Cambria" panose="02040503050406030204" pitchFamily="18" charset="0"/>
                <a:cs typeface="Times New Roman" panose="02020603050405020304" pitchFamily="18" charset="0"/>
              </a:rPr>
              <a:t>Throughput units</a:t>
            </a:r>
            <a:r>
              <a:rPr lang="en-US" sz="1800" dirty="0">
                <a:effectLst/>
                <a:latin typeface="Cambria" panose="02040503050406030204" pitchFamily="18" charset="0"/>
                <a:ea typeface="Cambria" panose="02040503050406030204" pitchFamily="18" charset="0"/>
                <a:cs typeface="Times New Roman" panose="02020603050405020304" pitchFamily="18" charset="0"/>
              </a:rPr>
              <a:t> or </a:t>
            </a:r>
            <a:r>
              <a:rPr lang="en-US" sz="1800" b="1" dirty="0">
                <a:effectLst/>
                <a:latin typeface="Cambria" panose="02040503050406030204" pitchFamily="18" charset="0"/>
                <a:ea typeface="Cambria" panose="02040503050406030204" pitchFamily="18" charset="0"/>
                <a:cs typeface="Times New Roman" panose="02020603050405020304" pitchFamily="18" charset="0"/>
              </a:rPr>
              <a:t>processing units</a:t>
            </a:r>
            <a:r>
              <a:rPr lang="en-US" sz="1800" dirty="0">
                <a:effectLst/>
                <a:latin typeface="Cambria" panose="02040503050406030204" pitchFamily="18" charset="0"/>
                <a:ea typeface="Cambria" panose="02040503050406030204" pitchFamily="18" charset="0"/>
                <a:cs typeface="Times New Roman" panose="02020603050405020304" pitchFamily="18" charset="0"/>
              </a:rPr>
              <a:t>: Pre-purchased units of capacity that control the throughput capacity of Event Hubs.</a:t>
            </a:r>
          </a:p>
          <a:p>
            <a:pPr marL="342900" lvl="1" indent="-34290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8597868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B0B4E4C3-E40D-4D1D-A6AA-DAF0E645EFC3}"/>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065898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1871765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49636426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19598480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44262429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5194343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62044102"/>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3860743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566130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42024284"/>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177678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1992797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2709829"/>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42910216"/>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66359369"/>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95812098"/>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98524039"/>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98799238"/>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8436992"/>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1214155"/>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166700887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18343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801013326"/>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4787553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5212068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96020221"/>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1707419"/>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760637354"/>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523162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25148730"/>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8455213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4415265"/>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3561323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765812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2269210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55357132"/>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0063375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43588233"/>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4921342"/>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58867534"/>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54333086"/>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59464991"/>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09528502"/>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61A92AD1-6689-41DB-9434-AC98B39D968F}"/>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9072680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slideLayout" Target="../slideLayouts/slideLayout86.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slideLayout" Target="../slideLayouts/slideLayout73.xml"/><Relationship Id="rId41" Type="http://schemas.openxmlformats.org/officeDocument/2006/relationships/slideLayout" Target="../slideLayouts/slideLayout85.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45" Type="http://schemas.openxmlformats.org/officeDocument/2006/relationships/theme" Target="../theme/theme2.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4" Type="http://schemas.openxmlformats.org/officeDocument/2006/relationships/slideLayout" Target="../slideLayouts/slideLayout88.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3" name="TextBox 2">
            <a:extLst>
              <a:ext uri="{FF2B5EF4-FFF2-40B4-BE49-F238E27FC236}">
                <a16:creationId xmlns:a16="http://schemas.microsoft.com/office/drawing/2014/main" id="{20E414E6-18F6-4DAA-8DBD-EF47A2CF826A}"/>
              </a:ext>
            </a:extLst>
          </p:cNvPr>
          <p:cNvSpPr txBox="1"/>
          <p:nvPr userDrawn="1"/>
        </p:nvSpPr>
        <p:spPr>
          <a:xfrm rot="16200000">
            <a:off x="-581179"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5" name="Straight Connector 4">
            <a:extLst>
              <a:ext uri="{FF2B5EF4-FFF2-40B4-BE49-F238E27FC236}">
                <a16:creationId xmlns:a16="http://schemas.microsoft.com/office/drawing/2014/main" id="{5AF9B98F-C6E7-4B8F-9EDE-146A7B3C0F00}"/>
              </a:ext>
            </a:extLst>
          </p:cNvPr>
          <p:cNvCxnSpPr>
            <a:cxnSpLocks/>
          </p:cNvCxnSpPr>
          <p:nvPr userDrawn="1"/>
        </p:nvCxnSpPr>
        <p:spPr>
          <a:xfrm>
            <a:off x="-134954"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6" name="Straight Connector 5">
            <a:extLst>
              <a:ext uri="{FF2B5EF4-FFF2-40B4-BE49-F238E27FC236}">
                <a16:creationId xmlns:a16="http://schemas.microsoft.com/office/drawing/2014/main" id="{F26DAAF3-7627-44AD-AD7C-6D57F303448B}"/>
              </a:ext>
            </a:extLst>
          </p:cNvPr>
          <p:cNvCxnSpPr>
            <a:cxnSpLocks/>
          </p:cNvCxnSpPr>
          <p:nvPr userDrawn="1"/>
        </p:nvCxnSpPr>
        <p:spPr>
          <a:xfrm>
            <a:off x="-134954"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7" name="Straight Connector 6">
            <a:extLst>
              <a:ext uri="{FF2B5EF4-FFF2-40B4-BE49-F238E27FC236}">
                <a16:creationId xmlns:a16="http://schemas.microsoft.com/office/drawing/2014/main" id="{B142F553-9703-4993-B112-B201CA98F5D5}"/>
              </a:ext>
            </a:extLst>
          </p:cNvPr>
          <p:cNvCxnSpPr>
            <a:cxnSpLocks/>
          </p:cNvCxnSpPr>
          <p:nvPr userDrawn="1"/>
        </p:nvCxnSpPr>
        <p:spPr>
          <a:xfrm>
            <a:off x="-89711"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88" r:id="rId30"/>
    <p:sldLayoutId id="2147484689" r:id="rId31"/>
    <p:sldLayoutId id="2147484690" r:id="rId32"/>
    <p:sldLayoutId id="2147484683" r:id="rId33"/>
    <p:sldLayoutId id="2147484685" r:id="rId34"/>
    <p:sldLayoutId id="2147484673" r:id="rId35"/>
    <p:sldLayoutId id="2147484678" r:id="rId36"/>
    <p:sldLayoutId id="2147484679" r:id="rId37"/>
    <p:sldLayoutId id="2147484686" r:id="rId38"/>
    <p:sldLayoutId id="2147484674" r:id="rId39"/>
    <p:sldLayoutId id="2147484702" r:id="rId40"/>
    <p:sldLayoutId id="2147484701" r:id="rId41"/>
    <p:sldLayoutId id="2147484699" r:id="rId42"/>
    <p:sldLayoutId id="2147484700" r:id="rId43"/>
    <p:sldLayoutId id="2147484698" r:id="rId4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3676929773"/>
      </p:ext>
    </p:extLst>
  </p:cSld>
  <p:clrMap bg1="lt1" tx1="dk1" bg2="lt2" tx2="dk2" accent1="accent1" accent2="accent2" accent3="accent3" accent4="accent4" accent5="accent5" accent6="accent6" hlink="hlink" folHlink="folHlink"/>
  <p:sldLayoutIdLst>
    <p:sldLayoutId id="2147484705" r:id="rId1"/>
    <p:sldLayoutId id="2147484706" r:id="rId2"/>
    <p:sldLayoutId id="2147484707" r:id="rId3"/>
    <p:sldLayoutId id="2147484708" r:id="rId4"/>
    <p:sldLayoutId id="2147484709" r:id="rId5"/>
    <p:sldLayoutId id="2147484710" r:id="rId6"/>
    <p:sldLayoutId id="2147484711" r:id="rId7"/>
    <p:sldLayoutId id="2147484712" r:id="rId8"/>
    <p:sldLayoutId id="2147484713" r:id="rId9"/>
    <p:sldLayoutId id="2147484714" r:id="rId10"/>
    <p:sldLayoutId id="2147484715" r:id="rId11"/>
    <p:sldLayoutId id="2147484716" r:id="rId12"/>
    <p:sldLayoutId id="2147484717" r:id="rId13"/>
    <p:sldLayoutId id="2147484718" r:id="rId14"/>
    <p:sldLayoutId id="2147484719" r:id="rId15"/>
    <p:sldLayoutId id="2147484720" r:id="rId16"/>
    <p:sldLayoutId id="2147484721" r:id="rId17"/>
    <p:sldLayoutId id="2147484722" r:id="rId18"/>
    <p:sldLayoutId id="2147484723" r:id="rId19"/>
    <p:sldLayoutId id="2147484724" r:id="rId20"/>
    <p:sldLayoutId id="2147484725" r:id="rId21"/>
    <p:sldLayoutId id="2147484726" r:id="rId22"/>
    <p:sldLayoutId id="2147484727" r:id="rId23"/>
    <p:sldLayoutId id="2147484728" r:id="rId24"/>
    <p:sldLayoutId id="2147484729" r:id="rId25"/>
    <p:sldLayoutId id="2147484730" r:id="rId26"/>
    <p:sldLayoutId id="2147484731" r:id="rId27"/>
    <p:sldLayoutId id="2147484732" r:id="rId28"/>
    <p:sldLayoutId id="2147484733" r:id="rId29"/>
    <p:sldLayoutId id="2147484734" r:id="rId30"/>
    <p:sldLayoutId id="2147484735" r:id="rId31"/>
    <p:sldLayoutId id="2147484736" r:id="rId32"/>
    <p:sldLayoutId id="2147484737" r:id="rId33"/>
    <p:sldLayoutId id="2147484738" r:id="rId34"/>
    <p:sldLayoutId id="2147484739" r:id="rId35"/>
    <p:sldLayoutId id="2147484740" r:id="rId36"/>
    <p:sldLayoutId id="2147484741" r:id="rId37"/>
    <p:sldLayoutId id="2147484742" r:id="rId38"/>
    <p:sldLayoutId id="2147484743" r:id="rId39"/>
    <p:sldLayoutId id="2147484744" r:id="rId40"/>
    <p:sldLayoutId id="2147484745" r:id="rId41"/>
    <p:sldLayoutId id="2147484746" r:id="rId42"/>
    <p:sldLayoutId id="2147484747" r:id="rId43"/>
    <p:sldLayoutId id="2147484748" r:id="rId4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sz="4000" dirty="0">
                <a:solidFill>
                  <a:schemeClr val="tx1"/>
                </a:solidFill>
              </a:rPr>
              <a:t>Module 09: Develop event-based solutions</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Agenda</a:t>
            </a:r>
          </a:p>
        </p:txBody>
      </p:sp>
      <p:sp>
        <p:nvSpPr>
          <p:cNvPr id="6" name="Text Placeholder 5"/>
          <p:cNvSpPr>
            <a:spLocks noGrp="1"/>
          </p:cNvSpPr>
          <p:nvPr>
            <p:ph type="body" sz="quarter" idx="11"/>
          </p:nvPr>
        </p:nvSpPr>
        <p:spPr/>
        <p:txBody>
          <a:bodyPr/>
          <a:lstStyle/>
          <a:p>
            <a:pPr lvl="1"/>
            <a:r>
              <a:rPr lang="en-US" dirty="0"/>
              <a:t>Explore Azure Event Grid</a:t>
            </a:r>
          </a:p>
        </p:txBody>
      </p:sp>
      <p:sp>
        <p:nvSpPr>
          <p:cNvPr id="2" name="Text Placeholder 1"/>
          <p:cNvSpPr>
            <a:spLocks noGrp="1"/>
          </p:cNvSpPr>
          <p:nvPr>
            <p:ph type="body" sz="quarter" idx="15"/>
          </p:nvPr>
        </p:nvSpPr>
        <p:spPr/>
        <p:txBody>
          <a:bodyPr/>
          <a:lstStyle/>
          <a:p>
            <a:pPr lvl="1"/>
            <a:r>
              <a:rPr lang="en-US" dirty="0"/>
              <a:t>Explore Azure Event Hubs</a:t>
            </a:r>
          </a:p>
        </p:txBody>
      </p:sp>
      <p:grpSp>
        <p:nvGrpSpPr>
          <p:cNvPr id="15" name="Group 14" descr="Icon of three concentric arcs">
            <a:extLst>
              <a:ext uri="{FF2B5EF4-FFF2-40B4-BE49-F238E27FC236}">
                <a16:creationId xmlns:a16="http://schemas.microsoft.com/office/drawing/2014/main" id="{608CDF18-AECC-4FDF-A8F1-216844CC0AD2}"/>
              </a:ext>
            </a:extLst>
          </p:cNvPr>
          <p:cNvGrpSpPr/>
          <p:nvPr/>
        </p:nvGrpSpPr>
        <p:grpSpPr>
          <a:xfrm>
            <a:off x="3031669" y="1620003"/>
            <a:ext cx="702132" cy="702231"/>
            <a:chOff x="3031669" y="1620003"/>
            <a:chExt cx="702132" cy="702231"/>
          </a:xfrm>
        </p:grpSpPr>
        <p:grpSp>
          <p:nvGrpSpPr>
            <p:cNvPr id="21" name="Group 20">
              <a:extLst>
                <a:ext uri="{FF2B5EF4-FFF2-40B4-BE49-F238E27FC236}">
                  <a16:creationId xmlns:a16="http://schemas.microsoft.com/office/drawing/2014/main" id="{6B02610C-D743-4EC3-ADB6-968702F1329E}"/>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2" name="Freeform 5">
                <a:extLst>
                  <a:ext uri="{FF2B5EF4-FFF2-40B4-BE49-F238E27FC236}">
                    <a16:creationId xmlns:a16="http://schemas.microsoft.com/office/drawing/2014/main" id="{24D747FB-14BE-4011-9D02-705EBB6A663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 name="Freeform 6">
                <a:extLst>
                  <a:ext uri="{FF2B5EF4-FFF2-40B4-BE49-F238E27FC236}">
                    <a16:creationId xmlns:a16="http://schemas.microsoft.com/office/drawing/2014/main" id="{F5D5C1AD-C8B4-4F2F-8083-999CEE96BA0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three concentric arcs">
              <a:extLst>
                <a:ext uri="{FF2B5EF4-FFF2-40B4-BE49-F238E27FC236}">
                  <a16:creationId xmlns:a16="http://schemas.microsoft.com/office/drawing/2014/main" id="{1BC5CA9F-5934-4A70-A2A3-E3718198A66A}"/>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11" name="Group 10" descr="Icon of a arrow in a circular path with a timer inside the circle">
            <a:extLst>
              <a:ext uri="{FF2B5EF4-FFF2-40B4-BE49-F238E27FC236}">
                <a16:creationId xmlns:a16="http://schemas.microsoft.com/office/drawing/2014/main" id="{FC017999-7DC8-4D1B-A26F-62835FFE6CF3}"/>
              </a:ext>
            </a:extLst>
          </p:cNvPr>
          <p:cNvGrpSpPr/>
          <p:nvPr/>
        </p:nvGrpSpPr>
        <p:grpSpPr>
          <a:xfrm>
            <a:off x="3031669" y="3077886"/>
            <a:ext cx="702132" cy="702231"/>
            <a:chOff x="3031669" y="2473749"/>
            <a:chExt cx="702132" cy="702231"/>
          </a:xfrm>
        </p:grpSpPr>
        <p:grpSp>
          <p:nvGrpSpPr>
            <p:cNvPr id="24" name="Group 23">
              <a:extLst>
                <a:ext uri="{FF2B5EF4-FFF2-40B4-BE49-F238E27FC236}">
                  <a16:creationId xmlns:a16="http://schemas.microsoft.com/office/drawing/2014/main" id="{646B0845-DACE-4AD9-B87E-9327F2C41B27}"/>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25" name="Freeform 5">
                <a:extLst>
                  <a:ext uri="{FF2B5EF4-FFF2-40B4-BE49-F238E27FC236}">
                    <a16:creationId xmlns:a16="http://schemas.microsoft.com/office/drawing/2014/main" id="{11EBADAE-9708-4DC9-8FEB-C782DE5B703C}"/>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6" name="Freeform 6">
                <a:extLst>
                  <a:ext uri="{FF2B5EF4-FFF2-40B4-BE49-F238E27FC236}">
                    <a16:creationId xmlns:a16="http://schemas.microsoft.com/office/drawing/2014/main" id="{56FB454F-D1C4-4F80-A58B-C84A04A0BFE4}"/>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0" name="Picture 39" descr="Icon of a arrow in a circular path with a timer inside the circle">
              <a:extLst>
                <a:ext uri="{FF2B5EF4-FFF2-40B4-BE49-F238E27FC236}">
                  <a16:creationId xmlns:a16="http://schemas.microsoft.com/office/drawing/2014/main" id="{BB3CF780-F1A8-4400-B921-4B77AF2BC0B3}"/>
                </a:ext>
              </a:extLst>
            </p:cNvPr>
            <p:cNvPicPr>
              <a:picLocks noChangeAspect="1"/>
            </p:cNvPicPr>
            <p:nvPr/>
          </p:nvPicPr>
          <p:blipFill>
            <a:blip r:embed="rId4"/>
            <a:stretch>
              <a:fillRect/>
            </a:stretch>
          </p:blipFill>
          <p:spPr>
            <a:xfrm>
              <a:off x="3196572" y="2638702"/>
              <a:ext cx="372325" cy="372325"/>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Explore Azure Event Grid (1 / 2)</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654203" y="1393396"/>
            <a:ext cx="3686149" cy="3836948"/>
          </a:xfrm>
          <a:solidFill>
            <a:schemeClr val="bg1">
              <a:lumMod val="95000"/>
            </a:schemeClr>
          </a:solidFill>
        </p:spPr>
        <p:txBody>
          <a:bodyPr/>
          <a:lstStyle/>
          <a:p>
            <a:r>
              <a:rPr lang="en-US" dirty="0"/>
              <a:t>What is the event grid</a:t>
            </a:r>
          </a:p>
          <a:p>
            <a:pPr marL="342900" lvl="1" indent="-342900">
              <a:buFont typeface="Arial" panose="020B0604020202020204" pitchFamily="34" charset="0"/>
              <a:buChar char="•"/>
            </a:pPr>
            <a:r>
              <a:rPr lang="en-US" dirty="0"/>
              <a:t>Azure Event Grid is an </a:t>
            </a:r>
            <a:r>
              <a:rPr lang="en-US" dirty="0" err="1"/>
              <a:t>eventing</a:t>
            </a:r>
            <a:r>
              <a:rPr lang="en-US" dirty="0"/>
              <a:t> backplane</a:t>
            </a:r>
          </a:p>
          <a:p>
            <a:pPr marL="342900" lvl="1" indent="-342900">
              <a:buFont typeface="Arial" panose="020B0604020202020204" pitchFamily="34" charset="0"/>
              <a:buChar char="•"/>
            </a:pPr>
            <a:r>
              <a:rPr lang="en-US" dirty="0">
                <a:latin typeface="+mn-lt"/>
              </a:rPr>
              <a:t>Built-in support for events coming from Azure services</a:t>
            </a:r>
          </a:p>
          <a:p>
            <a:pPr marL="342900" lvl="1" indent="-342900">
              <a:buFont typeface="Arial" panose="020B0604020202020204" pitchFamily="34" charset="0"/>
              <a:buChar char="•"/>
            </a:pPr>
            <a:r>
              <a:rPr lang="en-US" dirty="0"/>
              <a:t>Create events with custom topics</a:t>
            </a:r>
          </a:p>
          <a:p>
            <a:pPr marL="342900" lvl="2" indent="-342900">
              <a:buFont typeface="Arial" panose="020B0604020202020204" pitchFamily="34" charset="0"/>
              <a:buChar char="•"/>
            </a:pPr>
            <a:r>
              <a:rPr lang="en-US" sz="2000" dirty="0">
                <a:latin typeface="+mn-lt"/>
              </a:rPr>
              <a:t>Use filters to route specific events to different endpoints</a:t>
            </a:r>
          </a:p>
        </p:txBody>
      </p:sp>
      <p:pic>
        <p:nvPicPr>
          <p:cNvPr id="6" name="Picture 5" descr="Image showing the Event Grid model of sources and handlers">
            <a:extLst>
              <a:ext uri="{FF2B5EF4-FFF2-40B4-BE49-F238E27FC236}">
                <a16:creationId xmlns:a16="http://schemas.microsoft.com/office/drawing/2014/main" id="{127DE317-969F-484B-823A-398C3602BAF4}"/>
              </a:ext>
            </a:extLst>
          </p:cNvPr>
          <p:cNvPicPr>
            <a:picLocks noChangeAspect="1"/>
          </p:cNvPicPr>
          <p:nvPr/>
        </p:nvPicPr>
        <p:blipFill>
          <a:blip r:embed="rId3"/>
          <a:stretch>
            <a:fillRect/>
          </a:stretch>
        </p:blipFill>
        <p:spPr>
          <a:xfrm>
            <a:off x="4517863" y="1421222"/>
            <a:ext cx="7242048" cy="4015556"/>
          </a:xfrm>
          <a:prstGeom prst="rect">
            <a:avLst/>
          </a:prstGeom>
        </p:spPr>
      </p:pic>
    </p:spTree>
    <p:extLst>
      <p:ext uri="{BB962C8B-B14F-4D97-AF65-F5344CB8AC3E}">
        <p14:creationId xmlns:p14="http://schemas.microsoft.com/office/powerpoint/2010/main" val="17267744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descr="Image showing the event processing flow.">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Discover Azure Event Hubs (2 / 2)</a:t>
            </a:r>
          </a:p>
        </p:txBody>
      </p:sp>
      <p:sp>
        <p:nvSpPr>
          <p:cNvPr id="5" name="Rectangle 4" descr="Image showing the event processing flow.">
            <a:extLst>
              <a:ext uri="{FF2B5EF4-FFF2-40B4-BE49-F238E27FC236}">
                <a16:creationId xmlns:a16="http://schemas.microsoft.com/office/drawing/2014/main" id="{963C631C-9FD9-4FD2-AD9A-F94ED708BAFC}"/>
              </a:ext>
            </a:extLst>
          </p:cNvPr>
          <p:cNvSpPr/>
          <p:nvPr/>
        </p:nvSpPr>
        <p:spPr bwMode="auto">
          <a:xfrm>
            <a:off x="597408" y="1236234"/>
            <a:ext cx="10671127" cy="428626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dirty="0">
              <a:solidFill>
                <a:schemeClr val="bg1"/>
              </a:solidFill>
              <a:ea typeface="Segoe UI" pitchFamily="34" charset="0"/>
              <a:cs typeface="Segoe UI" pitchFamily="34" charset="0"/>
            </a:endParaRPr>
          </a:p>
        </p:txBody>
      </p:sp>
      <p:pic>
        <p:nvPicPr>
          <p:cNvPr id="6" name="Picture 5" descr="Image showing the event processing flow.">
            <a:extLst>
              <a:ext uri="{FF2B5EF4-FFF2-40B4-BE49-F238E27FC236}">
                <a16:creationId xmlns:a16="http://schemas.microsoft.com/office/drawing/2014/main" id="{53BB015E-E9C3-42B9-97FD-BB4D8B8B55BD}"/>
              </a:ext>
            </a:extLst>
          </p:cNvPr>
          <p:cNvPicPr>
            <a:picLocks noChangeAspect="1"/>
          </p:cNvPicPr>
          <p:nvPr/>
        </p:nvPicPr>
        <p:blipFill>
          <a:blip r:embed="rId3"/>
          <a:stretch>
            <a:fillRect/>
          </a:stretch>
        </p:blipFill>
        <p:spPr>
          <a:xfrm>
            <a:off x="1358118" y="1374817"/>
            <a:ext cx="9149706" cy="4009093"/>
          </a:xfrm>
          <a:prstGeom prst="rect">
            <a:avLst/>
          </a:prstGeom>
        </p:spPr>
      </p:pic>
    </p:spTree>
    <p:extLst>
      <p:ext uri="{BB962C8B-B14F-4D97-AF65-F5344CB8AC3E}">
        <p14:creationId xmlns:p14="http://schemas.microsoft.com/office/powerpoint/2010/main" val="30053884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1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935</Words>
  <Application>Microsoft Office PowerPoint</Application>
  <PresentationFormat>Widescreen</PresentationFormat>
  <Paragraphs>42</Paragraphs>
  <Slides>5</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vt:i4>
      </vt:variant>
    </vt:vector>
  </HeadingPairs>
  <TitlesOfParts>
    <vt:vector size="13" baseType="lpstr">
      <vt:lpstr>Arial</vt:lpstr>
      <vt:lpstr>Cambria</vt:lpstr>
      <vt:lpstr>Segoe UI</vt:lpstr>
      <vt:lpstr>Segoe UI Light</vt:lpstr>
      <vt:lpstr>Segoe UI Semibold</vt:lpstr>
      <vt:lpstr>Wingdings</vt:lpstr>
      <vt:lpstr>Microsoft Power Platform Template</vt:lpstr>
      <vt:lpstr>1_Microsoft Power Platform Template</vt:lpstr>
      <vt:lpstr>Module 09: Develop event-based solutions</vt:lpstr>
      <vt:lpstr>Module Agenda</vt:lpstr>
      <vt:lpstr>Explore Azure Event Grid (1 / 2)</vt:lpstr>
      <vt:lpstr>Discover Azure Event Hubs (2 / 2)</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2021-12-14T19:52:27Z</dcterms:created>
  <dcterms:modified xsi:type="dcterms:W3CDTF">2022-05-29T09:19:36Z</dcterms:modified>
</cp:coreProperties>
</file>