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8"/>
  </p:notesMasterIdLst>
  <p:handoutMasterIdLst>
    <p:handoutMasterId r:id="rId9"/>
  </p:handoutMasterIdLst>
  <p:sldIdLst>
    <p:sldId id="1627" r:id="rId2"/>
    <p:sldId id="1778" r:id="rId3"/>
    <p:sldId id="1792" r:id="rId4"/>
    <p:sldId id="1791" r:id="rId5"/>
    <p:sldId id="1793" r:id="rId6"/>
    <p:sldId id="1786" r:id="rId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82389" autoAdjust="0"/>
  </p:normalViewPr>
  <p:slideViewPr>
    <p:cSldViewPr snapToGrid="0">
      <p:cViewPr varScale="1">
        <p:scale>
          <a:sx n="93" d="100"/>
          <a:sy n="93" d="100"/>
        </p:scale>
        <p:origin x="1230"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5/29/2022 11:20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5/29/2022 11:20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view.docs.microsoft.com/en-us/azure/azure-monitor/app/platform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azure/azure-monitor/app/pre-aggregated-metrics-log-metr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5/29/2022 11:20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Above diagram gives a high-level view of Azure Monitor. At the center of the diagram are the data stores for metrics and logs, which are the two fundamental types of data used by Azure Monitor. On the left are the sources of monitoring data that populate these data stores. On the right are the different functions that Azure Monitor performs with this collected data. This includes such actions as analysis, alerting, and streaming to external systems.</a:t>
            </a:r>
          </a:p>
          <a:p>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10345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All data collected by Azure Monitor fits into one of two fundamental types, </a:t>
            </a:r>
            <a:r>
              <a:rPr lang="en-US" b="1" i="0" dirty="0">
                <a:solidFill>
                  <a:srgbClr val="171717"/>
                </a:solidFill>
                <a:effectLst/>
                <a:latin typeface="Segoe UI" panose="020B0502040204020203" pitchFamily="34" charset="0"/>
              </a:rPr>
              <a:t>metrics</a:t>
            </a:r>
            <a:r>
              <a:rPr lang="en-US" b="0" i="0" dirty="0">
                <a:solidFill>
                  <a:srgbClr val="171717"/>
                </a:solidFill>
                <a:effectLst/>
                <a:latin typeface="Segoe UI" panose="020B0502040204020203" pitchFamily="34" charset="0"/>
              </a:rPr>
              <a:t> and </a:t>
            </a:r>
            <a:r>
              <a:rPr lang="en-US" b="1" i="0" dirty="0">
                <a:solidFill>
                  <a:srgbClr val="171717"/>
                </a:solidFill>
                <a:effectLst/>
                <a:latin typeface="Segoe UI" panose="020B0502040204020203" pitchFamily="34" charset="0"/>
              </a:rPr>
              <a:t>logs</a:t>
            </a:r>
            <a:r>
              <a:rPr lang="en-US" b="0" i="0" dirty="0">
                <a:solidFill>
                  <a:srgbClr val="171717"/>
                </a:solidFill>
                <a:effectLst/>
                <a:latin typeface="Segoe UI" panose="020B0502040204020203" pitchFamily="34" charset="0"/>
              </a:rPr>
              <a:t>. Metrics are numerical values that describe some aspect of a system at a particular point in time. They are lightweight and capable of supporting near real-time scenarios. Logs contain different kinds of data organized into records with different sets of properties for each type. Telemetry such as events and traces are stored as logs in addition to performance data so that it can all be combined for analysis.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Log data collected by Azure Monitor can be analyzed with queries to quickly retrieve, consolidate, and analyze collected data. You can create and test queries using Log Analytics in the Azure portal.</a:t>
            </a:r>
          </a:p>
          <a:p>
            <a:pPr algn="l"/>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How Application Insights works</a:t>
            </a:r>
          </a:p>
          <a:p>
            <a:pPr algn="l"/>
            <a:r>
              <a:rPr lang="en-US" b="0" i="0" dirty="0">
                <a:solidFill>
                  <a:srgbClr val="171717"/>
                </a:solidFill>
                <a:effectLst/>
                <a:latin typeface="Segoe UI" panose="020B0502040204020203" pitchFamily="34" charset="0"/>
              </a:rPr>
              <a:t>You install a small instrumentation package (SDK) in your application or enable Application Insights using the Application Insights Agent when </a:t>
            </a:r>
            <a:r>
              <a:rPr lang="en-US" b="0" i="0" u="none" strike="noStrike" dirty="0">
                <a:solidFill>
                  <a:srgbClr val="171717"/>
                </a:solidFill>
                <a:effectLst/>
                <a:latin typeface="Segoe UI" panose="020B0502040204020203" pitchFamily="34" charset="0"/>
                <a:hlinkClick r:id="rId3"/>
              </a:rPr>
              <a:t>supported</a:t>
            </a:r>
            <a:r>
              <a:rPr lang="en-US" b="0" i="0" dirty="0">
                <a:solidFill>
                  <a:srgbClr val="171717"/>
                </a:solidFill>
                <a:effectLst/>
                <a:latin typeface="Segoe UI" panose="020B0502040204020203" pitchFamily="34" charset="0"/>
              </a:rPr>
              <a:t>. The instrumentation monitors your app and directs the telemetry data to an Azure Application Insights Resource using a unique GUID that we refer to as an Instrumentation Key.</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can instrument not only the web service application, but also any background components, and the JavaScript in the web pages themselves. The application and its components can run anywhere - it doesn't have to be hosted in Azure.</a:t>
            </a:r>
          </a:p>
          <a:p>
            <a:pPr algn="l"/>
            <a:endParaRPr lang="en-US" b="0" i="0" dirty="0">
              <a:solidFill>
                <a:srgbClr val="171717"/>
              </a:solidFill>
              <a:effectLst/>
              <a:latin typeface="Segoe UI" panose="020B0502040204020203" pitchFamily="34" charset="0"/>
            </a:endParaRPr>
          </a:p>
          <a:p>
            <a:pPr algn="l"/>
            <a:r>
              <a:rPr lang="en-US" b="0" i="0" u="none" strike="noStrike" dirty="0">
                <a:effectLst/>
                <a:latin typeface="Segoe UI" panose="020B0502040204020203" pitchFamily="34" charset="0"/>
                <a:hlinkClick r:id="rId4"/>
              </a:rPr>
              <a:t>https://docs.microsoft.com/azure/azure-monitor/app/pre-aggregated-metrics-log-metrics</a:t>
            </a:r>
            <a:endParaRPr lang="en-US" b="0" i="0" u="none" strike="noStrike" dirty="0">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In addition, you can pull in telemetry from the host environments such as performance counters, Azure diagnostics, or Docker logs. You can also set up web tests that periodically send synthetic requests to your web service.</a:t>
            </a:r>
          </a:p>
          <a:p>
            <a:pPr algn="l"/>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68087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458383"/>
            <a:ext cx="5994697" cy="2721604"/>
          </a:xfrm>
        </p:spPr>
        <p:txBody>
          <a:bodyPr/>
          <a:lstStyle/>
          <a:p>
            <a:r>
              <a:rPr lang="en-US" sz="4000" dirty="0">
                <a:solidFill>
                  <a:schemeClr val="tx1"/>
                </a:solidFill>
              </a:rPr>
              <a:t>Module 11: Instrument solutions to support monitoring and logging</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Agenda</a:t>
            </a:r>
          </a:p>
        </p:txBody>
      </p:sp>
      <p:sp>
        <p:nvSpPr>
          <p:cNvPr id="6" name="Text Placeholder 5"/>
          <p:cNvSpPr>
            <a:spLocks noGrp="1"/>
          </p:cNvSpPr>
          <p:nvPr>
            <p:ph type="body" sz="quarter" idx="11"/>
          </p:nvPr>
        </p:nvSpPr>
        <p:spPr>
          <a:xfrm>
            <a:off x="4078288" y="2659078"/>
            <a:ext cx="7695070" cy="1224434"/>
          </a:xfrm>
        </p:spPr>
        <p:txBody>
          <a:bodyPr/>
          <a:lstStyle/>
          <a:p>
            <a:pPr lvl="1"/>
            <a:r>
              <a:rPr lang="en-US" dirty="0"/>
              <a:t>Monitor app performance</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1669" y="2920180"/>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B9D07D-1068-4EA4-B81F-0271F0D7088C}"/>
              </a:ext>
              <a:ext uri="{C183D7F6-B498-43B3-948B-1728B52AA6E4}">
                <adec:decorative xmlns:adec="http://schemas.microsoft.com/office/drawing/2017/decorative" val="1"/>
              </a:ext>
            </a:extLst>
          </p:cNvPr>
          <p:cNvSpPr/>
          <p:nvPr/>
        </p:nvSpPr>
        <p:spPr bwMode="auto">
          <a:xfrm>
            <a:off x="1796005" y="1289154"/>
            <a:ext cx="8599990" cy="4590562"/>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Azure Monitor (1 / 3)</a:t>
            </a:r>
          </a:p>
        </p:txBody>
      </p:sp>
      <p:pic>
        <p:nvPicPr>
          <p:cNvPr id="19" name="Picture 18" descr="Graphical user interface, application&#10;&#10;Description automatically generated">
            <a:extLst>
              <a:ext uri="{FF2B5EF4-FFF2-40B4-BE49-F238E27FC236}">
                <a16:creationId xmlns:a16="http://schemas.microsoft.com/office/drawing/2014/main" id="{E6657CB4-673A-42DC-8317-E1BAEFD678D3}"/>
              </a:ext>
            </a:extLst>
          </p:cNvPr>
          <p:cNvPicPr>
            <a:picLocks noChangeAspect="1"/>
          </p:cNvPicPr>
          <p:nvPr/>
        </p:nvPicPr>
        <p:blipFill>
          <a:blip r:embed="rId3"/>
          <a:stretch>
            <a:fillRect/>
          </a:stretch>
        </p:blipFill>
        <p:spPr>
          <a:xfrm>
            <a:off x="2090664" y="1384414"/>
            <a:ext cx="7936115" cy="4369632"/>
          </a:xfrm>
          <a:prstGeom prst="rect">
            <a:avLst/>
          </a:prstGeom>
        </p:spPr>
      </p:pic>
    </p:spTree>
    <p:extLst>
      <p:ext uri="{BB962C8B-B14F-4D97-AF65-F5344CB8AC3E}">
        <p14:creationId xmlns:p14="http://schemas.microsoft.com/office/powerpoint/2010/main" val="19862740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C95C8D7-890D-4F22-8DD3-6BCB3414DFAD}"/>
              </a:ext>
              <a:ext uri="{C183D7F6-B498-43B3-948B-1728B52AA6E4}">
                <adec:decorative xmlns:adec="http://schemas.microsoft.com/office/drawing/2017/decorative" val="1"/>
              </a:ext>
            </a:extLst>
          </p:cNvPr>
          <p:cNvSpPr/>
          <p:nvPr/>
        </p:nvSpPr>
        <p:spPr bwMode="auto">
          <a:xfrm>
            <a:off x="6195094" y="1456894"/>
            <a:ext cx="5677357" cy="4120337"/>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t>
            </a:r>
            <a:r>
              <a:rPr lang="en-US"/>
              <a:t>Azure Monitor (3 / 3</a:t>
            </a:r>
            <a:r>
              <a:rPr lang="en-US" dirty="0"/>
              <a:t>)</a:t>
            </a:r>
          </a:p>
        </p:txBody>
      </p:sp>
      <p:sp>
        <p:nvSpPr>
          <p:cNvPr id="8" name="Rectangle 7">
            <a:extLst>
              <a:ext uri="{FF2B5EF4-FFF2-40B4-BE49-F238E27FC236}">
                <a16:creationId xmlns:a16="http://schemas.microsoft.com/office/drawing/2014/main" id="{911C1815-0069-40AD-B562-F289D6023B3C}"/>
              </a:ext>
              <a:ext uri="{C183D7F6-B498-43B3-948B-1728B52AA6E4}">
                <adec:decorative xmlns:adec="http://schemas.microsoft.com/office/drawing/2017/decorative" val="1"/>
              </a:ext>
            </a:extLst>
          </p:cNvPr>
          <p:cNvSpPr/>
          <p:nvPr/>
        </p:nvSpPr>
        <p:spPr bwMode="auto">
          <a:xfrm>
            <a:off x="418643" y="1456894"/>
            <a:ext cx="5677357" cy="4137795"/>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descr="The diagram depicts how log data that Azure Monitor collects can be analyzed with queries to quickly retrieve, consolidate, and analyze collected data. &#10;">
            <a:extLst>
              <a:ext uri="{FF2B5EF4-FFF2-40B4-BE49-F238E27FC236}">
                <a16:creationId xmlns:a16="http://schemas.microsoft.com/office/drawing/2014/main" id="{AF9AB444-462F-41E1-90CF-A906B329A28C}"/>
              </a:ext>
            </a:extLst>
          </p:cNvPr>
          <p:cNvGrpSpPr/>
          <p:nvPr/>
        </p:nvGrpSpPr>
        <p:grpSpPr>
          <a:xfrm>
            <a:off x="1115728" y="1623150"/>
            <a:ext cx="4396263" cy="3821687"/>
            <a:chOff x="588263" y="1404023"/>
            <a:chExt cx="5600374" cy="4868425"/>
          </a:xfrm>
        </p:grpSpPr>
        <p:pic>
          <p:nvPicPr>
            <p:cNvPr id="10" name="Picture 2">
              <a:extLst>
                <a:ext uri="{FF2B5EF4-FFF2-40B4-BE49-F238E27FC236}">
                  <a16:creationId xmlns:a16="http://schemas.microsoft.com/office/drawing/2014/main" id="{F7D9B002-F9E3-4C05-978F-453939EDD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3" y="3092419"/>
              <a:ext cx="5600374" cy="2800187"/>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07A43C0-2309-4524-8752-30DF2276134D}"/>
                </a:ext>
              </a:extLst>
            </p:cNvPr>
            <p:cNvGrpSpPr/>
            <p:nvPr/>
          </p:nvGrpSpPr>
          <p:grpSpPr>
            <a:xfrm>
              <a:off x="2716731" y="1404023"/>
              <a:ext cx="1576407" cy="1311690"/>
              <a:chOff x="2716731" y="1404023"/>
              <a:chExt cx="1576407" cy="1311690"/>
            </a:xfrm>
          </p:grpSpPr>
          <p:pic>
            <p:nvPicPr>
              <p:cNvPr id="16" name="Graphic 15">
                <a:extLst>
                  <a:ext uri="{FF2B5EF4-FFF2-40B4-BE49-F238E27FC236}">
                    <a16:creationId xmlns:a16="http://schemas.microsoft.com/office/drawing/2014/main" id="{E0267388-3558-45DA-9120-CDB5F167A7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6731" y="1404023"/>
                <a:ext cx="941280" cy="941280"/>
              </a:xfrm>
              <a:prstGeom prst="rect">
                <a:avLst/>
              </a:prstGeom>
            </p:spPr>
          </p:pic>
          <p:pic>
            <p:nvPicPr>
              <p:cNvPr id="17" name="Graphic 16">
                <a:extLst>
                  <a:ext uri="{FF2B5EF4-FFF2-40B4-BE49-F238E27FC236}">
                    <a16:creationId xmlns:a16="http://schemas.microsoft.com/office/drawing/2014/main" id="{D40FB96A-FE4B-4EDF-926C-82BB1E0DEB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13206" y="1605374"/>
                <a:ext cx="679932" cy="679932"/>
              </a:xfrm>
              <a:prstGeom prst="rect">
                <a:avLst/>
              </a:prstGeom>
            </p:spPr>
          </p:pic>
          <p:sp>
            <p:nvSpPr>
              <p:cNvPr id="18" name="TextBox 17">
                <a:extLst>
                  <a:ext uri="{FF2B5EF4-FFF2-40B4-BE49-F238E27FC236}">
                    <a16:creationId xmlns:a16="http://schemas.microsoft.com/office/drawing/2014/main" id="{65502AA0-056F-48B7-8539-E27B94DC857A}"/>
                  </a:ext>
                </a:extLst>
              </p:cNvPr>
              <p:cNvSpPr txBox="1"/>
              <p:nvPr/>
            </p:nvSpPr>
            <p:spPr>
              <a:xfrm>
                <a:off x="2931867" y="2346381"/>
                <a:ext cx="63639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Logs</a:t>
                </a:r>
              </a:p>
            </p:txBody>
          </p:sp>
        </p:grpSp>
        <p:sp>
          <p:nvSpPr>
            <p:cNvPr id="12" name="TextBox 11">
              <a:extLst>
                <a:ext uri="{FF2B5EF4-FFF2-40B4-BE49-F238E27FC236}">
                  <a16:creationId xmlns:a16="http://schemas.microsoft.com/office/drawing/2014/main" id="{90BA9C7B-D7F6-4D15-A125-7600F6CA5A0B}"/>
                </a:ext>
              </a:extLst>
            </p:cNvPr>
            <p:cNvSpPr txBox="1"/>
            <p:nvPr/>
          </p:nvSpPr>
          <p:spPr>
            <a:xfrm>
              <a:off x="2488717" y="5882576"/>
              <a:ext cx="1799467"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 Analytics</a:t>
              </a:r>
            </a:p>
          </p:txBody>
        </p:sp>
        <p:cxnSp>
          <p:nvCxnSpPr>
            <p:cNvPr id="13" name="Straight Arrow Connector 12">
              <a:extLst>
                <a:ext uri="{FF2B5EF4-FFF2-40B4-BE49-F238E27FC236}">
                  <a16:creationId xmlns:a16="http://schemas.microsoft.com/office/drawing/2014/main" id="{642A20BE-69BC-461A-BD2B-E4F4DE1EBC99}"/>
                </a:ext>
              </a:extLst>
            </p:cNvPr>
            <p:cNvCxnSpPr/>
            <p:nvPr/>
          </p:nvCxnSpPr>
          <p:spPr>
            <a:xfrm>
              <a:off x="3187370"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close up of a logo&#10;&#10;Description automatically generated">
              <a:extLst>
                <a:ext uri="{FF2B5EF4-FFF2-40B4-BE49-F238E27FC236}">
                  <a16:creationId xmlns:a16="http://schemas.microsoft.com/office/drawing/2014/main" id="{8DAF1E92-6551-4CC4-9A8C-5DE191471C47}"/>
                </a:ext>
              </a:extLst>
            </p:cNvPr>
            <p:cNvPicPr>
              <a:picLocks noChangeAspect="1"/>
            </p:cNvPicPr>
            <p:nvPr/>
          </p:nvPicPr>
          <p:blipFill>
            <a:blip r:embed="rId8"/>
            <a:stretch>
              <a:fillRect/>
            </a:stretch>
          </p:blipFill>
          <p:spPr>
            <a:xfrm>
              <a:off x="5519428" y="5694711"/>
              <a:ext cx="576572" cy="577737"/>
            </a:xfrm>
            <a:prstGeom prst="rect">
              <a:avLst/>
            </a:prstGeom>
          </p:spPr>
        </p:pic>
      </p:grpSp>
      <p:grpSp>
        <p:nvGrpSpPr>
          <p:cNvPr id="19" name="Group 18" descr="The diagram depicts how you can review data that Azure Monitor collects on the Overview page of the Azure portal.&#10;">
            <a:extLst>
              <a:ext uri="{FF2B5EF4-FFF2-40B4-BE49-F238E27FC236}">
                <a16:creationId xmlns:a16="http://schemas.microsoft.com/office/drawing/2014/main" id="{51FC34D9-C913-4D1B-B012-27DE12603F57}"/>
              </a:ext>
            </a:extLst>
          </p:cNvPr>
          <p:cNvGrpSpPr/>
          <p:nvPr/>
        </p:nvGrpSpPr>
        <p:grpSpPr>
          <a:xfrm>
            <a:off x="7128409" y="1577982"/>
            <a:ext cx="4181930" cy="3864689"/>
            <a:chOff x="6314993" y="1404023"/>
            <a:chExt cx="5288744" cy="4887540"/>
          </a:xfrm>
        </p:grpSpPr>
        <p:pic>
          <p:nvPicPr>
            <p:cNvPr id="20" name="Picture 4">
              <a:extLst>
                <a:ext uri="{FF2B5EF4-FFF2-40B4-BE49-F238E27FC236}">
                  <a16:creationId xmlns:a16="http://schemas.microsoft.com/office/drawing/2014/main" id="{09F4E888-3534-4A60-AB6C-926D4112D15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a:stretch/>
          </p:blipFill>
          <p:spPr bwMode="auto">
            <a:xfrm>
              <a:off x="6314993" y="3092419"/>
              <a:ext cx="5288744" cy="2741734"/>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D2E1D355-27D2-4A9A-892A-9D969CDB8AF2}"/>
                </a:ext>
              </a:extLst>
            </p:cNvPr>
            <p:cNvGrpSpPr/>
            <p:nvPr/>
          </p:nvGrpSpPr>
          <p:grpSpPr>
            <a:xfrm>
              <a:off x="8678461" y="1404023"/>
              <a:ext cx="1480349" cy="1311690"/>
              <a:chOff x="8678461" y="1404023"/>
              <a:chExt cx="1480349" cy="1311690"/>
            </a:xfrm>
          </p:grpSpPr>
          <p:pic>
            <p:nvPicPr>
              <p:cNvPr id="25" name="Graphic 24">
                <a:extLst>
                  <a:ext uri="{FF2B5EF4-FFF2-40B4-BE49-F238E27FC236}">
                    <a16:creationId xmlns:a16="http://schemas.microsoft.com/office/drawing/2014/main" id="{E55AAF0B-8FD2-4093-B36A-E7C1D9DE65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78461" y="1404023"/>
                <a:ext cx="958508" cy="958507"/>
              </a:xfrm>
              <a:prstGeom prst="rect">
                <a:avLst/>
              </a:prstGeom>
            </p:spPr>
          </p:pic>
          <p:pic>
            <p:nvPicPr>
              <p:cNvPr id="26" name="Graphic 25">
                <a:extLst>
                  <a:ext uri="{FF2B5EF4-FFF2-40B4-BE49-F238E27FC236}">
                    <a16:creationId xmlns:a16="http://schemas.microsoft.com/office/drawing/2014/main" id="{34E842DC-BFAE-4FD6-AC02-F4CD361463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39496" y="1765993"/>
                <a:ext cx="519314" cy="519313"/>
              </a:xfrm>
              <a:prstGeom prst="rect">
                <a:avLst/>
              </a:prstGeom>
            </p:spPr>
          </p:pic>
          <p:sp>
            <p:nvSpPr>
              <p:cNvPr id="27" name="TextBox 26">
                <a:extLst>
                  <a:ext uri="{FF2B5EF4-FFF2-40B4-BE49-F238E27FC236}">
                    <a16:creationId xmlns:a16="http://schemas.microsoft.com/office/drawing/2014/main" id="{75337808-A554-4258-99FA-60935C7775AA}"/>
                  </a:ext>
                </a:extLst>
              </p:cNvPr>
              <p:cNvSpPr txBox="1"/>
              <p:nvPr/>
            </p:nvSpPr>
            <p:spPr>
              <a:xfrm>
                <a:off x="8965720" y="2346381"/>
                <a:ext cx="995465"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Metrics</a:t>
                </a:r>
              </a:p>
            </p:txBody>
          </p:sp>
        </p:grpSp>
        <p:sp>
          <p:nvSpPr>
            <p:cNvPr id="22" name="TextBox 21">
              <a:extLst>
                <a:ext uri="{FF2B5EF4-FFF2-40B4-BE49-F238E27FC236}">
                  <a16:creationId xmlns:a16="http://schemas.microsoft.com/office/drawing/2014/main" id="{DFB27824-9998-40AE-84AC-301A7E4F4FBE}"/>
                </a:ext>
              </a:extLst>
            </p:cNvPr>
            <p:cNvSpPr txBox="1"/>
            <p:nvPr/>
          </p:nvSpPr>
          <p:spPr>
            <a:xfrm>
              <a:off x="7866534" y="5922231"/>
              <a:ext cx="218566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Metrics Explorer</a:t>
              </a:r>
            </a:p>
          </p:txBody>
        </p:sp>
        <p:pic>
          <p:nvPicPr>
            <p:cNvPr id="23" name="Graphic 22">
              <a:extLst>
                <a:ext uri="{FF2B5EF4-FFF2-40B4-BE49-F238E27FC236}">
                  <a16:creationId xmlns:a16="http://schemas.microsoft.com/office/drawing/2014/main" id="{E8BA8BC6-2E56-4C0A-BDAD-FDA0746545C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94408" y="5409526"/>
              <a:ext cx="697372" cy="697371"/>
            </a:xfrm>
            <a:prstGeom prst="rect">
              <a:avLst/>
            </a:prstGeom>
          </p:spPr>
        </p:pic>
        <p:cxnSp>
          <p:nvCxnSpPr>
            <p:cNvPr id="24" name="Straight Arrow Connector 23">
              <a:extLst>
                <a:ext uri="{FF2B5EF4-FFF2-40B4-BE49-F238E27FC236}">
                  <a16:creationId xmlns:a16="http://schemas.microsoft.com/office/drawing/2014/main" id="{00A43860-692E-4D92-BFED-02EC33D77B68}"/>
                </a:ext>
              </a:extLst>
            </p:cNvPr>
            <p:cNvCxnSpPr/>
            <p:nvPr/>
          </p:nvCxnSpPr>
          <p:spPr>
            <a:xfrm>
              <a:off x="9423596"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13DF9007-0F99-4DE6-BEA9-87882749EBE4}"/>
              </a:ext>
            </a:extLst>
          </p:cNvPr>
          <p:cNvSpPr txBox="1"/>
          <p:nvPr/>
        </p:nvSpPr>
        <p:spPr>
          <a:xfrm>
            <a:off x="418643" y="912869"/>
            <a:ext cx="1135471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78D4"/>
                </a:solidFill>
                <a:latin typeface="+mj-lt"/>
              </a:rPr>
              <a:t>Monitoring data platform</a:t>
            </a:r>
          </a:p>
        </p:txBody>
      </p:sp>
    </p:spTree>
    <p:extLst>
      <p:ext uri="{BB962C8B-B14F-4D97-AF65-F5344CB8AC3E}">
        <p14:creationId xmlns:p14="http://schemas.microsoft.com/office/powerpoint/2010/main" val="39177607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C95C8D7-890D-4F22-8DD3-6BCB3414DFAD}"/>
              </a:ext>
              <a:ext uri="{C183D7F6-B498-43B3-948B-1728B52AA6E4}">
                <adec:decorative xmlns:adec="http://schemas.microsoft.com/office/drawing/2017/decorative" val="1"/>
              </a:ext>
            </a:extLst>
          </p:cNvPr>
          <p:cNvSpPr/>
          <p:nvPr/>
        </p:nvSpPr>
        <p:spPr bwMode="auto">
          <a:xfrm>
            <a:off x="1904535" y="1294849"/>
            <a:ext cx="8388914" cy="4839733"/>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Application Insights (1 / 2)</a:t>
            </a:r>
          </a:p>
        </p:txBody>
      </p:sp>
      <p:pic>
        <p:nvPicPr>
          <p:cNvPr id="6" name="Picture 5" descr="Diagram&#10;&#10;Description automatically generated">
            <a:extLst>
              <a:ext uri="{FF2B5EF4-FFF2-40B4-BE49-F238E27FC236}">
                <a16:creationId xmlns:a16="http://schemas.microsoft.com/office/drawing/2014/main" id="{00F051F0-331E-4A44-A527-4D675843E68C}"/>
              </a:ext>
            </a:extLst>
          </p:cNvPr>
          <p:cNvPicPr>
            <a:picLocks noChangeAspect="1"/>
          </p:cNvPicPr>
          <p:nvPr/>
        </p:nvPicPr>
        <p:blipFill>
          <a:blip r:embed="rId3"/>
          <a:stretch>
            <a:fillRect/>
          </a:stretch>
        </p:blipFill>
        <p:spPr>
          <a:xfrm>
            <a:off x="2137352" y="1384674"/>
            <a:ext cx="7917296" cy="4614951"/>
          </a:xfrm>
          <a:prstGeom prst="rect">
            <a:avLst/>
          </a:prstGeom>
        </p:spPr>
      </p:pic>
    </p:spTree>
    <p:extLst>
      <p:ext uri="{BB962C8B-B14F-4D97-AF65-F5344CB8AC3E}">
        <p14:creationId xmlns:p14="http://schemas.microsoft.com/office/powerpoint/2010/main" val="2919046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461</Words>
  <Application>Microsoft Office PowerPoint</Application>
  <PresentationFormat>Widescreen</PresentationFormat>
  <Paragraphs>35</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Segoe UI</vt:lpstr>
      <vt:lpstr>Segoe UI Light</vt:lpstr>
      <vt:lpstr>Segoe UI Semibold</vt:lpstr>
      <vt:lpstr>Wingdings</vt:lpstr>
      <vt:lpstr>Microsoft Power Platform Template</vt:lpstr>
      <vt:lpstr>Module 11: Instrument solutions to support monitoring and logging</vt:lpstr>
      <vt:lpstr>Module Agenda</vt:lpstr>
      <vt:lpstr>Explore Azure Monitor (1 / 3)</vt:lpstr>
      <vt:lpstr>Explore Azure Monitor (3 / 3)</vt:lpstr>
      <vt:lpstr>Explore Application Insights (1 / 2)</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2021-12-14T21:40:25Z</dcterms:created>
  <dcterms:modified xsi:type="dcterms:W3CDTF">2022-05-29T09:20:35Z</dcterms:modified>
</cp:coreProperties>
</file>