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1"/>
  </p:sldMasterIdLst>
  <p:notesMasterIdLst>
    <p:notesMasterId r:id="rId17"/>
  </p:notesMasterIdLst>
  <p:handoutMasterIdLst>
    <p:handoutMasterId r:id="rId18"/>
  </p:handoutMasterIdLst>
  <p:sldIdLst>
    <p:sldId id="1627" r:id="rId2"/>
    <p:sldId id="1780" r:id="rId3"/>
    <p:sldId id="1684" r:id="rId4"/>
    <p:sldId id="1797" r:id="rId5"/>
    <p:sldId id="1833" r:id="rId6"/>
    <p:sldId id="1847" r:id="rId7"/>
    <p:sldId id="1940" r:id="rId8"/>
    <p:sldId id="1834" r:id="rId9"/>
    <p:sldId id="1866" r:id="rId10"/>
    <p:sldId id="1840" r:id="rId11"/>
    <p:sldId id="1835" r:id="rId12"/>
    <p:sldId id="1858" r:id="rId13"/>
    <p:sldId id="1860" r:id="rId14"/>
    <p:sldId id="1865" r:id="rId15"/>
    <p:sldId id="1786"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4C460D-D75C-4D61-A9E7-968D16AF19F9}" v="83" dt="2021-07-30T08:18:13.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4" autoAdjust="0"/>
    <p:restoredTop sz="74334" autoAdjust="0"/>
  </p:normalViewPr>
  <p:slideViewPr>
    <p:cSldViewPr snapToGrid="0">
      <p:cViewPr varScale="1">
        <p:scale>
          <a:sx n="82" d="100"/>
          <a:sy n="82" d="100"/>
        </p:scale>
        <p:origin x="1554" y="90"/>
      </p:cViewPr>
      <p:guideLst/>
    </p:cSldViewPr>
  </p:slideViewPr>
  <p:outlineViewPr>
    <p:cViewPr>
      <p:scale>
        <a:sx n="33" d="100"/>
        <a:sy n="33" d="100"/>
      </p:scale>
      <p:origin x="0" y="-17658"/>
    </p:cViewPr>
  </p:outlineViewPr>
  <p:notesTextViewPr>
    <p:cViewPr>
      <p:scale>
        <a:sx n="1" d="1"/>
        <a:sy n="1" d="1"/>
      </p:scale>
      <p:origin x="0" y="0"/>
    </p:cViewPr>
  </p:notesTextViewPr>
  <p:notesViewPr>
    <p:cSldViewPr snapToGrid="0">
      <p:cViewPr>
        <p:scale>
          <a:sx n="1" d="2"/>
          <a:sy n="1" d="2"/>
        </p:scale>
        <p:origin x="3108" y="5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6/2/2025 9:40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6/2/2025 9:40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171329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6/2/2025 9:40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3438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58588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add and edit settings in bulk by using the format shown above which illustrates setting connection strings.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392374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95737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Autoscale</a:t>
            </a:r>
            <a:r>
              <a:rPr lang="en-US" b="1" dirty="0"/>
              <a:t> concepts</a:t>
            </a:r>
          </a:p>
          <a:p>
            <a:pPr marL="171450" indent="-171450">
              <a:buFont typeface="Arial" panose="020B0604020202020204" pitchFamily="34" charset="0"/>
              <a:buChar char="•"/>
            </a:pPr>
            <a:r>
              <a:rPr lang="en-US" dirty="0"/>
              <a:t>An </a:t>
            </a:r>
            <a:r>
              <a:rPr lang="en-US" dirty="0" err="1"/>
              <a:t>autoscale</a:t>
            </a:r>
            <a:r>
              <a:rPr lang="en-US" dirty="0"/>
              <a:t> setting scales instances horizontally, which is out by increasing the instances and in by decreasing the number of instances. An </a:t>
            </a:r>
            <a:r>
              <a:rPr lang="en-US" dirty="0" err="1"/>
              <a:t>autoscale</a:t>
            </a:r>
            <a:r>
              <a:rPr lang="en-US" dirty="0"/>
              <a:t> setting has a maximum, minimum, and default value of instances.</a:t>
            </a:r>
          </a:p>
          <a:p>
            <a:pPr marL="171450" indent="-171450">
              <a:buFont typeface="Arial" panose="020B0604020202020204" pitchFamily="34" charset="0"/>
              <a:buChar char="•"/>
            </a:pPr>
            <a:r>
              <a:rPr lang="en-US" dirty="0"/>
              <a:t>An </a:t>
            </a:r>
            <a:r>
              <a:rPr lang="en-US" dirty="0" err="1"/>
              <a:t>autoscale</a:t>
            </a:r>
            <a:r>
              <a:rPr lang="en-US" dirty="0"/>
              <a:t> job always reads the associated metric to scale by, checking if it has crossed the configured threshold for scale-out or scale-in.</a:t>
            </a:r>
          </a:p>
          <a:p>
            <a:pPr marL="171450" indent="-171450">
              <a:buFont typeface="Arial" panose="020B0604020202020204" pitchFamily="34" charset="0"/>
              <a:buChar char="•"/>
            </a:pPr>
            <a:r>
              <a:rPr lang="en-US" dirty="0"/>
              <a:t>All thresholds are calculated at an instance level. For example, "scale out by one instance when average CPU &gt; 80% when instance count is 2", means scale-out when the average CPU across all instances is greater than 80%.</a:t>
            </a:r>
          </a:p>
          <a:p>
            <a:pPr marL="171450" indent="-171450">
              <a:buFont typeface="Arial" panose="020B0604020202020204" pitchFamily="34" charset="0"/>
              <a:buChar char="•"/>
            </a:pPr>
            <a:r>
              <a:rPr lang="en-US" dirty="0"/>
              <a:t>All </a:t>
            </a:r>
            <a:r>
              <a:rPr lang="en-US" dirty="0" err="1"/>
              <a:t>autoscale</a:t>
            </a:r>
            <a:r>
              <a:rPr lang="en-US" dirty="0"/>
              <a:t> successes and failures are logged to the Activity Log. You can then configure an activity log alert so that you can be notified via email, SMS, or webhooks whenever there is activity.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562125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EXERCISE</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2967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4.emf"/><Relationship Id="rId7"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45.xml"/><Relationship Id="rId6" Type="http://schemas.openxmlformats.org/officeDocument/2006/relationships/image" Target="../media/image17.emf"/><Relationship Id="rId5" Type="http://schemas.openxmlformats.org/officeDocument/2006/relationships/image" Target="../media/image18.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Learning Path 01: Implement Azure App Service Web Apps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F25E-3BE3-4A84-B3B9-977324964333}"/>
              </a:ext>
            </a:extLst>
          </p:cNvPr>
          <p:cNvSpPr>
            <a:spLocks noGrp="1"/>
          </p:cNvSpPr>
          <p:nvPr>
            <p:ph type="title"/>
          </p:nvPr>
        </p:nvSpPr>
        <p:spPr/>
        <p:txBody>
          <a:bodyPr/>
          <a:lstStyle/>
          <a:p>
            <a:r>
              <a:rPr lang="en-US" dirty="0"/>
              <a:t>Explore </a:t>
            </a:r>
            <a:r>
              <a:rPr lang="en-US" dirty="0" err="1"/>
              <a:t>autoscale</a:t>
            </a:r>
            <a:r>
              <a:rPr lang="en-US" dirty="0"/>
              <a:t> best practices</a:t>
            </a:r>
          </a:p>
        </p:txBody>
      </p:sp>
      <p:sp>
        <p:nvSpPr>
          <p:cNvPr id="7" name="Text Placeholder 6">
            <a:extLst>
              <a:ext uri="{FF2B5EF4-FFF2-40B4-BE49-F238E27FC236}">
                <a16:creationId xmlns:a16="http://schemas.microsoft.com/office/drawing/2014/main" id="{AD76FA57-1EE6-4BBC-B602-7DFA93351205}"/>
              </a:ext>
            </a:extLst>
          </p:cNvPr>
          <p:cNvSpPr>
            <a:spLocks noGrp="1"/>
          </p:cNvSpPr>
          <p:nvPr>
            <p:ph type="body" sz="quarter" idx="11"/>
          </p:nvPr>
        </p:nvSpPr>
        <p:spPr/>
        <p:txBody>
          <a:bodyPr/>
          <a:lstStyle/>
          <a:p>
            <a:r>
              <a:rPr lang="en-US" sz="1800" dirty="0"/>
              <a:t>Ensure the maximum and minimum values are different and have an adequate margin between them</a:t>
            </a:r>
          </a:p>
        </p:txBody>
      </p:sp>
      <p:sp>
        <p:nvSpPr>
          <p:cNvPr id="8" name="Text Placeholder 7">
            <a:extLst>
              <a:ext uri="{FF2B5EF4-FFF2-40B4-BE49-F238E27FC236}">
                <a16:creationId xmlns:a16="http://schemas.microsoft.com/office/drawing/2014/main" id="{03F2802A-3494-4DF1-A872-1E694EE2BD4D}"/>
              </a:ext>
            </a:extLst>
          </p:cNvPr>
          <p:cNvSpPr>
            <a:spLocks noGrp="1"/>
          </p:cNvSpPr>
          <p:nvPr>
            <p:ph type="body" sz="quarter" idx="15"/>
          </p:nvPr>
        </p:nvSpPr>
        <p:spPr/>
        <p:txBody>
          <a:bodyPr/>
          <a:lstStyle/>
          <a:p>
            <a:r>
              <a:rPr lang="en-US" sz="1800" dirty="0"/>
              <a:t>Choose the appropriate statistic for your diagnostics metric</a:t>
            </a:r>
          </a:p>
        </p:txBody>
      </p:sp>
      <p:sp>
        <p:nvSpPr>
          <p:cNvPr id="9" name="Text Placeholder 8">
            <a:extLst>
              <a:ext uri="{FF2B5EF4-FFF2-40B4-BE49-F238E27FC236}">
                <a16:creationId xmlns:a16="http://schemas.microsoft.com/office/drawing/2014/main" id="{E753565F-CADB-4F81-9792-CFF3FD398D76}"/>
              </a:ext>
            </a:extLst>
          </p:cNvPr>
          <p:cNvSpPr>
            <a:spLocks noGrp="1"/>
          </p:cNvSpPr>
          <p:nvPr>
            <p:ph type="body" sz="quarter" idx="17"/>
          </p:nvPr>
        </p:nvSpPr>
        <p:spPr/>
        <p:txBody>
          <a:bodyPr/>
          <a:lstStyle/>
          <a:p>
            <a:r>
              <a:rPr lang="en-US" sz="1800" dirty="0"/>
              <a:t>Choose the thresholds carefully for all metric types</a:t>
            </a:r>
          </a:p>
        </p:txBody>
      </p:sp>
      <p:sp>
        <p:nvSpPr>
          <p:cNvPr id="10" name="Text Placeholder 9">
            <a:extLst>
              <a:ext uri="{FF2B5EF4-FFF2-40B4-BE49-F238E27FC236}">
                <a16:creationId xmlns:a16="http://schemas.microsoft.com/office/drawing/2014/main" id="{4F83F078-4C01-4555-B430-4B5AE777EE9E}"/>
              </a:ext>
            </a:extLst>
          </p:cNvPr>
          <p:cNvSpPr>
            <a:spLocks noGrp="1"/>
          </p:cNvSpPr>
          <p:nvPr>
            <p:ph type="body" sz="quarter" idx="19"/>
          </p:nvPr>
        </p:nvSpPr>
        <p:spPr/>
        <p:txBody>
          <a:bodyPr/>
          <a:lstStyle/>
          <a:p>
            <a:r>
              <a:rPr lang="en-US" sz="1800" dirty="0"/>
              <a:t>Considerations for scaling when multiple rules are configured in a profile</a:t>
            </a:r>
          </a:p>
        </p:txBody>
      </p:sp>
      <p:sp>
        <p:nvSpPr>
          <p:cNvPr id="11" name="Text Placeholder 10">
            <a:extLst>
              <a:ext uri="{FF2B5EF4-FFF2-40B4-BE49-F238E27FC236}">
                <a16:creationId xmlns:a16="http://schemas.microsoft.com/office/drawing/2014/main" id="{ED9404F2-A354-4DDB-A3FD-878BF62B472E}"/>
              </a:ext>
            </a:extLst>
          </p:cNvPr>
          <p:cNvSpPr>
            <a:spLocks noGrp="1"/>
          </p:cNvSpPr>
          <p:nvPr>
            <p:ph type="body" sz="quarter" idx="21"/>
          </p:nvPr>
        </p:nvSpPr>
        <p:spPr/>
        <p:txBody>
          <a:bodyPr/>
          <a:lstStyle/>
          <a:p>
            <a:r>
              <a:rPr lang="en-US" sz="1800" dirty="0"/>
              <a:t>Always select a safe default instance count</a:t>
            </a:r>
          </a:p>
        </p:txBody>
      </p:sp>
      <p:sp>
        <p:nvSpPr>
          <p:cNvPr id="12" name="Text Placeholder 11">
            <a:extLst>
              <a:ext uri="{FF2B5EF4-FFF2-40B4-BE49-F238E27FC236}">
                <a16:creationId xmlns:a16="http://schemas.microsoft.com/office/drawing/2014/main" id="{0FFE1E4F-218E-48AF-80DE-3652F34ADA56}"/>
              </a:ext>
            </a:extLst>
          </p:cNvPr>
          <p:cNvSpPr>
            <a:spLocks noGrp="1"/>
          </p:cNvSpPr>
          <p:nvPr>
            <p:ph type="body" sz="quarter" idx="30"/>
          </p:nvPr>
        </p:nvSpPr>
        <p:spPr/>
        <p:txBody>
          <a:bodyPr/>
          <a:lstStyle/>
          <a:p>
            <a:r>
              <a:rPr lang="en-US" sz="1800" dirty="0"/>
              <a:t>Configure </a:t>
            </a:r>
            <a:r>
              <a:rPr lang="en-US" sz="1800" dirty="0" err="1"/>
              <a:t>autoscale</a:t>
            </a:r>
            <a:r>
              <a:rPr lang="en-US" sz="1800" dirty="0"/>
              <a:t> notifications</a:t>
            </a:r>
          </a:p>
        </p:txBody>
      </p:sp>
      <p:grpSp>
        <p:nvGrpSpPr>
          <p:cNvPr id="44" name="Group 43">
            <a:extLst>
              <a:ext uri="{FF2B5EF4-FFF2-40B4-BE49-F238E27FC236}">
                <a16:creationId xmlns:a16="http://schemas.microsoft.com/office/drawing/2014/main" id="{FF8582A0-A88A-40BB-9F90-F01E33E3178C}"/>
              </a:ext>
              <a:ext uri="{C183D7F6-B498-43B3-948B-1728B52AA6E4}">
                <adec:decorative xmlns:adec="http://schemas.microsoft.com/office/drawing/2017/decorative" val="1"/>
              </a:ext>
            </a:extLst>
          </p:cNvPr>
          <p:cNvGrpSpPr/>
          <p:nvPr/>
        </p:nvGrpSpPr>
        <p:grpSpPr>
          <a:xfrm>
            <a:off x="418643" y="1327923"/>
            <a:ext cx="657589" cy="657683"/>
            <a:chOff x="418643" y="1487929"/>
            <a:chExt cx="717140" cy="717242"/>
          </a:xfrm>
        </p:grpSpPr>
        <p:grpSp>
          <p:nvGrpSpPr>
            <p:cNvPr id="45" name="Group 44">
              <a:extLst>
                <a:ext uri="{FF2B5EF4-FFF2-40B4-BE49-F238E27FC236}">
                  <a16:creationId xmlns:a16="http://schemas.microsoft.com/office/drawing/2014/main" id="{249E6EAA-5EA1-40F3-9AE5-BF45BEE99FE4}"/>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F5E5A6F5-3BA3-492D-A8AF-BC2FADECD59B}"/>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F0E6B68B-8E1C-4B5A-B7A8-5E3F2B10CCAB}"/>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6" name="Picture 45" descr="Icon of three concentric arcs">
              <a:extLst>
                <a:ext uri="{FF2B5EF4-FFF2-40B4-BE49-F238E27FC236}">
                  <a16:creationId xmlns:a16="http://schemas.microsoft.com/office/drawing/2014/main" id="{CD5C151C-5897-4F57-9AE4-DF5485A5C4F3}"/>
                </a:ext>
              </a:extLst>
            </p:cNvPr>
            <p:cNvPicPr>
              <a:picLocks noChangeAspect="1"/>
            </p:cNvPicPr>
            <p:nvPr/>
          </p:nvPicPr>
          <p:blipFill>
            <a:blip r:embed="rId3"/>
            <a:stretch>
              <a:fillRect/>
            </a:stretch>
          </p:blipFill>
          <p:spPr>
            <a:xfrm>
              <a:off x="546738" y="1616076"/>
              <a:ext cx="460952" cy="460950"/>
            </a:xfrm>
            <a:prstGeom prst="rect">
              <a:avLst/>
            </a:prstGeom>
          </p:spPr>
        </p:pic>
      </p:grpSp>
      <p:grpSp>
        <p:nvGrpSpPr>
          <p:cNvPr id="49" name="Group 48">
            <a:extLst>
              <a:ext uri="{FF2B5EF4-FFF2-40B4-BE49-F238E27FC236}">
                <a16:creationId xmlns:a16="http://schemas.microsoft.com/office/drawing/2014/main" id="{237FE6E9-560C-4229-8690-3C561E7AC42F}"/>
              </a:ext>
              <a:ext uri="{C183D7F6-B498-43B3-948B-1728B52AA6E4}">
                <adec:decorative xmlns:adec="http://schemas.microsoft.com/office/drawing/2017/decorative" val="1"/>
              </a:ext>
            </a:extLst>
          </p:cNvPr>
          <p:cNvGrpSpPr/>
          <p:nvPr/>
        </p:nvGrpSpPr>
        <p:grpSpPr>
          <a:xfrm>
            <a:off x="418643" y="2036817"/>
            <a:ext cx="657589" cy="657683"/>
            <a:chOff x="418643" y="2533089"/>
            <a:chExt cx="717140" cy="717242"/>
          </a:xfrm>
        </p:grpSpPr>
        <p:grpSp>
          <p:nvGrpSpPr>
            <p:cNvPr id="50" name="Group 49">
              <a:extLst>
                <a:ext uri="{FF2B5EF4-FFF2-40B4-BE49-F238E27FC236}">
                  <a16:creationId xmlns:a16="http://schemas.microsoft.com/office/drawing/2014/main" id="{28BFB78B-922D-4483-8CDA-ACED3AE477E5}"/>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52" name="Freeform 5">
                <a:extLst>
                  <a:ext uri="{FF2B5EF4-FFF2-40B4-BE49-F238E27FC236}">
                    <a16:creationId xmlns:a16="http://schemas.microsoft.com/office/drawing/2014/main" id="{8B1E8EF4-C054-4637-A889-4C98D051B5D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3" name="Freeform 6">
                <a:extLst>
                  <a:ext uri="{FF2B5EF4-FFF2-40B4-BE49-F238E27FC236}">
                    <a16:creationId xmlns:a16="http://schemas.microsoft.com/office/drawing/2014/main" id="{8E78C02F-4ABD-43B4-BBBF-4642854B389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1" name="Picture 50" descr="Icon of a arrow in a circular path with a timer inside the circle">
              <a:extLst>
                <a:ext uri="{FF2B5EF4-FFF2-40B4-BE49-F238E27FC236}">
                  <a16:creationId xmlns:a16="http://schemas.microsoft.com/office/drawing/2014/main" id="{569F2652-CCE0-4127-AF62-6072FF31D5A3}"/>
                </a:ext>
              </a:extLst>
            </p:cNvPr>
            <p:cNvPicPr>
              <a:picLocks noChangeAspect="1"/>
            </p:cNvPicPr>
            <p:nvPr/>
          </p:nvPicPr>
          <p:blipFill>
            <a:blip r:embed="rId4"/>
            <a:stretch>
              <a:fillRect/>
            </a:stretch>
          </p:blipFill>
          <p:spPr>
            <a:xfrm>
              <a:off x="566791" y="2681289"/>
              <a:ext cx="420846" cy="420844"/>
            </a:xfrm>
            <a:prstGeom prst="rect">
              <a:avLst/>
            </a:prstGeom>
          </p:spPr>
        </p:pic>
      </p:grpSp>
      <p:grpSp>
        <p:nvGrpSpPr>
          <p:cNvPr id="54" name="Group 53">
            <a:extLst>
              <a:ext uri="{FF2B5EF4-FFF2-40B4-BE49-F238E27FC236}">
                <a16:creationId xmlns:a16="http://schemas.microsoft.com/office/drawing/2014/main" id="{AA8D652B-49F2-447F-9ABB-700F178D2F82}"/>
              </a:ext>
              <a:ext uri="{C183D7F6-B498-43B3-948B-1728B52AA6E4}">
                <adec:decorative xmlns:adec="http://schemas.microsoft.com/office/drawing/2017/decorative" val="1"/>
              </a:ext>
            </a:extLst>
          </p:cNvPr>
          <p:cNvGrpSpPr/>
          <p:nvPr/>
        </p:nvGrpSpPr>
        <p:grpSpPr>
          <a:xfrm>
            <a:off x="418643" y="2745711"/>
            <a:ext cx="657589" cy="657683"/>
            <a:chOff x="418643" y="3578249"/>
            <a:chExt cx="717140" cy="717242"/>
          </a:xfrm>
        </p:grpSpPr>
        <p:grpSp>
          <p:nvGrpSpPr>
            <p:cNvPr id="55" name="Group 54">
              <a:extLst>
                <a:ext uri="{FF2B5EF4-FFF2-40B4-BE49-F238E27FC236}">
                  <a16:creationId xmlns:a16="http://schemas.microsoft.com/office/drawing/2014/main" id="{4D7D9382-6368-42C3-9540-42231FFE4A64}"/>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7" name="Freeform 5">
                <a:extLst>
                  <a:ext uri="{FF2B5EF4-FFF2-40B4-BE49-F238E27FC236}">
                    <a16:creationId xmlns:a16="http://schemas.microsoft.com/office/drawing/2014/main" id="{5C7F168C-595E-44DB-8FF3-A100C5C014E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8" name="Freeform 6">
                <a:extLst>
                  <a:ext uri="{FF2B5EF4-FFF2-40B4-BE49-F238E27FC236}">
                    <a16:creationId xmlns:a16="http://schemas.microsoft.com/office/drawing/2014/main" id="{D978F2B4-2AD0-4991-A62B-94080FB2296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56" name="Picture 55" descr="Icon of three dots and outward pointing chevrons on left and right">
              <a:extLst>
                <a:ext uri="{FF2B5EF4-FFF2-40B4-BE49-F238E27FC236}">
                  <a16:creationId xmlns:a16="http://schemas.microsoft.com/office/drawing/2014/main" id="{3DB5CF43-213D-4B1A-991C-A5BFEC5F3F51}"/>
                </a:ext>
              </a:extLst>
            </p:cNvPr>
            <p:cNvPicPr>
              <a:picLocks noChangeAspect="1"/>
            </p:cNvPicPr>
            <p:nvPr/>
          </p:nvPicPr>
          <p:blipFill>
            <a:blip r:embed="rId5"/>
            <a:stretch>
              <a:fillRect/>
            </a:stretch>
          </p:blipFill>
          <p:spPr>
            <a:xfrm>
              <a:off x="532902" y="3829050"/>
              <a:ext cx="488622" cy="215640"/>
            </a:xfrm>
            <a:prstGeom prst="rect">
              <a:avLst/>
            </a:prstGeom>
          </p:spPr>
        </p:pic>
      </p:grpSp>
      <p:grpSp>
        <p:nvGrpSpPr>
          <p:cNvPr id="59" name="Group 58">
            <a:extLst>
              <a:ext uri="{FF2B5EF4-FFF2-40B4-BE49-F238E27FC236}">
                <a16:creationId xmlns:a16="http://schemas.microsoft.com/office/drawing/2014/main" id="{D5795EBE-6BD7-4A68-B142-F71D61A6BB9D}"/>
              </a:ext>
              <a:ext uri="{C183D7F6-B498-43B3-948B-1728B52AA6E4}">
                <adec:decorative xmlns:adec="http://schemas.microsoft.com/office/drawing/2017/decorative" val="1"/>
              </a:ext>
            </a:extLst>
          </p:cNvPr>
          <p:cNvGrpSpPr/>
          <p:nvPr/>
        </p:nvGrpSpPr>
        <p:grpSpPr>
          <a:xfrm>
            <a:off x="418643" y="3454605"/>
            <a:ext cx="657589" cy="657683"/>
            <a:chOff x="418643" y="4623409"/>
            <a:chExt cx="717140" cy="717242"/>
          </a:xfrm>
        </p:grpSpPr>
        <p:grpSp>
          <p:nvGrpSpPr>
            <p:cNvPr id="60" name="Group 59">
              <a:extLst>
                <a:ext uri="{FF2B5EF4-FFF2-40B4-BE49-F238E27FC236}">
                  <a16:creationId xmlns:a16="http://schemas.microsoft.com/office/drawing/2014/main" id="{9130B791-E248-4248-9095-8A19AC9B923A}"/>
                </a:ext>
                <a:ext uri="{C183D7F6-B498-43B3-948B-1728B52AA6E4}">
                  <adec:decorative xmlns:adec="http://schemas.microsoft.com/office/drawing/2017/decorative" val="1"/>
                </a:ext>
              </a:extLst>
            </p:cNvPr>
            <p:cNvGrpSpPr/>
            <p:nvPr/>
          </p:nvGrpSpPr>
          <p:grpSpPr>
            <a:xfrm>
              <a:off x="418643" y="4623409"/>
              <a:ext cx="717140" cy="717242"/>
              <a:chOff x="7962901" y="3032919"/>
              <a:chExt cx="981074" cy="981076"/>
            </a:xfrm>
          </p:grpSpPr>
          <p:sp>
            <p:nvSpPr>
              <p:cNvPr id="62" name="Freeform 5">
                <a:extLst>
                  <a:ext uri="{FF2B5EF4-FFF2-40B4-BE49-F238E27FC236}">
                    <a16:creationId xmlns:a16="http://schemas.microsoft.com/office/drawing/2014/main" id="{97207195-DC8E-4E5B-95BA-A7C39E35D33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7A666049-39B2-4CB2-8444-95208B14C43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1" name="Picture 60" descr="Icon of a bulb">
              <a:extLst>
                <a:ext uri="{FF2B5EF4-FFF2-40B4-BE49-F238E27FC236}">
                  <a16:creationId xmlns:a16="http://schemas.microsoft.com/office/drawing/2014/main" id="{941DC6D9-53B1-4A96-90BF-F9A94159A11A}"/>
                </a:ext>
              </a:extLst>
            </p:cNvPr>
            <p:cNvPicPr>
              <a:picLocks noChangeAspect="1"/>
            </p:cNvPicPr>
            <p:nvPr/>
          </p:nvPicPr>
          <p:blipFill>
            <a:blip r:embed="rId6"/>
            <a:stretch>
              <a:fillRect/>
            </a:stretch>
          </p:blipFill>
          <p:spPr>
            <a:xfrm>
              <a:off x="619369" y="4762500"/>
              <a:ext cx="315688" cy="439060"/>
            </a:xfrm>
            <a:prstGeom prst="rect">
              <a:avLst/>
            </a:prstGeom>
          </p:spPr>
        </p:pic>
      </p:grpSp>
      <p:grpSp>
        <p:nvGrpSpPr>
          <p:cNvPr id="64" name="Group 63">
            <a:extLst>
              <a:ext uri="{FF2B5EF4-FFF2-40B4-BE49-F238E27FC236}">
                <a16:creationId xmlns:a16="http://schemas.microsoft.com/office/drawing/2014/main" id="{0225B423-EB57-43C6-8F84-288060C2CF62}"/>
              </a:ext>
              <a:ext uri="{C183D7F6-B498-43B3-948B-1728B52AA6E4}">
                <adec:decorative xmlns:adec="http://schemas.microsoft.com/office/drawing/2017/decorative" val="1"/>
              </a:ext>
            </a:extLst>
          </p:cNvPr>
          <p:cNvGrpSpPr/>
          <p:nvPr/>
        </p:nvGrpSpPr>
        <p:grpSpPr>
          <a:xfrm>
            <a:off x="418643" y="4163499"/>
            <a:ext cx="657589" cy="657683"/>
            <a:chOff x="418643" y="4842674"/>
            <a:chExt cx="717140" cy="717242"/>
          </a:xfrm>
        </p:grpSpPr>
        <p:grpSp>
          <p:nvGrpSpPr>
            <p:cNvPr id="65" name="Group 64">
              <a:extLst>
                <a:ext uri="{FF2B5EF4-FFF2-40B4-BE49-F238E27FC236}">
                  <a16:creationId xmlns:a16="http://schemas.microsoft.com/office/drawing/2014/main" id="{80652D4E-D3E6-4720-8BBD-F5E778496D38}"/>
                </a:ext>
                <a:ext uri="{C183D7F6-B498-43B3-948B-1728B52AA6E4}">
                  <adec:decorative xmlns:adec="http://schemas.microsoft.com/office/drawing/2017/decorative" val="1"/>
                </a:ext>
              </a:extLst>
            </p:cNvPr>
            <p:cNvGrpSpPr/>
            <p:nvPr/>
          </p:nvGrpSpPr>
          <p:grpSpPr>
            <a:xfrm>
              <a:off x="418643" y="4842674"/>
              <a:ext cx="717140" cy="717242"/>
              <a:chOff x="7962901" y="3032919"/>
              <a:chExt cx="981074" cy="981076"/>
            </a:xfrm>
          </p:grpSpPr>
          <p:sp>
            <p:nvSpPr>
              <p:cNvPr id="67" name="Freeform 5">
                <a:extLst>
                  <a:ext uri="{FF2B5EF4-FFF2-40B4-BE49-F238E27FC236}">
                    <a16:creationId xmlns:a16="http://schemas.microsoft.com/office/drawing/2014/main" id="{FA72BFB2-3697-4F9C-AF5A-2136CE08D8A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8" name="Freeform 6">
                <a:extLst>
                  <a:ext uri="{FF2B5EF4-FFF2-40B4-BE49-F238E27FC236}">
                    <a16:creationId xmlns:a16="http://schemas.microsoft.com/office/drawing/2014/main" id="{25EB4135-6D83-46A3-AF23-287CBE2FE669}"/>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6" name="Picture 65" descr="Icon of coding brackets">
              <a:extLst>
                <a:ext uri="{FF2B5EF4-FFF2-40B4-BE49-F238E27FC236}">
                  <a16:creationId xmlns:a16="http://schemas.microsoft.com/office/drawing/2014/main" id="{27BB2CC2-8C15-4420-98AB-6D7B91DB2B28}"/>
                </a:ext>
              </a:extLst>
            </p:cNvPr>
            <p:cNvPicPr>
              <a:picLocks noChangeAspect="1"/>
            </p:cNvPicPr>
            <p:nvPr/>
          </p:nvPicPr>
          <p:blipFill>
            <a:blip r:embed="rId7"/>
            <a:stretch>
              <a:fillRect/>
            </a:stretch>
          </p:blipFill>
          <p:spPr>
            <a:xfrm>
              <a:off x="568446" y="4992528"/>
              <a:ext cx="417534" cy="417534"/>
            </a:xfrm>
            <a:prstGeom prst="rect">
              <a:avLst/>
            </a:prstGeom>
          </p:spPr>
        </p:pic>
      </p:grpSp>
      <p:grpSp>
        <p:nvGrpSpPr>
          <p:cNvPr id="69" name="Group 68">
            <a:extLst>
              <a:ext uri="{FF2B5EF4-FFF2-40B4-BE49-F238E27FC236}">
                <a16:creationId xmlns:a16="http://schemas.microsoft.com/office/drawing/2014/main" id="{DB034979-18AA-43F6-AED0-CCB40DD7CEAB}"/>
              </a:ext>
              <a:ext uri="{C183D7F6-B498-43B3-948B-1728B52AA6E4}">
                <adec:decorative xmlns:adec="http://schemas.microsoft.com/office/drawing/2017/decorative" val="1"/>
              </a:ext>
            </a:extLst>
          </p:cNvPr>
          <p:cNvGrpSpPr/>
          <p:nvPr/>
        </p:nvGrpSpPr>
        <p:grpSpPr>
          <a:xfrm>
            <a:off x="418644" y="4872395"/>
            <a:ext cx="657589" cy="657683"/>
            <a:chOff x="418644" y="4872395"/>
            <a:chExt cx="657589" cy="657683"/>
          </a:xfrm>
        </p:grpSpPr>
        <p:grpSp>
          <p:nvGrpSpPr>
            <p:cNvPr id="70" name="Group 69">
              <a:extLst>
                <a:ext uri="{FF2B5EF4-FFF2-40B4-BE49-F238E27FC236}">
                  <a16:creationId xmlns:a16="http://schemas.microsoft.com/office/drawing/2014/main" id="{D78192D0-B58C-43AD-82C9-E46723367D09}"/>
                </a:ext>
                <a:ext uri="{C183D7F6-B498-43B3-948B-1728B52AA6E4}">
                  <adec:decorative xmlns:adec="http://schemas.microsoft.com/office/drawing/2017/decorative" val="1"/>
                </a:ext>
              </a:extLst>
            </p:cNvPr>
            <p:cNvGrpSpPr/>
            <p:nvPr/>
          </p:nvGrpSpPr>
          <p:grpSpPr>
            <a:xfrm>
              <a:off x="418644" y="4872395"/>
              <a:ext cx="657589" cy="657683"/>
              <a:chOff x="7962901" y="3032919"/>
              <a:chExt cx="981074" cy="981076"/>
            </a:xfrm>
          </p:grpSpPr>
          <p:sp>
            <p:nvSpPr>
              <p:cNvPr id="72" name="Freeform 5">
                <a:extLst>
                  <a:ext uri="{FF2B5EF4-FFF2-40B4-BE49-F238E27FC236}">
                    <a16:creationId xmlns:a16="http://schemas.microsoft.com/office/drawing/2014/main" id="{B04BAA7B-3F73-4E32-B96A-02081A847CA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3" name="Freeform 6">
                <a:extLst>
                  <a:ext uri="{FF2B5EF4-FFF2-40B4-BE49-F238E27FC236}">
                    <a16:creationId xmlns:a16="http://schemas.microsoft.com/office/drawing/2014/main" id="{8763A80A-9D97-4BA2-B479-05F91A23D61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1" name="Picture 70" descr="Icon of a screen with a square enclosed by outward pointing chevrons on left and right">
              <a:extLst>
                <a:ext uri="{FF2B5EF4-FFF2-40B4-BE49-F238E27FC236}">
                  <a16:creationId xmlns:a16="http://schemas.microsoft.com/office/drawing/2014/main" id="{2DE5F41E-78BF-4F24-A966-040C4C99A1CE}"/>
                </a:ext>
              </a:extLst>
            </p:cNvPr>
            <p:cNvPicPr>
              <a:picLocks noChangeAspect="1"/>
            </p:cNvPicPr>
            <p:nvPr/>
          </p:nvPicPr>
          <p:blipFill>
            <a:blip r:embed="rId8"/>
            <a:stretch>
              <a:fillRect/>
            </a:stretch>
          </p:blipFill>
          <p:spPr>
            <a:xfrm>
              <a:off x="558289" y="5059297"/>
              <a:ext cx="378298" cy="283878"/>
            </a:xfrm>
            <a:prstGeom prst="rect">
              <a:avLst/>
            </a:prstGeom>
          </p:spPr>
        </p:pic>
      </p:grpSp>
    </p:spTree>
    <p:extLst>
      <p:ext uri="{BB962C8B-B14F-4D97-AF65-F5344CB8AC3E}">
        <p14:creationId xmlns:p14="http://schemas.microsoft.com/office/powerpoint/2010/main" val="18148614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a:t>
            </a:r>
            <a:r>
              <a:rPr lang="en-US" altLang="zh-CN" dirty="0"/>
              <a:t> 4: Explore Azure App Service deployment slots</a:t>
            </a:r>
            <a:endParaRPr lang="en-US" dirty="0"/>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300742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37A5CA-5D75-494D-A84A-221DCC7A5882}"/>
              </a:ext>
            </a:extLst>
          </p:cNvPr>
          <p:cNvSpPr>
            <a:spLocks noGrp="1"/>
          </p:cNvSpPr>
          <p:nvPr>
            <p:ph type="title"/>
          </p:nvPr>
        </p:nvSpPr>
        <p:spPr/>
        <p:txBody>
          <a:bodyPr/>
          <a:lstStyle/>
          <a:p>
            <a:r>
              <a:rPr lang="en-US" dirty="0"/>
              <a:t>Introduction</a:t>
            </a:r>
          </a:p>
        </p:txBody>
      </p:sp>
      <p:sp>
        <p:nvSpPr>
          <p:cNvPr id="50" name="TextBox 49">
            <a:extLst>
              <a:ext uri="{FF2B5EF4-FFF2-40B4-BE49-F238E27FC236}">
                <a16:creationId xmlns:a16="http://schemas.microsoft.com/office/drawing/2014/main" id="{8A7D0FBA-2C7D-4101-A753-4929D827B7E1}"/>
              </a:ext>
            </a:extLst>
          </p:cNvPr>
          <p:cNvSpPr txBox="1"/>
          <p:nvPr/>
        </p:nvSpPr>
        <p:spPr>
          <a:xfrm>
            <a:off x="418643" y="1207911"/>
            <a:ext cx="11063111" cy="204363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After completing this module, you'll be able to:</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Describe the benefits of using deployment slots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Understand how slot swapping operates in App Service</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Perform manual swaps and enable auto swap</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Route traffic manually and automatically</a:t>
            </a:r>
          </a:p>
        </p:txBody>
      </p:sp>
    </p:spTree>
    <p:extLst>
      <p:ext uri="{BB962C8B-B14F-4D97-AF65-F5344CB8AC3E}">
        <p14:creationId xmlns:p14="http://schemas.microsoft.com/office/powerpoint/2010/main" val="21288777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38CD23AF-5C31-4A0E-86C5-8C45F8E35F2E}"/>
              </a:ext>
            </a:extLst>
          </p:cNvPr>
          <p:cNvSpPr txBox="1">
            <a:spLocks noGrp="1"/>
          </p:cNvSpPr>
          <p:nvPr>
            <p:ph type="title" idx="4294967295"/>
          </p:nvPr>
        </p:nvSpPr>
        <p:spPr>
          <a:xfrm>
            <a:off x="418643" y="440494"/>
            <a:ext cx="11341268" cy="680196"/>
          </a:xfrm>
          <a:prstGeom prst="rect">
            <a:avLst/>
          </a:prstGeom>
          <a:noFill/>
          <a:ln>
            <a:noFill/>
            <a:prstDash/>
          </a:ln>
          <a:effectLst/>
        </p:spPr>
        <p:txBody>
          <a:bodyPr rot="0" spcFirstLastPara="0" vertOverflow="overflow" horzOverflow="overflow" vert="horz" wrap="square" lIns="0" tIns="90000" rIns="0" bIns="9000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49" normalizeH="0" baseline="0" noProof="0" dirty="0">
                <a:ln w="3175">
                  <a:noFill/>
                </a:ln>
                <a:solidFill>
                  <a:srgbClr val="000000"/>
                </a:solidFill>
                <a:effectLst/>
                <a:uLnTx/>
                <a:uFillTx/>
                <a:latin typeface="+mj-lt"/>
                <a:ea typeface="+mn-ea"/>
                <a:cs typeface="Segoe UI" pitchFamily="34" charset="0"/>
              </a:rPr>
              <a:t>Examine slot swapping</a:t>
            </a:r>
          </a:p>
        </p:txBody>
      </p:sp>
      <p:sp>
        <p:nvSpPr>
          <p:cNvPr id="2" name="TextBox 1">
            <a:extLst>
              <a:ext uri="{FF2B5EF4-FFF2-40B4-BE49-F238E27FC236}">
                <a16:creationId xmlns:a16="http://schemas.microsoft.com/office/drawing/2014/main" id="{1AC9BD96-E072-41F6-E893-4E62633CB223}"/>
              </a:ext>
            </a:extLst>
          </p:cNvPr>
          <p:cNvSpPr txBox="1"/>
          <p:nvPr/>
        </p:nvSpPr>
        <p:spPr>
          <a:xfrm>
            <a:off x="418643" y="960051"/>
            <a:ext cx="808280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When swapping slots, App Service does the following:</a:t>
            </a:r>
          </a:p>
        </p:txBody>
      </p:sp>
      <p:sp>
        <p:nvSpPr>
          <p:cNvPr id="5" name="Text Placeholder 5">
            <a:extLst>
              <a:ext uri="{FF2B5EF4-FFF2-40B4-BE49-F238E27FC236}">
                <a16:creationId xmlns:a16="http://schemas.microsoft.com/office/drawing/2014/main" id="{53401A65-E8D5-45C2-A84F-0070C32A8EEA}"/>
              </a:ext>
            </a:extLst>
          </p:cNvPr>
          <p:cNvSpPr txBox="1">
            <a:spLocks/>
          </p:cNvSpPr>
          <p:nvPr/>
        </p:nvSpPr>
        <p:spPr>
          <a:xfrm>
            <a:off x="1389459" y="1548802"/>
            <a:ext cx="4608115" cy="1892202"/>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dirty="0"/>
              <a:t>Applies the following settings from the target slot to all instances of the source slot:</a:t>
            </a:r>
            <a:endParaRPr lang="en-US" sz="1400" dirty="0"/>
          </a:p>
          <a:p>
            <a:pPr marL="285750" indent="-285750" algn="l">
              <a:buFont typeface="Arial" panose="020B0604020202020204" pitchFamily="34" charset="0"/>
              <a:buChar char="•"/>
            </a:pPr>
            <a:r>
              <a:rPr lang="en-US" sz="1600" b="0" i="0" dirty="0">
                <a:effectLst/>
                <a:latin typeface="Segoe UI" panose="020B0502040204020203" pitchFamily="34" charset="0"/>
              </a:rPr>
              <a:t>Slot-specific app settings and connection strings, if applicable.</a:t>
            </a:r>
          </a:p>
          <a:p>
            <a:pPr marL="285750" indent="-285750" algn="l">
              <a:buFont typeface="Arial" panose="020B0604020202020204" pitchFamily="34" charset="0"/>
              <a:buChar char="•"/>
            </a:pPr>
            <a:r>
              <a:rPr lang="en-US" sz="1600" b="0" i="0" dirty="0">
                <a:effectLst/>
                <a:latin typeface="Segoe UI" panose="020B0502040204020203" pitchFamily="34" charset="0"/>
              </a:rPr>
              <a:t>Continuous deployment settings, if enabled.</a:t>
            </a:r>
          </a:p>
          <a:p>
            <a:pPr marL="285750" indent="-285750" algn="l">
              <a:buFont typeface="Arial" panose="020B0604020202020204" pitchFamily="34" charset="0"/>
              <a:buChar char="•"/>
            </a:pPr>
            <a:r>
              <a:rPr lang="en-US" sz="1600" b="0" i="0" dirty="0">
                <a:effectLst/>
                <a:latin typeface="Segoe UI" panose="020B0502040204020203" pitchFamily="34" charset="0"/>
              </a:rPr>
              <a:t>App Service authentication settings, if enabled.</a:t>
            </a:r>
            <a:endParaRPr lang="en-US" sz="2000" dirty="0"/>
          </a:p>
        </p:txBody>
      </p:sp>
      <p:sp>
        <p:nvSpPr>
          <p:cNvPr id="6" name="Text Placeholder 1">
            <a:extLst>
              <a:ext uri="{FF2B5EF4-FFF2-40B4-BE49-F238E27FC236}">
                <a16:creationId xmlns:a16="http://schemas.microsoft.com/office/drawing/2014/main" id="{9C546F45-1382-4D97-97B0-3EB3EFD68EF1}"/>
              </a:ext>
            </a:extLst>
          </p:cNvPr>
          <p:cNvSpPr txBox="1">
            <a:spLocks/>
          </p:cNvSpPr>
          <p:nvPr/>
        </p:nvSpPr>
        <p:spPr>
          <a:xfrm>
            <a:off x="1389459" y="3908228"/>
            <a:ext cx="4608115" cy="717242"/>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dirty="0"/>
              <a:t>Wait for every instance in the source slot to complete its restart. </a:t>
            </a:r>
          </a:p>
        </p:txBody>
      </p:sp>
      <p:sp>
        <p:nvSpPr>
          <p:cNvPr id="7" name="Text Placeholder 2">
            <a:extLst>
              <a:ext uri="{FF2B5EF4-FFF2-40B4-BE49-F238E27FC236}">
                <a16:creationId xmlns:a16="http://schemas.microsoft.com/office/drawing/2014/main" id="{97A71E32-E79D-408C-92C6-5EF35E49C5D5}"/>
              </a:ext>
            </a:extLst>
          </p:cNvPr>
          <p:cNvSpPr txBox="1">
            <a:spLocks/>
          </p:cNvSpPr>
          <p:nvPr/>
        </p:nvSpPr>
        <p:spPr>
          <a:xfrm>
            <a:off x="1389459" y="4810330"/>
            <a:ext cx="4608115" cy="1228902"/>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dirty="0"/>
              <a:t>If local cache is enabled, trigger local cache initialization by making an HTTP request to the application root ("/") on each instance of the source slot. </a:t>
            </a:r>
          </a:p>
        </p:txBody>
      </p:sp>
      <p:sp>
        <p:nvSpPr>
          <p:cNvPr id="8" name="Text Placeholder 8">
            <a:extLst>
              <a:ext uri="{FF2B5EF4-FFF2-40B4-BE49-F238E27FC236}">
                <a16:creationId xmlns:a16="http://schemas.microsoft.com/office/drawing/2014/main" id="{E5DC7E59-261E-4896-99CE-94C5C4AE5974}"/>
              </a:ext>
            </a:extLst>
          </p:cNvPr>
          <p:cNvSpPr txBox="1">
            <a:spLocks/>
          </p:cNvSpPr>
          <p:nvPr/>
        </p:nvSpPr>
        <p:spPr>
          <a:xfrm>
            <a:off x="7164782" y="1548801"/>
            <a:ext cx="4608576" cy="132978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dirty="0"/>
              <a:t>If auto swap is enabled with custom warm-up, trigger Application Initiation by making an HTTP request to the application root ("/") on each instance of the source slot.</a:t>
            </a:r>
          </a:p>
        </p:txBody>
      </p:sp>
      <p:sp>
        <p:nvSpPr>
          <p:cNvPr id="9" name="Text Placeholder 9">
            <a:extLst>
              <a:ext uri="{FF2B5EF4-FFF2-40B4-BE49-F238E27FC236}">
                <a16:creationId xmlns:a16="http://schemas.microsoft.com/office/drawing/2014/main" id="{348F7521-1E5C-4E94-91F1-D1D94D528926}"/>
              </a:ext>
            </a:extLst>
          </p:cNvPr>
          <p:cNvSpPr txBox="1">
            <a:spLocks/>
          </p:cNvSpPr>
          <p:nvPr/>
        </p:nvSpPr>
        <p:spPr>
          <a:xfrm>
            <a:off x="7151335" y="3166868"/>
            <a:ext cx="4608576" cy="1211422"/>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dirty="0"/>
              <a:t>If all instances on the source slot are warmed up successfully, swap the two slots by switching the routing rules for the two slots. </a:t>
            </a:r>
          </a:p>
        </p:txBody>
      </p:sp>
      <p:sp>
        <p:nvSpPr>
          <p:cNvPr id="10" name="Text Placeholder 7">
            <a:extLst>
              <a:ext uri="{FF2B5EF4-FFF2-40B4-BE49-F238E27FC236}">
                <a16:creationId xmlns:a16="http://schemas.microsoft.com/office/drawing/2014/main" id="{B0E6518D-3D7D-49C9-96B9-A763FB8ECD1B}"/>
              </a:ext>
            </a:extLst>
          </p:cNvPr>
          <p:cNvSpPr txBox="1">
            <a:spLocks/>
          </p:cNvSpPr>
          <p:nvPr/>
        </p:nvSpPr>
        <p:spPr>
          <a:xfrm>
            <a:off x="7151335" y="4813607"/>
            <a:ext cx="4608576" cy="134651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1800" b="0" i="0" dirty="0">
                <a:effectLst/>
                <a:latin typeface="Segoe UI" panose="020B0502040204020203" pitchFamily="34" charset="0"/>
              </a:rPr>
              <a:t>Now that the source slot has the pre-swap app previously in the target slot, perform the same operation by applying all settings and restarting the instances.</a:t>
            </a:r>
            <a:endParaRPr lang="en-US" sz="1800" dirty="0"/>
          </a:p>
        </p:txBody>
      </p:sp>
      <p:grpSp>
        <p:nvGrpSpPr>
          <p:cNvPr id="11" name="Group 10">
            <a:extLst>
              <a:ext uri="{FF2B5EF4-FFF2-40B4-BE49-F238E27FC236}">
                <a16:creationId xmlns:a16="http://schemas.microsoft.com/office/drawing/2014/main" id="{0CF965F5-4631-4198-879F-519DAB51A99A}"/>
              </a:ext>
              <a:ext uri="{C183D7F6-B498-43B3-948B-1728B52AA6E4}">
                <adec:decorative xmlns:adec="http://schemas.microsoft.com/office/drawing/2017/decorative" val="1"/>
              </a:ext>
            </a:extLst>
          </p:cNvPr>
          <p:cNvGrpSpPr/>
          <p:nvPr/>
        </p:nvGrpSpPr>
        <p:grpSpPr>
          <a:xfrm>
            <a:off x="418643" y="1559257"/>
            <a:ext cx="717140" cy="717242"/>
            <a:chOff x="418643" y="1467352"/>
            <a:chExt cx="717140" cy="717242"/>
          </a:xfrm>
        </p:grpSpPr>
        <p:grpSp>
          <p:nvGrpSpPr>
            <p:cNvPr id="12" name="Group 11">
              <a:extLst>
                <a:ext uri="{FF2B5EF4-FFF2-40B4-BE49-F238E27FC236}">
                  <a16:creationId xmlns:a16="http://schemas.microsoft.com/office/drawing/2014/main" id="{F09D3361-85CC-4CA4-817F-87985E9CCF31}"/>
                </a:ext>
              </a:extLst>
            </p:cNvPr>
            <p:cNvGrpSpPr/>
            <p:nvPr/>
          </p:nvGrpSpPr>
          <p:grpSpPr>
            <a:xfrm>
              <a:off x="418643" y="1467352"/>
              <a:ext cx="717140" cy="717242"/>
              <a:chOff x="418643" y="1467352"/>
              <a:chExt cx="717140" cy="717242"/>
            </a:xfrm>
          </p:grpSpPr>
          <p:sp>
            <p:nvSpPr>
              <p:cNvPr id="14" name="Freeform 5">
                <a:extLst>
                  <a:ext uri="{FF2B5EF4-FFF2-40B4-BE49-F238E27FC236}">
                    <a16:creationId xmlns:a16="http://schemas.microsoft.com/office/drawing/2014/main" id="{24641BB2-1CF8-4821-BA26-F2C03C616CA1}"/>
                  </a:ext>
                </a:extLst>
              </p:cNvPr>
              <p:cNvSpPr>
                <a:spLocks/>
              </p:cNvSpPr>
              <p:nvPr/>
            </p:nvSpPr>
            <p:spPr bwMode="auto">
              <a:xfrm>
                <a:off x="418643"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B007C623-3319-44C3-B072-2038EAA7F8C7}"/>
                  </a:ext>
                </a:extLst>
              </p:cNvPr>
              <p:cNvSpPr>
                <a:spLocks noEditPoints="1"/>
              </p:cNvSpPr>
              <p:nvPr/>
            </p:nvSpPr>
            <p:spPr bwMode="auto">
              <a:xfrm>
                <a:off x="467961" y="151725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descr="Icon of three concentric arcs">
              <a:extLst>
                <a:ext uri="{FF2B5EF4-FFF2-40B4-BE49-F238E27FC236}">
                  <a16:creationId xmlns:a16="http://schemas.microsoft.com/office/drawing/2014/main" id="{A01FEB2C-DBB1-4074-A7FD-561ECEB349F4}"/>
                </a:ext>
              </a:extLst>
            </p:cNvPr>
            <p:cNvPicPr>
              <a:picLocks noChangeAspect="1"/>
            </p:cNvPicPr>
            <p:nvPr/>
          </p:nvPicPr>
          <p:blipFill>
            <a:blip r:embed="rId2"/>
            <a:stretch>
              <a:fillRect/>
            </a:stretch>
          </p:blipFill>
          <p:spPr>
            <a:xfrm>
              <a:off x="583617" y="1632378"/>
              <a:ext cx="387192" cy="387190"/>
            </a:xfrm>
            <a:prstGeom prst="rect">
              <a:avLst/>
            </a:prstGeom>
          </p:spPr>
        </p:pic>
      </p:grpSp>
      <p:grpSp>
        <p:nvGrpSpPr>
          <p:cNvPr id="16" name="Group 15">
            <a:extLst>
              <a:ext uri="{FF2B5EF4-FFF2-40B4-BE49-F238E27FC236}">
                <a16:creationId xmlns:a16="http://schemas.microsoft.com/office/drawing/2014/main" id="{89020B75-B11C-475A-B4DE-65677A536EB2}"/>
              </a:ext>
              <a:ext uri="{C183D7F6-B498-43B3-948B-1728B52AA6E4}">
                <adec:decorative xmlns:adec="http://schemas.microsoft.com/office/drawing/2017/decorative" val="1"/>
              </a:ext>
            </a:extLst>
          </p:cNvPr>
          <p:cNvGrpSpPr/>
          <p:nvPr/>
        </p:nvGrpSpPr>
        <p:grpSpPr>
          <a:xfrm>
            <a:off x="418643" y="3870127"/>
            <a:ext cx="717140" cy="717242"/>
            <a:chOff x="418643" y="2949547"/>
            <a:chExt cx="717140" cy="717242"/>
          </a:xfrm>
        </p:grpSpPr>
        <p:grpSp>
          <p:nvGrpSpPr>
            <p:cNvPr id="17" name="Group 16">
              <a:extLst>
                <a:ext uri="{FF2B5EF4-FFF2-40B4-BE49-F238E27FC236}">
                  <a16:creationId xmlns:a16="http://schemas.microsoft.com/office/drawing/2014/main" id="{632773D3-A59F-4AEE-9541-B2059CE32ED1}"/>
                </a:ext>
              </a:extLst>
            </p:cNvPr>
            <p:cNvGrpSpPr/>
            <p:nvPr/>
          </p:nvGrpSpPr>
          <p:grpSpPr>
            <a:xfrm>
              <a:off x="418643" y="2949547"/>
              <a:ext cx="717140" cy="717242"/>
              <a:chOff x="418643" y="2949547"/>
              <a:chExt cx="717140" cy="717242"/>
            </a:xfrm>
          </p:grpSpPr>
          <p:sp>
            <p:nvSpPr>
              <p:cNvPr id="19" name="Freeform 5">
                <a:extLst>
                  <a:ext uri="{FF2B5EF4-FFF2-40B4-BE49-F238E27FC236}">
                    <a16:creationId xmlns:a16="http://schemas.microsoft.com/office/drawing/2014/main" id="{1F7A44B9-EFA8-4306-A748-8E71D80BEE1D}"/>
                  </a:ext>
                </a:extLst>
              </p:cNvPr>
              <p:cNvSpPr>
                <a:spLocks/>
              </p:cNvSpPr>
              <p:nvPr/>
            </p:nvSpPr>
            <p:spPr bwMode="auto">
              <a:xfrm>
                <a:off x="418643"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E87ADF06-4F19-449A-AB07-E5E768C81980}"/>
                  </a:ext>
                </a:extLst>
              </p:cNvPr>
              <p:cNvSpPr>
                <a:spLocks noEditPoints="1"/>
              </p:cNvSpPr>
              <p:nvPr/>
            </p:nvSpPr>
            <p:spPr bwMode="auto">
              <a:xfrm>
                <a:off x="468541"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8" name="Picture 17" descr="Icon of a arrow in a circular path with a timer inside the circle">
              <a:extLst>
                <a:ext uri="{FF2B5EF4-FFF2-40B4-BE49-F238E27FC236}">
                  <a16:creationId xmlns:a16="http://schemas.microsoft.com/office/drawing/2014/main" id="{518DD59C-2BD6-4A4F-B811-270A053A6F95}"/>
                </a:ext>
              </a:extLst>
            </p:cNvPr>
            <p:cNvPicPr>
              <a:picLocks noChangeAspect="1"/>
            </p:cNvPicPr>
            <p:nvPr/>
          </p:nvPicPr>
          <p:blipFill>
            <a:blip r:embed="rId3"/>
            <a:stretch>
              <a:fillRect/>
            </a:stretch>
          </p:blipFill>
          <p:spPr>
            <a:xfrm>
              <a:off x="583617" y="3114573"/>
              <a:ext cx="387192" cy="387190"/>
            </a:xfrm>
            <a:prstGeom prst="rect">
              <a:avLst/>
            </a:prstGeom>
          </p:spPr>
        </p:pic>
      </p:grpSp>
      <p:grpSp>
        <p:nvGrpSpPr>
          <p:cNvPr id="21" name="Group 20">
            <a:extLst>
              <a:ext uri="{FF2B5EF4-FFF2-40B4-BE49-F238E27FC236}">
                <a16:creationId xmlns:a16="http://schemas.microsoft.com/office/drawing/2014/main" id="{45EEA238-787B-465B-9166-9C60507EE994}"/>
              </a:ext>
              <a:ext uri="{C183D7F6-B498-43B3-948B-1728B52AA6E4}">
                <adec:decorative xmlns:adec="http://schemas.microsoft.com/office/drawing/2017/decorative" val="1"/>
              </a:ext>
            </a:extLst>
          </p:cNvPr>
          <p:cNvGrpSpPr/>
          <p:nvPr/>
        </p:nvGrpSpPr>
        <p:grpSpPr>
          <a:xfrm>
            <a:off x="418643" y="4820162"/>
            <a:ext cx="717140" cy="717242"/>
            <a:chOff x="418643" y="4442200"/>
            <a:chExt cx="717140" cy="717242"/>
          </a:xfrm>
        </p:grpSpPr>
        <p:grpSp>
          <p:nvGrpSpPr>
            <p:cNvPr id="22" name="Group 21">
              <a:extLst>
                <a:ext uri="{FF2B5EF4-FFF2-40B4-BE49-F238E27FC236}">
                  <a16:creationId xmlns:a16="http://schemas.microsoft.com/office/drawing/2014/main" id="{17BD5DBE-D98C-49BD-8A49-1415FB787BD1}"/>
                </a:ext>
              </a:extLst>
            </p:cNvPr>
            <p:cNvGrpSpPr/>
            <p:nvPr/>
          </p:nvGrpSpPr>
          <p:grpSpPr>
            <a:xfrm>
              <a:off x="418643" y="4442200"/>
              <a:ext cx="717140" cy="717242"/>
              <a:chOff x="418643" y="4442200"/>
              <a:chExt cx="717140" cy="717242"/>
            </a:xfrm>
          </p:grpSpPr>
          <p:sp>
            <p:nvSpPr>
              <p:cNvPr id="24" name="Freeform 5">
                <a:extLst>
                  <a:ext uri="{FF2B5EF4-FFF2-40B4-BE49-F238E27FC236}">
                    <a16:creationId xmlns:a16="http://schemas.microsoft.com/office/drawing/2014/main" id="{3BA64A07-EB6B-40D9-976F-86C8DCFFBC77}"/>
                  </a:ext>
                </a:extLst>
              </p:cNvPr>
              <p:cNvSpPr>
                <a:spLocks/>
              </p:cNvSpPr>
              <p:nvPr/>
            </p:nvSpPr>
            <p:spPr bwMode="auto">
              <a:xfrm>
                <a:off x="418643" y="4442200"/>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67A23987-9752-4374-A582-BBF98E93DDF4}"/>
                  </a:ext>
                </a:extLst>
              </p:cNvPr>
              <p:cNvSpPr>
                <a:spLocks noEditPoints="1"/>
              </p:cNvSpPr>
              <p:nvPr/>
            </p:nvSpPr>
            <p:spPr bwMode="auto">
              <a:xfrm>
                <a:off x="468541" y="4493266"/>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3" name="Picture 22" descr="Icon of three dots and outward pointing chevrons on left and right">
              <a:extLst>
                <a:ext uri="{FF2B5EF4-FFF2-40B4-BE49-F238E27FC236}">
                  <a16:creationId xmlns:a16="http://schemas.microsoft.com/office/drawing/2014/main" id="{FA9559A9-DA38-49A4-B953-040A86B3A4C2}"/>
                </a:ext>
              </a:extLst>
            </p:cNvPr>
            <p:cNvPicPr>
              <a:picLocks noChangeAspect="1"/>
            </p:cNvPicPr>
            <p:nvPr/>
          </p:nvPicPr>
          <p:blipFill>
            <a:blip r:embed="rId4"/>
            <a:stretch>
              <a:fillRect/>
            </a:stretch>
          </p:blipFill>
          <p:spPr>
            <a:xfrm>
              <a:off x="535251" y="4694038"/>
              <a:ext cx="483924" cy="213566"/>
            </a:xfrm>
            <a:prstGeom prst="rect">
              <a:avLst/>
            </a:prstGeom>
          </p:spPr>
        </p:pic>
      </p:grpSp>
      <p:grpSp>
        <p:nvGrpSpPr>
          <p:cNvPr id="26" name="Group 25">
            <a:extLst>
              <a:ext uri="{FF2B5EF4-FFF2-40B4-BE49-F238E27FC236}">
                <a16:creationId xmlns:a16="http://schemas.microsoft.com/office/drawing/2014/main" id="{09ECFA1F-FDE0-4F6B-895B-BEF3FAB4085B}"/>
              </a:ext>
              <a:ext uri="{C183D7F6-B498-43B3-948B-1728B52AA6E4}">
                <adec:decorative xmlns:adec="http://schemas.microsoft.com/office/drawing/2017/decorative" val="1"/>
              </a:ext>
            </a:extLst>
          </p:cNvPr>
          <p:cNvGrpSpPr/>
          <p:nvPr/>
        </p:nvGrpSpPr>
        <p:grpSpPr>
          <a:xfrm>
            <a:off x="6229350" y="1559257"/>
            <a:ext cx="717140" cy="717242"/>
            <a:chOff x="6229350" y="1467352"/>
            <a:chExt cx="717140" cy="717242"/>
          </a:xfrm>
        </p:grpSpPr>
        <p:grpSp>
          <p:nvGrpSpPr>
            <p:cNvPr id="27" name="Group 26">
              <a:extLst>
                <a:ext uri="{FF2B5EF4-FFF2-40B4-BE49-F238E27FC236}">
                  <a16:creationId xmlns:a16="http://schemas.microsoft.com/office/drawing/2014/main" id="{DB231E3B-0744-4F00-9696-98DFA5C8A05D}"/>
                </a:ext>
              </a:extLst>
            </p:cNvPr>
            <p:cNvGrpSpPr/>
            <p:nvPr/>
          </p:nvGrpSpPr>
          <p:grpSpPr>
            <a:xfrm>
              <a:off x="6229350" y="1467352"/>
              <a:ext cx="717140" cy="717242"/>
              <a:chOff x="6229350" y="1467352"/>
              <a:chExt cx="717140" cy="717242"/>
            </a:xfrm>
          </p:grpSpPr>
          <p:sp>
            <p:nvSpPr>
              <p:cNvPr id="29" name="Freeform 5">
                <a:extLst>
                  <a:ext uri="{FF2B5EF4-FFF2-40B4-BE49-F238E27FC236}">
                    <a16:creationId xmlns:a16="http://schemas.microsoft.com/office/drawing/2014/main" id="{B348A5EE-F79A-4EC1-BE7B-EBB124DD46BA}"/>
                  </a:ext>
                </a:extLst>
              </p:cNvPr>
              <p:cNvSpPr>
                <a:spLocks/>
              </p:cNvSpPr>
              <p:nvPr/>
            </p:nvSpPr>
            <p:spPr bwMode="auto">
              <a:xfrm>
                <a:off x="6229350"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E030FD7E-3C76-4913-95DF-E918BE03B0B5}"/>
                  </a:ext>
                </a:extLst>
              </p:cNvPr>
              <p:cNvSpPr>
                <a:spLocks noEditPoints="1"/>
              </p:cNvSpPr>
              <p:nvPr/>
            </p:nvSpPr>
            <p:spPr bwMode="auto">
              <a:xfrm>
                <a:off x="6279248" y="151841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three concentric arcs">
              <a:extLst>
                <a:ext uri="{FF2B5EF4-FFF2-40B4-BE49-F238E27FC236}">
                  <a16:creationId xmlns:a16="http://schemas.microsoft.com/office/drawing/2014/main" id="{DEEA11FE-6DEC-4234-B52E-6542CFF6A1C0}"/>
                </a:ext>
              </a:extLst>
            </p:cNvPr>
            <p:cNvPicPr>
              <a:picLocks noChangeAspect="1"/>
            </p:cNvPicPr>
            <p:nvPr/>
          </p:nvPicPr>
          <p:blipFill>
            <a:blip r:embed="rId2"/>
            <a:stretch>
              <a:fillRect/>
            </a:stretch>
          </p:blipFill>
          <p:spPr>
            <a:xfrm>
              <a:off x="6394324" y="1632378"/>
              <a:ext cx="387192" cy="387190"/>
            </a:xfrm>
            <a:prstGeom prst="rect">
              <a:avLst/>
            </a:prstGeom>
          </p:spPr>
        </p:pic>
      </p:grpSp>
      <p:grpSp>
        <p:nvGrpSpPr>
          <p:cNvPr id="31" name="Group 30">
            <a:extLst>
              <a:ext uri="{FF2B5EF4-FFF2-40B4-BE49-F238E27FC236}">
                <a16:creationId xmlns:a16="http://schemas.microsoft.com/office/drawing/2014/main" id="{55360C07-6455-49B0-A314-374EAAECCB86}"/>
              </a:ext>
              <a:ext uri="{C183D7F6-B498-43B3-948B-1728B52AA6E4}">
                <adec:decorative xmlns:adec="http://schemas.microsoft.com/office/drawing/2017/decorative" val="1"/>
              </a:ext>
            </a:extLst>
          </p:cNvPr>
          <p:cNvGrpSpPr/>
          <p:nvPr/>
        </p:nvGrpSpPr>
        <p:grpSpPr>
          <a:xfrm>
            <a:off x="6229350" y="3180604"/>
            <a:ext cx="717140" cy="717242"/>
            <a:chOff x="6229350" y="2949547"/>
            <a:chExt cx="717140" cy="717242"/>
          </a:xfrm>
        </p:grpSpPr>
        <p:grpSp>
          <p:nvGrpSpPr>
            <p:cNvPr id="32" name="Group 31">
              <a:extLst>
                <a:ext uri="{FF2B5EF4-FFF2-40B4-BE49-F238E27FC236}">
                  <a16:creationId xmlns:a16="http://schemas.microsoft.com/office/drawing/2014/main" id="{42A4CC30-1380-413A-AA0C-2CCEC1F5884E}"/>
                </a:ext>
              </a:extLst>
            </p:cNvPr>
            <p:cNvGrpSpPr/>
            <p:nvPr/>
          </p:nvGrpSpPr>
          <p:grpSpPr>
            <a:xfrm>
              <a:off x="6229350" y="2949547"/>
              <a:ext cx="717140" cy="717242"/>
              <a:chOff x="6229350" y="2949547"/>
              <a:chExt cx="717140" cy="717242"/>
            </a:xfrm>
          </p:grpSpPr>
          <p:sp>
            <p:nvSpPr>
              <p:cNvPr id="34" name="Freeform 5">
                <a:extLst>
                  <a:ext uri="{FF2B5EF4-FFF2-40B4-BE49-F238E27FC236}">
                    <a16:creationId xmlns:a16="http://schemas.microsoft.com/office/drawing/2014/main" id="{B4E0F0A7-6A74-4B5B-92D6-3D574CAE8817}"/>
                  </a:ext>
                </a:extLst>
              </p:cNvPr>
              <p:cNvSpPr>
                <a:spLocks/>
              </p:cNvSpPr>
              <p:nvPr/>
            </p:nvSpPr>
            <p:spPr bwMode="auto">
              <a:xfrm>
                <a:off x="6229350"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F8DD2459-16BD-4ACB-83B0-39D0F7507627}"/>
                  </a:ext>
                </a:extLst>
              </p:cNvPr>
              <p:cNvSpPr>
                <a:spLocks noEditPoints="1"/>
              </p:cNvSpPr>
              <p:nvPr/>
            </p:nvSpPr>
            <p:spPr bwMode="auto">
              <a:xfrm>
                <a:off x="6279248"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3" name="Picture 32" descr="Icon of a arrow in a circular path with a timer inside the circle">
              <a:extLst>
                <a:ext uri="{FF2B5EF4-FFF2-40B4-BE49-F238E27FC236}">
                  <a16:creationId xmlns:a16="http://schemas.microsoft.com/office/drawing/2014/main" id="{1BD7D9EE-ECD5-4EBE-9593-8858E221B7DA}"/>
                </a:ext>
              </a:extLst>
            </p:cNvPr>
            <p:cNvPicPr>
              <a:picLocks noChangeAspect="1"/>
            </p:cNvPicPr>
            <p:nvPr/>
          </p:nvPicPr>
          <p:blipFill>
            <a:blip r:embed="rId3"/>
            <a:stretch>
              <a:fillRect/>
            </a:stretch>
          </p:blipFill>
          <p:spPr>
            <a:xfrm>
              <a:off x="6394324" y="3114573"/>
              <a:ext cx="387192" cy="387190"/>
            </a:xfrm>
            <a:prstGeom prst="rect">
              <a:avLst/>
            </a:prstGeom>
          </p:spPr>
        </p:pic>
      </p:grpSp>
      <p:grpSp>
        <p:nvGrpSpPr>
          <p:cNvPr id="36" name="Group 35">
            <a:extLst>
              <a:ext uri="{FF2B5EF4-FFF2-40B4-BE49-F238E27FC236}">
                <a16:creationId xmlns:a16="http://schemas.microsoft.com/office/drawing/2014/main" id="{31DC9DE4-E0C3-415A-817B-E2D8E9E3E628}"/>
              </a:ext>
              <a:ext uri="{C183D7F6-B498-43B3-948B-1728B52AA6E4}">
                <adec:decorative xmlns:adec="http://schemas.microsoft.com/office/drawing/2017/decorative" val="1"/>
              </a:ext>
            </a:extLst>
          </p:cNvPr>
          <p:cNvGrpSpPr/>
          <p:nvPr/>
        </p:nvGrpSpPr>
        <p:grpSpPr>
          <a:xfrm>
            <a:off x="6229350" y="4832549"/>
            <a:ext cx="717140" cy="717242"/>
            <a:chOff x="6229350" y="4442200"/>
            <a:chExt cx="717140" cy="717242"/>
          </a:xfrm>
        </p:grpSpPr>
        <p:grpSp>
          <p:nvGrpSpPr>
            <p:cNvPr id="37" name="Group 36">
              <a:extLst>
                <a:ext uri="{FF2B5EF4-FFF2-40B4-BE49-F238E27FC236}">
                  <a16:creationId xmlns:a16="http://schemas.microsoft.com/office/drawing/2014/main" id="{B15E009C-8A76-4C32-A304-D93B608B0885}"/>
                </a:ext>
              </a:extLst>
            </p:cNvPr>
            <p:cNvGrpSpPr/>
            <p:nvPr/>
          </p:nvGrpSpPr>
          <p:grpSpPr>
            <a:xfrm>
              <a:off x="6229350" y="4442200"/>
              <a:ext cx="717140" cy="717242"/>
              <a:chOff x="6229350" y="4442200"/>
              <a:chExt cx="717140" cy="717242"/>
            </a:xfrm>
          </p:grpSpPr>
          <p:sp>
            <p:nvSpPr>
              <p:cNvPr id="39" name="Freeform 5">
                <a:extLst>
                  <a:ext uri="{FF2B5EF4-FFF2-40B4-BE49-F238E27FC236}">
                    <a16:creationId xmlns:a16="http://schemas.microsoft.com/office/drawing/2014/main" id="{6FEB9675-7CFF-4B25-916B-8647E23B7C1D}"/>
                  </a:ext>
                </a:extLst>
              </p:cNvPr>
              <p:cNvSpPr>
                <a:spLocks/>
              </p:cNvSpPr>
              <p:nvPr/>
            </p:nvSpPr>
            <p:spPr bwMode="auto">
              <a:xfrm>
                <a:off x="6229350" y="4442200"/>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984E2D30-0778-4058-8164-920B469F5585}"/>
                  </a:ext>
                </a:extLst>
              </p:cNvPr>
              <p:cNvSpPr>
                <a:spLocks noEditPoints="1"/>
              </p:cNvSpPr>
              <p:nvPr/>
            </p:nvSpPr>
            <p:spPr bwMode="auto">
              <a:xfrm>
                <a:off x="6279248" y="4493266"/>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8" name="Picture 37" descr="Icon of three dots and outward pointing chevrons on left and right">
              <a:extLst>
                <a:ext uri="{FF2B5EF4-FFF2-40B4-BE49-F238E27FC236}">
                  <a16:creationId xmlns:a16="http://schemas.microsoft.com/office/drawing/2014/main" id="{D21E243A-376D-4B23-A35C-965872101DB8}"/>
                </a:ext>
              </a:extLst>
            </p:cNvPr>
            <p:cNvPicPr>
              <a:picLocks noChangeAspect="1"/>
            </p:cNvPicPr>
            <p:nvPr/>
          </p:nvPicPr>
          <p:blipFill>
            <a:blip r:embed="rId4"/>
            <a:stretch>
              <a:fillRect/>
            </a:stretch>
          </p:blipFill>
          <p:spPr>
            <a:xfrm>
              <a:off x="6345958" y="4694038"/>
              <a:ext cx="483924" cy="213566"/>
            </a:xfrm>
            <a:prstGeom prst="rect">
              <a:avLst/>
            </a:prstGeom>
          </p:spPr>
        </p:pic>
      </p:grpSp>
    </p:spTree>
    <p:extLst>
      <p:ext uri="{BB962C8B-B14F-4D97-AF65-F5344CB8AC3E}">
        <p14:creationId xmlns:p14="http://schemas.microsoft.com/office/powerpoint/2010/main" val="39659513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09CB844-A2D3-2F34-C7B6-BD730E25A217}"/>
              </a:ext>
            </a:extLst>
          </p:cNvPr>
          <p:cNvGrpSpPr/>
          <p:nvPr/>
        </p:nvGrpSpPr>
        <p:grpSpPr>
          <a:xfrm>
            <a:off x="-19244" y="-11723"/>
            <a:ext cx="6096000" cy="5662246"/>
            <a:chOff x="-19244" y="-11723"/>
            <a:chExt cx="6096000" cy="5662246"/>
          </a:xfrm>
        </p:grpSpPr>
        <p:sp>
          <p:nvSpPr>
            <p:cNvPr id="18" name="Rectangle 17">
              <a:extLst>
                <a:ext uri="{FF2B5EF4-FFF2-40B4-BE49-F238E27FC236}">
                  <a16:creationId xmlns:a16="http://schemas.microsoft.com/office/drawing/2014/main" id="{2305120E-76F1-4C6E-8157-5D17B7BB171C}"/>
                </a:ext>
                <a:ext uri="{C183D7F6-B498-43B3-948B-1728B52AA6E4}">
                  <adec:decorative xmlns:adec="http://schemas.microsoft.com/office/drawing/2017/decorative" val="0"/>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129032"/>
              <a:ext cx="5622324" cy="360098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01: Build a web application on Azure platform as a service offerings</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gr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841551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34257" y="2597382"/>
            <a:ext cx="1959432" cy="1663236"/>
          </a:xfrm>
        </p:spPr>
        <p:txBody>
          <a:bodyPr/>
          <a:lstStyle/>
          <a:p>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Explore Azure App Service</a:t>
            </a:r>
          </a:p>
        </p:txBody>
      </p:sp>
      <p:sp>
        <p:nvSpPr>
          <p:cNvPr id="2" name="Text Placeholder 1"/>
          <p:cNvSpPr>
            <a:spLocks noGrp="1"/>
          </p:cNvSpPr>
          <p:nvPr>
            <p:ph type="body" sz="quarter" idx="15"/>
          </p:nvPr>
        </p:nvSpPr>
        <p:spPr/>
        <p:txBody>
          <a:bodyPr/>
          <a:lstStyle/>
          <a:p>
            <a:pPr lvl="1"/>
            <a:r>
              <a:rPr lang="en-US" dirty="0"/>
              <a:t>Configure web app settings</a:t>
            </a:r>
          </a:p>
        </p:txBody>
      </p:sp>
      <p:sp>
        <p:nvSpPr>
          <p:cNvPr id="3" name="Text Placeholder 2"/>
          <p:cNvSpPr>
            <a:spLocks noGrp="1"/>
          </p:cNvSpPr>
          <p:nvPr>
            <p:ph type="body" sz="quarter" idx="17"/>
          </p:nvPr>
        </p:nvSpPr>
        <p:spPr/>
        <p:txBody>
          <a:bodyPr/>
          <a:lstStyle/>
          <a:p>
            <a:pPr lvl="1"/>
            <a:r>
              <a:rPr lang="en-US" dirty="0"/>
              <a:t>Scale apps in Azure App Service</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21"/>
          </p:nvPr>
        </p:nvSpPr>
        <p:spPr/>
        <p:txBody>
          <a:bodyPr/>
          <a:lstStyle/>
          <a:p>
            <a:pPr lvl="1"/>
            <a:r>
              <a:rPr lang="en-US" dirty="0"/>
              <a:t>Explore Azure App Service deployment slots</a:t>
            </a:r>
          </a:p>
        </p:txBody>
      </p:sp>
      <p:grpSp>
        <p:nvGrpSpPr>
          <p:cNvPr id="15" name="Group 14">
            <a:extLst>
              <a:ext uri="{FF2B5EF4-FFF2-40B4-BE49-F238E27FC236}">
                <a16:creationId xmlns:a16="http://schemas.microsoft.com/office/drawing/2014/main" id="{7403CD60-83C2-4F7E-BCA7-2B7C55B1FFAC}"/>
              </a:ext>
              <a:ext uri="{C183D7F6-B498-43B3-948B-1728B52AA6E4}">
                <adec:decorative xmlns:adec="http://schemas.microsoft.com/office/drawing/2017/decorative" val="1"/>
              </a:ext>
            </a:extLst>
          </p:cNvPr>
          <p:cNvGrpSpPr/>
          <p:nvPr/>
        </p:nvGrpSpPr>
        <p:grpSpPr>
          <a:xfrm>
            <a:off x="3031668" y="1045773"/>
            <a:ext cx="702132" cy="702232"/>
            <a:chOff x="3031668" y="1045773"/>
            <a:chExt cx="702132" cy="702232"/>
          </a:xfrm>
        </p:grpSpPr>
        <p:grpSp>
          <p:nvGrpSpPr>
            <p:cNvPr id="11" name="Group 10">
              <a:extLst>
                <a:ext uri="{FF2B5EF4-FFF2-40B4-BE49-F238E27FC236}">
                  <a16:creationId xmlns:a16="http://schemas.microsoft.com/office/drawing/2014/main" id="{438E17F6-4130-4B22-967F-3025A3FB14F0}"/>
                </a:ext>
              </a:extLst>
            </p:cNvPr>
            <p:cNvGrpSpPr/>
            <p:nvPr/>
          </p:nvGrpSpPr>
          <p:grpSpPr>
            <a:xfrm>
              <a:off x="3031668" y="1045773"/>
              <a:ext cx="702132" cy="702232"/>
              <a:chOff x="3031668" y="1045773"/>
              <a:chExt cx="702132" cy="702232"/>
            </a:xfrm>
          </p:grpSpPr>
          <p:sp>
            <p:nvSpPr>
              <p:cNvPr id="39" name="Freeform 5">
                <a:extLst>
                  <a:ext uri="{FF2B5EF4-FFF2-40B4-BE49-F238E27FC236}">
                    <a16:creationId xmlns:a16="http://schemas.microsoft.com/office/drawing/2014/main" id="{0ACE14DD-2FF6-43F0-A08C-5CD4C0B7BF1C}"/>
                  </a:ext>
                </a:extLst>
              </p:cNvPr>
              <p:cNvSpPr>
                <a:spLocks/>
              </p:cNvSpPr>
              <p:nvPr/>
            </p:nvSpPr>
            <p:spPr bwMode="auto">
              <a:xfrm>
                <a:off x="3031668" y="104577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F37E8C3B-2DF2-4F1B-8FD6-36506ADCCE3D}"/>
                  </a:ext>
                </a:extLst>
              </p:cNvPr>
              <p:cNvSpPr>
                <a:spLocks noEditPoints="1"/>
              </p:cNvSpPr>
              <p:nvPr/>
            </p:nvSpPr>
            <p:spPr bwMode="auto">
              <a:xfrm>
                <a:off x="3080522" y="1095771"/>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652296A-D3A2-448E-819B-C8C32005F581}"/>
                </a:ext>
              </a:extLst>
            </p:cNvPr>
            <p:cNvPicPr>
              <a:picLocks noChangeAspect="1"/>
            </p:cNvPicPr>
            <p:nvPr/>
          </p:nvPicPr>
          <p:blipFill>
            <a:blip r:embed="rId3"/>
            <a:stretch>
              <a:fillRect/>
            </a:stretch>
          </p:blipFill>
          <p:spPr>
            <a:xfrm>
              <a:off x="3196572" y="1210727"/>
              <a:ext cx="372325" cy="372325"/>
            </a:xfrm>
            <a:prstGeom prst="rect">
              <a:avLst/>
            </a:prstGeom>
          </p:spPr>
        </p:pic>
      </p:grpSp>
      <p:grpSp>
        <p:nvGrpSpPr>
          <p:cNvPr id="16" name="Group 15">
            <a:extLst>
              <a:ext uri="{FF2B5EF4-FFF2-40B4-BE49-F238E27FC236}">
                <a16:creationId xmlns:a16="http://schemas.microsoft.com/office/drawing/2014/main" id="{B342EB39-18E2-43D8-8590-8D580CE3CAD7}"/>
              </a:ext>
              <a:ext uri="{C183D7F6-B498-43B3-948B-1728B52AA6E4}">
                <adec:decorative xmlns:adec="http://schemas.microsoft.com/office/drawing/2017/decorative" val="1"/>
              </a:ext>
            </a:extLst>
          </p:cNvPr>
          <p:cNvGrpSpPr/>
          <p:nvPr/>
        </p:nvGrpSpPr>
        <p:grpSpPr>
          <a:xfrm>
            <a:off x="3031668" y="2272218"/>
            <a:ext cx="702132" cy="702232"/>
            <a:chOff x="3031668" y="2272218"/>
            <a:chExt cx="702132" cy="702232"/>
          </a:xfrm>
        </p:grpSpPr>
        <p:grpSp>
          <p:nvGrpSpPr>
            <p:cNvPr id="12" name="Group 11">
              <a:extLst>
                <a:ext uri="{FF2B5EF4-FFF2-40B4-BE49-F238E27FC236}">
                  <a16:creationId xmlns:a16="http://schemas.microsoft.com/office/drawing/2014/main" id="{28351FB6-3E23-4C63-9B46-683ECBA5ECEB}"/>
                </a:ext>
              </a:extLst>
            </p:cNvPr>
            <p:cNvGrpSpPr/>
            <p:nvPr/>
          </p:nvGrpSpPr>
          <p:grpSpPr>
            <a:xfrm>
              <a:off x="3031668" y="2272218"/>
              <a:ext cx="702132" cy="702232"/>
              <a:chOff x="3031668" y="2272218"/>
              <a:chExt cx="702132" cy="702232"/>
            </a:xfrm>
          </p:grpSpPr>
          <p:sp>
            <p:nvSpPr>
              <p:cNvPr id="55" name="Freeform 5">
                <a:extLst>
                  <a:ext uri="{FF2B5EF4-FFF2-40B4-BE49-F238E27FC236}">
                    <a16:creationId xmlns:a16="http://schemas.microsoft.com/office/drawing/2014/main" id="{C38D0AF8-061C-4F9F-9491-28BBF70A89E9}"/>
                  </a:ext>
                </a:extLst>
              </p:cNvPr>
              <p:cNvSpPr>
                <a:spLocks/>
              </p:cNvSpPr>
              <p:nvPr/>
            </p:nvSpPr>
            <p:spPr bwMode="auto">
              <a:xfrm>
                <a:off x="3031668" y="227221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 name="Freeform 6">
                <a:extLst>
                  <a:ext uri="{FF2B5EF4-FFF2-40B4-BE49-F238E27FC236}">
                    <a16:creationId xmlns:a16="http://schemas.microsoft.com/office/drawing/2014/main" id="{34FEA54E-4069-4201-BAA1-B8D61035BBB0}"/>
                  </a:ext>
                </a:extLst>
              </p:cNvPr>
              <p:cNvSpPr>
                <a:spLocks noEditPoints="1"/>
              </p:cNvSpPr>
              <p:nvPr/>
            </p:nvSpPr>
            <p:spPr bwMode="auto">
              <a:xfrm>
                <a:off x="3080522" y="232221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a arrow in a circular path with a timer inside the circle">
              <a:extLst>
                <a:ext uri="{FF2B5EF4-FFF2-40B4-BE49-F238E27FC236}">
                  <a16:creationId xmlns:a16="http://schemas.microsoft.com/office/drawing/2014/main" id="{F74D1AD5-AD28-4530-8E05-5F445670A21C}"/>
                </a:ext>
              </a:extLst>
            </p:cNvPr>
            <p:cNvPicPr>
              <a:picLocks noChangeAspect="1"/>
            </p:cNvPicPr>
            <p:nvPr/>
          </p:nvPicPr>
          <p:blipFill>
            <a:blip r:embed="rId4"/>
            <a:stretch>
              <a:fillRect/>
            </a:stretch>
          </p:blipFill>
          <p:spPr>
            <a:xfrm>
              <a:off x="3196572" y="2437172"/>
              <a:ext cx="372325" cy="372325"/>
            </a:xfrm>
            <a:prstGeom prst="rect">
              <a:avLst/>
            </a:prstGeom>
          </p:spPr>
        </p:pic>
      </p:grpSp>
      <p:grpSp>
        <p:nvGrpSpPr>
          <p:cNvPr id="18" name="Group 17">
            <a:extLst>
              <a:ext uri="{FF2B5EF4-FFF2-40B4-BE49-F238E27FC236}">
                <a16:creationId xmlns:a16="http://schemas.microsoft.com/office/drawing/2014/main" id="{C7B39E84-E8FE-4BED-9C9C-E5905E0B3F06}"/>
              </a:ext>
              <a:ext uri="{C183D7F6-B498-43B3-948B-1728B52AA6E4}">
                <adec:decorative xmlns:adec="http://schemas.microsoft.com/office/drawing/2017/decorative" val="1"/>
              </a:ext>
            </a:extLst>
          </p:cNvPr>
          <p:cNvGrpSpPr/>
          <p:nvPr/>
        </p:nvGrpSpPr>
        <p:grpSpPr>
          <a:xfrm>
            <a:off x="3031668" y="3498663"/>
            <a:ext cx="702132" cy="702232"/>
            <a:chOff x="3031668" y="3498663"/>
            <a:chExt cx="702132" cy="702232"/>
          </a:xfrm>
        </p:grpSpPr>
        <p:grpSp>
          <p:nvGrpSpPr>
            <p:cNvPr id="13" name="Group 12">
              <a:extLst>
                <a:ext uri="{FF2B5EF4-FFF2-40B4-BE49-F238E27FC236}">
                  <a16:creationId xmlns:a16="http://schemas.microsoft.com/office/drawing/2014/main" id="{F23DFA05-31C9-446E-8AE4-77D0991F3CC4}"/>
                </a:ext>
              </a:extLst>
            </p:cNvPr>
            <p:cNvGrpSpPr/>
            <p:nvPr/>
          </p:nvGrpSpPr>
          <p:grpSpPr>
            <a:xfrm>
              <a:off x="3031668" y="3498663"/>
              <a:ext cx="702132" cy="702232"/>
              <a:chOff x="3031668" y="3498663"/>
              <a:chExt cx="702132" cy="702232"/>
            </a:xfrm>
          </p:grpSpPr>
          <p:sp>
            <p:nvSpPr>
              <p:cNvPr id="62" name="Freeform 5">
                <a:extLst>
                  <a:ext uri="{FF2B5EF4-FFF2-40B4-BE49-F238E27FC236}">
                    <a16:creationId xmlns:a16="http://schemas.microsoft.com/office/drawing/2014/main" id="{5006225B-4396-4525-AB55-9913674500E5}"/>
                  </a:ext>
                </a:extLst>
              </p:cNvPr>
              <p:cNvSpPr>
                <a:spLocks/>
              </p:cNvSpPr>
              <p:nvPr/>
            </p:nvSpPr>
            <p:spPr bwMode="auto">
              <a:xfrm>
                <a:off x="3031668" y="349866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AB3EFC98-34E6-4B81-BA39-77E612CE99DB}"/>
                  </a:ext>
                </a:extLst>
              </p:cNvPr>
              <p:cNvSpPr>
                <a:spLocks noEditPoints="1"/>
              </p:cNvSpPr>
              <p:nvPr/>
            </p:nvSpPr>
            <p:spPr bwMode="auto">
              <a:xfrm>
                <a:off x="3080522" y="3548661"/>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descr="Icon of a gear inside a circle">
              <a:extLst>
                <a:ext uri="{FF2B5EF4-FFF2-40B4-BE49-F238E27FC236}">
                  <a16:creationId xmlns:a16="http://schemas.microsoft.com/office/drawing/2014/main" id="{2F30D263-79FE-4058-94AE-F1CA909DAE0A}"/>
                </a:ext>
              </a:extLst>
            </p:cNvPr>
            <p:cNvPicPr>
              <a:picLocks noChangeAspect="1"/>
            </p:cNvPicPr>
            <p:nvPr/>
          </p:nvPicPr>
          <p:blipFill>
            <a:blip r:embed="rId5"/>
            <a:stretch>
              <a:fillRect/>
            </a:stretch>
          </p:blipFill>
          <p:spPr>
            <a:xfrm>
              <a:off x="3196572" y="3663617"/>
              <a:ext cx="372325" cy="372325"/>
            </a:xfrm>
            <a:prstGeom prst="rect">
              <a:avLst/>
            </a:prstGeom>
          </p:spPr>
        </p:pic>
      </p:grpSp>
      <p:grpSp>
        <p:nvGrpSpPr>
          <p:cNvPr id="19" name="Group 18">
            <a:extLst>
              <a:ext uri="{FF2B5EF4-FFF2-40B4-BE49-F238E27FC236}">
                <a16:creationId xmlns:a16="http://schemas.microsoft.com/office/drawing/2014/main" id="{04EA41AE-66FC-4562-BD52-83262BF29AAF}"/>
              </a:ext>
              <a:ext uri="{C183D7F6-B498-43B3-948B-1728B52AA6E4}">
                <adec:decorative xmlns:adec="http://schemas.microsoft.com/office/drawing/2017/decorative" val="1"/>
              </a:ext>
            </a:extLst>
          </p:cNvPr>
          <p:cNvGrpSpPr/>
          <p:nvPr/>
        </p:nvGrpSpPr>
        <p:grpSpPr>
          <a:xfrm>
            <a:off x="3031668" y="4725108"/>
            <a:ext cx="702132" cy="702232"/>
            <a:chOff x="3031668" y="4725108"/>
            <a:chExt cx="702132" cy="702232"/>
          </a:xfrm>
        </p:grpSpPr>
        <p:grpSp>
          <p:nvGrpSpPr>
            <p:cNvPr id="14" name="Group 13">
              <a:extLst>
                <a:ext uri="{FF2B5EF4-FFF2-40B4-BE49-F238E27FC236}">
                  <a16:creationId xmlns:a16="http://schemas.microsoft.com/office/drawing/2014/main" id="{F73677D7-9B45-4357-A08F-C849E68113A6}"/>
                </a:ext>
              </a:extLst>
            </p:cNvPr>
            <p:cNvGrpSpPr/>
            <p:nvPr/>
          </p:nvGrpSpPr>
          <p:grpSpPr>
            <a:xfrm>
              <a:off x="3031668" y="4725108"/>
              <a:ext cx="702132" cy="702232"/>
              <a:chOff x="3031668" y="4725108"/>
              <a:chExt cx="702132" cy="702232"/>
            </a:xfrm>
          </p:grpSpPr>
          <p:sp>
            <p:nvSpPr>
              <p:cNvPr id="25" name="Freeform 5">
                <a:extLst>
                  <a:ext uri="{FF2B5EF4-FFF2-40B4-BE49-F238E27FC236}">
                    <a16:creationId xmlns:a16="http://schemas.microsoft.com/office/drawing/2014/main" id="{176F770A-F08D-4439-952C-9F4034E2A163}"/>
                  </a:ext>
                </a:extLst>
              </p:cNvPr>
              <p:cNvSpPr>
                <a:spLocks/>
              </p:cNvSpPr>
              <p:nvPr/>
            </p:nvSpPr>
            <p:spPr bwMode="auto">
              <a:xfrm>
                <a:off x="3031668" y="472510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B4A5B2AA-4B40-4633-8696-F894CB71F10E}"/>
                  </a:ext>
                </a:extLst>
              </p:cNvPr>
              <p:cNvSpPr>
                <a:spLocks noEditPoints="1"/>
              </p:cNvSpPr>
              <p:nvPr/>
            </p:nvSpPr>
            <p:spPr bwMode="auto">
              <a:xfrm>
                <a:off x="3080522" y="477510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Picture 9" descr="Icon of a bulb">
              <a:extLst>
                <a:ext uri="{FF2B5EF4-FFF2-40B4-BE49-F238E27FC236}">
                  <a16:creationId xmlns:a16="http://schemas.microsoft.com/office/drawing/2014/main" id="{BD8A27FC-C3FC-4D9B-AED7-5D4C9191B0AA}"/>
                </a:ext>
              </a:extLst>
            </p:cNvPr>
            <p:cNvPicPr>
              <a:picLocks noChangeAspect="1"/>
            </p:cNvPicPr>
            <p:nvPr/>
          </p:nvPicPr>
          <p:blipFill>
            <a:blip r:embed="rId6"/>
            <a:stretch>
              <a:fillRect/>
            </a:stretch>
          </p:blipFill>
          <p:spPr>
            <a:xfrm>
              <a:off x="3248882" y="4890062"/>
              <a:ext cx="267705" cy="372325"/>
            </a:xfrm>
            <a:prstGeom prst="rect">
              <a:avLst/>
            </a:prstGeom>
          </p:spPr>
        </p:pic>
      </p:grpSp>
    </p:spTree>
    <p:extLst>
      <p:ext uri="{BB962C8B-B14F-4D97-AF65-F5344CB8AC3E}">
        <p14:creationId xmlns:p14="http://schemas.microsoft.com/office/powerpoint/2010/main" val="12393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a:t>
            </a:r>
            <a:r>
              <a:rPr lang="en-US" altLang="zh-CN" dirty="0"/>
              <a:t> 1: Explore Azure App Service</a:t>
            </a:r>
            <a:endParaRPr lang="en-US" dirty="0"/>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Introduction</a:t>
            </a:r>
          </a:p>
        </p:txBody>
      </p:sp>
      <p:sp>
        <p:nvSpPr>
          <p:cNvPr id="2" name="TextBox 1">
            <a:extLst>
              <a:ext uri="{FF2B5EF4-FFF2-40B4-BE49-F238E27FC236}">
                <a16:creationId xmlns:a16="http://schemas.microsoft.com/office/drawing/2014/main" id="{C0B77374-98C8-4C04-BCA6-26FBC788DD68}"/>
              </a:ext>
            </a:extLst>
          </p:cNvPr>
          <p:cNvSpPr txBox="1"/>
          <p:nvPr/>
        </p:nvSpPr>
        <p:spPr>
          <a:xfrm>
            <a:off x="418643" y="1207911"/>
            <a:ext cx="11063111" cy="204363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After completing this module, you'll be able to:</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Describe Azure App Service key components and value.</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Explain how Azure App Service manages authentication and authorization.</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 methods to control inbound and outbound traffic to your web app.</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Deploy an app to App Service using Azure CLI commands.</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a:t>
            </a:r>
            <a:r>
              <a:rPr lang="en-US" altLang="zh-CN" dirty="0"/>
              <a:t> 2: </a:t>
            </a:r>
            <a:r>
              <a:rPr lang="en-US" dirty="0"/>
              <a:t>Configure web app settings</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34314688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Introduction</a:t>
            </a:r>
          </a:p>
        </p:txBody>
      </p:sp>
      <p:sp>
        <p:nvSpPr>
          <p:cNvPr id="2" name="TextBox 1">
            <a:extLst>
              <a:ext uri="{FF2B5EF4-FFF2-40B4-BE49-F238E27FC236}">
                <a16:creationId xmlns:a16="http://schemas.microsoft.com/office/drawing/2014/main" id="{C0B77374-98C8-4C04-BCA6-26FBC788DD68}"/>
              </a:ext>
            </a:extLst>
          </p:cNvPr>
          <p:cNvSpPr txBox="1"/>
          <p:nvPr/>
        </p:nvSpPr>
        <p:spPr>
          <a:xfrm>
            <a:off x="418643" y="1207911"/>
            <a:ext cx="11063111" cy="16896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After completing this module, you'll be able to:</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Create application settings that are bound to deployment slots.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Explain the options for installing SSL/TLS certificates for your app.</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Enable diagnostic logging for your app to aid in monitoring and debugging.</a:t>
            </a:r>
          </a:p>
        </p:txBody>
      </p:sp>
    </p:spTree>
    <p:extLst>
      <p:ext uri="{BB962C8B-B14F-4D97-AF65-F5344CB8AC3E}">
        <p14:creationId xmlns:p14="http://schemas.microsoft.com/office/powerpoint/2010/main" val="27657244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Configure application settings (2 / 2)</a:t>
            </a:r>
          </a:p>
        </p:txBody>
      </p:sp>
      <p:sp>
        <p:nvSpPr>
          <p:cNvPr id="12" name="Text Placeholder 11">
            <a:extLst>
              <a:ext uri="{FF2B5EF4-FFF2-40B4-BE49-F238E27FC236}">
                <a16:creationId xmlns:a16="http://schemas.microsoft.com/office/drawing/2014/main" id="{6AEEB3C1-24A9-4D5E-A95A-63D943877D9E}"/>
              </a:ext>
            </a:extLst>
          </p:cNvPr>
          <p:cNvSpPr>
            <a:spLocks noGrp="1"/>
          </p:cNvSpPr>
          <p:nvPr>
            <p:ph type="body" sz="quarter" idx="10"/>
          </p:nvPr>
        </p:nvSpPr>
        <p:spPr/>
        <p:txBody>
          <a:bodyPr/>
          <a:lstStyle/>
          <a:p>
            <a:r>
              <a:rPr lang="en-US" dirty="0"/>
              <a:t>Editing settings in bulk</a:t>
            </a:r>
          </a:p>
        </p:txBody>
      </p:sp>
      <p:sp>
        <p:nvSpPr>
          <p:cNvPr id="13" name="TextBox 12">
            <a:extLst>
              <a:ext uri="{FF2B5EF4-FFF2-40B4-BE49-F238E27FC236}">
                <a16:creationId xmlns:a16="http://schemas.microsoft.com/office/drawing/2014/main" id="{0ADDD578-CA82-45AF-8F63-442D9A8CA83B}"/>
              </a:ext>
            </a:extLst>
          </p:cNvPr>
          <p:cNvSpPr txBox="1"/>
          <p:nvPr/>
        </p:nvSpPr>
        <p:spPr>
          <a:xfrm>
            <a:off x="432089" y="1446033"/>
            <a:ext cx="6654800" cy="4450449"/>
          </a:xfrm>
          <a:prstGeom prst="rect">
            <a:avLst/>
          </a:prstGeom>
          <a:noFill/>
        </p:spPr>
        <p:txBody>
          <a:bodyPr wrap="square" lIns="182880" tIns="146304" rIns="182880" bIns="146304" rtlCol="0">
            <a:spAutoFit/>
          </a:bodyPr>
          <a:lstStyle/>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"name"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"name-1"</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"value"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"conn-string-1"</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SQLServer</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a:t>
            </a:r>
            <a:r>
              <a:rPr lang="en-US" sz="1800" b="0" dirty="0" err="1">
                <a:solidFill>
                  <a:srgbClr val="0451A5"/>
                </a:solidFill>
                <a:effectLst/>
                <a:latin typeface="Consolas" panose="020B0609020204030204" pitchFamily="49" charset="0"/>
              </a:rPr>
              <a:t>slotSetting</a:t>
            </a:r>
            <a:r>
              <a:rPr lang="en-US" sz="1800" b="0" dirty="0">
                <a:solidFill>
                  <a:srgbClr val="0451A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endParaRPr lang="en-US" sz="1800" b="0" dirty="0">
              <a:solidFill>
                <a:srgbClr val="000000"/>
              </a:solidFill>
              <a:effectLst/>
              <a:latin typeface="Consolas" panose="020B0609020204030204" pitchFamily="49" charset="0"/>
            </a:endParaRPr>
          </a:p>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"name"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"name-2"</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"value"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"conn-string-2"</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"PostgreSQL"</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a:t>
            </a:r>
            <a:r>
              <a:rPr lang="en-US" sz="1800" b="0" dirty="0">
                <a:solidFill>
                  <a:srgbClr val="0451A5"/>
                </a:solidFill>
                <a:effectLst/>
                <a:latin typeface="Consolas" panose="020B0609020204030204" pitchFamily="49" charset="0"/>
              </a:rPr>
              <a:t>"</a:t>
            </a:r>
            <a:r>
              <a:rPr lang="en-US" sz="1800" b="0" dirty="0" err="1">
                <a:solidFill>
                  <a:srgbClr val="0451A5"/>
                </a:solidFill>
                <a:effectLst/>
                <a:latin typeface="Consolas" panose="020B0609020204030204" pitchFamily="49" charset="0"/>
              </a:rPr>
              <a:t>slotSetting</a:t>
            </a:r>
            <a:r>
              <a:rPr lang="en-US" sz="1800" b="0" dirty="0">
                <a:solidFill>
                  <a:srgbClr val="0451A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endParaRPr lang="en-US" sz="1800" b="0" dirty="0">
              <a:solidFill>
                <a:srgbClr val="000000"/>
              </a:solidFill>
              <a:effectLst/>
              <a:latin typeface="Consolas" panose="020B0609020204030204" pitchFamily="49" charset="0"/>
            </a:endParaRPr>
          </a:p>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    </a:t>
            </a:r>
            <a:r>
              <a:rPr lang="en-US" sz="1800" b="0" dirty="0">
                <a:solidFill>
                  <a:srgbClr val="CD3131"/>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r>
              <a:rPr lang="en-US" sz="18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425766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a:t>
            </a:r>
            <a:r>
              <a:rPr lang="en-US" altLang="zh-CN" dirty="0"/>
              <a:t> 3: Scale apps in Azure App Service</a:t>
            </a:r>
            <a:endParaRPr lang="en-US" dirty="0"/>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8501273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37A5CA-5D75-494D-A84A-221DCC7A5882}"/>
              </a:ext>
            </a:extLst>
          </p:cNvPr>
          <p:cNvSpPr>
            <a:spLocks noGrp="1"/>
          </p:cNvSpPr>
          <p:nvPr>
            <p:ph type="title"/>
          </p:nvPr>
        </p:nvSpPr>
        <p:spPr/>
        <p:txBody>
          <a:bodyPr/>
          <a:lstStyle/>
          <a:p>
            <a:r>
              <a:rPr lang="en-US" dirty="0"/>
              <a:t>Introduction</a:t>
            </a:r>
          </a:p>
        </p:txBody>
      </p:sp>
      <p:sp>
        <p:nvSpPr>
          <p:cNvPr id="50" name="TextBox 49">
            <a:extLst>
              <a:ext uri="{FF2B5EF4-FFF2-40B4-BE49-F238E27FC236}">
                <a16:creationId xmlns:a16="http://schemas.microsoft.com/office/drawing/2014/main" id="{8A7D0FBA-2C7D-4101-A753-4929D827B7E1}"/>
              </a:ext>
            </a:extLst>
          </p:cNvPr>
          <p:cNvSpPr txBox="1"/>
          <p:nvPr/>
        </p:nvSpPr>
        <p:spPr>
          <a:xfrm>
            <a:off x="418643" y="1207911"/>
            <a:ext cx="11063111" cy="16896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After completing this module, you'll be able to:</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 scenarios for which autoscaling is an appropriate solution</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Create autoscaling rules for a web app</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Monitor the effects of autoscaling</a:t>
            </a:r>
          </a:p>
        </p:txBody>
      </p:sp>
    </p:spTree>
    <p:extLst>
      <p:ext uri="{BB962C8B-B14F-4D97-AF65-F5344CB8AC3E}">
        <p14:creationId xmlns:p14="http://schemas.microsoft.com/office/powerpoint/2010/main" val="2596919276"/>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246</TotalTime>
  <Words>810</Words>
  <Application>Microsoft Office PowerPoint</Application>
  <PresentationFormat>Widescreen</PresentationFormat>
  <Paragraphs>102</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Consolas</vt:lpstr>
      <vt:lpstr>Segoe UI</vt:lpstr>
      <vt:lpstr>Segoe UI Light</vt:lpstr>
      <vt:lpstr>Segoe UI Semibold</vt:lpstr>
      <vt:lpstr>Wingdings</vt:lpstr>
      <vt:lpstr>Microsoft Azure Template</vt:lpstr>
      <vt:lpstr>Learning Path 01: Implement Azure App Service Web Apps</vt:lpstr>
      <vt:lpstr>Agenda </vt:lpstr>
      <vt:lpstr>Module 1: Explore Azure App Service</vt:lpstr>
      <vt:lpstr>Introduction</vt:lpstr>
      <vt:lpstr>Module 2: Configure web app settings</vt:lpstr>
      <vt:lpstr>Introduction</vt:lpstr>
      <vt:lpstr>Configure application settings (2 / 2)</vt:lpstr>
      <vt:lpstr>Module 3: Scale apps in Azure App Service</vt:lpstr>
      <vt:lpstr>Introduction</vt:lpstr>
      <vt:lpstr>Explore autoscale best practices</vt:lpstr>
      <vt:lpstr>Module 4: Explore Azure App Service deployment slots</vt:lpstr>
      <vt:lpstr>Introduction</vt:lpstr>
      <vt:lpstr>Examine slot swapping</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Patrick Schmidt</cp:lastModifiedBy>
  <cp:revision>2</cp:revision>
  <dcterms:created xsi:type="dcterms:W3CDTF">2021-12-14T19:55:22Z</dcterms:created>
  <dcterms:modified xsi:type="dcterms:W3CDTF">2025-06-02T11:46:58Z</dcterms:modified>
</cp:coreProperties>
</file>