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16"/>
  </p:notesMasterIdLst>
  <p:handoutMasterIdLst>
    <p:handoutMasterId r:id="rId17"/>
  </p:handoutMasterIdLst>
  <p:sldIdLst>
    <p:sldId id="1627" r:id="rId2"/>
    <p:sldId id="1868" r:id="rId3"/>
    <p:sldId id="1836" r:id="rId4"/>
    <p:sldId id="1866" r:id="rId5"/>
    <p:sldId id="1867" r:id="rId6"/>
    <p:sldId id="1870" r:id="rId7"/>
    <p:sldId id="1872" r:id="rId8"/>
    <p:sldId id="1878" r:id="rId9"/>
    <p:sldId id="1883" r:id="rId10"/>
    <p:sldId id="1880" r:id="rId11"/>
    <p:sldId id="1833" r:id="rId12"/>
    <p:sldId id="1884" r:id="rId13"/>
    <p:sldId id="1865" r:id="rId14"/>
    <p:sldId id="1786" r:id="rId1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41"/>
    <a:srgbClr val="4BCBEE"/>
    <a:srgbClr val="1392B4"/>
    <a:srgbClr val="0B556A"/>
    <a:srgbClr val="59B4D9"/>
    <a:srgbClr val="EBEBEB"/>
    <a:srgbClr val="FFFFFF"/>
    <a:srgbClr val="FFF100"/>
    <a:srgbClr val="75757A"/>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BF7156-FEAD-B9BC-8E36-63B14BBA4F3E}" v="1" dt="2020-10-13T02:33:13.8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99" autoAdjust="0"/>
    <p:restoredTop sz="72632" autoAdjust="0"/>
  </p:normalViewPr>
  <p:slideViewPr>
    <p:cSldViewPr snapToGrid="0">
      <p:cViewPr varScale="1">
        <p:scale>
          <a:sx n="83" d="100"/>
          <a:sy n="83" d="100"/>
        </p:scale>
        <p:origin x="876" y="84"/>
      </p:cViewPr>
      <p:guideLst/>
    </p:cSldViewPr>
  </p:slideViewPr>
  <p:outlineViewPr>
    <p:cViewPr>
      <p:scale>
        <a:sx n="33" d="100"/>
        <a:sy n="33" d="100"/>
      </p:scale>
      <p:origin x="0" y="-3036"/>
    </p:cViewPr>
  </p:outlineViewPr>
  <p:notesTextViewPr>
    <p:cViewPr>
      <p:scale>
        <a:sx n="1" d="1"/>
        <a:sy n="1" d="1"/>
      </p:scale>
      <p:origin x="0" y="0"/>
    </p:cViewPr>
  </p:notesTextViewPr>
  <p:notesViewPr>
    <p:cSldViewPr snapToGrid="0">
      <p:cViewPr>
        <p:scale>
          <a:sx n="1" d="2"/>
          <a:sy n="1" d="2"/>
        </p:scale>
        <p:origin x="4632" y="11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2"/>
              </a:solidFill>
              <a:ln w="19050">
                <a:solidFill>
                  <a:schemeClr val="lt1"/>
                </a:solidFill>
              </a:ln>
              <a:effectLst/>
            </c:spPr>
            <c:extLst>
              <c:ext xmlns:c16="http://schemas.microsoft.com/office/drawing/2014/chart" uri="{C3380CC4-5D6E-409C-BE32-E72D297353CC}">
                <c16:uniqueId val="{00000001-F24B-4F92-8B63-53F6DA5E02D6}"/>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F24B-4F92-8B63-53F6DA5E02D6}"/>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F24B-4F92-8B63-53F6DA5E02D6}"/>
              </c:ext>
            </c:extLst>
          </c:dPt>
          <c:val>
            <c:numRef>
              <c:f>Sheet1!$B$2:$B$4</c:f>
              <c:numCache>
                <c:formatCode>General</c:formatCode>
                <c:ptCount val="3"/>
                <c:pt idx="0">
                  <c:v>45</c:v>
                </c:pt>
                <c:pt idx="1">
                  <c:v>15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Time</c:v>
                      </c:pt>
                    </c:strCache>
                  </c:strRef>
                </c15:tx>
              </c15:filteredSeriesTitle>
            </c:ext>
            <c:ext xmlns:c15="http://schemas.microsoft.com/office/drawing/2012/chart" uri="{02D57815-91ED-43cb-92C2-25804820EDAC}">
              <c15:filteredCategoryTitle>
                <c15:cat>
                  <c:strRef>
                    <c:extLst>
                      <c:ext uri="{02D57815-91ED-43cb-92C2-25804820EDAC}">
                        <c15:formulaRef>
                          <c15:sqref>Sheet1!$A$2:$A$4</c15:sqref>
                        </c15:formulaRef>
                      </c:ext>
                    </c:extLst>
                    <c:strCache>
                      <c:ptCount val="2"/>
                      <c:pt idx="0">
                        <c:v>Challenge</c:v>
                      </c:pt>
                      <c:pt idx="1">
                        <c:v>Hour</c:v>
                      </c:pt>
                    </c:strCache>
                  </c:strRef>
                </c15:cat>
              </c15:filteredCategoryTitle>
            </c:ext>
            <c:ext xmlns:c16="http://schemas.microsoft.com/office/drawing/2014/chart" uri="{C3380CC4-5D6E-409C-BE32-E72D297353CC}">
              <c16:uniqueId val="{00000006-F24B-4F92-8B63-53F6DA5E02D6}"/>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9/15/2023 3:07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9/15/2023 3:05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9/15/2023 3:05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77906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123434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536059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Functions and Logic Apps enable serverless workloads. Azure Functions is a serverless compute service, whereas Azure Logic Apps provides serverless workflows. Both can create complex orchestrations. An orchestration is a collection of functions or steps, called actions in Logic Apps, that are executed to accomplish a complex task.</a:t>
            </a:r>
          </a:p>
          <a:p>
            <a:endParaRPr lang="en-US" dirty="0"/>
          </a:p>
          <a:p>
            <a:r>
              <a:rPr lang="en-US" dirty="0"/>
              <a:t>For Azure Functions, you develop orchestrations by writing code and using the Durable Functions extension. For Logic Apps, you create orchestrations by using a GUI or editing configuration files.</a:t>
            </a:r>
          </a:p>
          <a:p>
            <a:endParaRPr lang="en-US" dirty="0"/>
          </a:p>
          <a:p>
            <a:r>
              <a:rPr lang="en-US" dirty="0"/>
              <a:t>You can mix and match services when you build an orchestration, calling functions from logic apps and calling logic apps from functions.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115335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Azure Functions, Azure App Service </a:t>
            </a:r>
            <a:r>
              <a:rPr lang="en-US" dirty="0" err="1"/>
              <a:t>WebJobs</a:t>
            </a:r>
            <a:r>
              <a:rPr lang="en-US" dirty="0"/>
              <a:t> with the </a:t>
            </a:r>
            <a:r>
              <a:rPr lang="en-US" dirty="0" err="1"/>
              <a:t>WebJobs</a:t>
            </a:r>
            <a:r>
              <a:rPr lang="en-US" dirty="0"/>
              <a:t> SDK is a code-first integration service that is designed for developers. Both are built on Azure App Service and support features such as source control integration, authentication, and monitoring with Application Insights integration.</a:t>
            </a:r>
          </a:p>
          <a:p>
            <a:endParaRPr lang="en-US" dirty="0"/>
          </a:p>
          <a:p>
            <a:r>
              <a:rPr lang="en-US" dirty="0"/>
              <a:t>Azure Functions is built on the </a:t>
            </a:r>
            <a:r>
              <a:rPr lang="en-US" dirty="0" err="1"/>
              <a:t>WebJobs</a:t>
            </a:r>
            <a:r>
              <a:rPr lang="en-US" dirty="0"/>
              <a:t> SDK, so it shares many of the same event triggers and connections to other Azure services.</a:t>
            </a:r>
          </a:p>
          <a:p>
            <a:endParaRPr lang="en-US" dirty="0"/>
          </a:p>
          <a:p>
            <a:r>
              <a:rPr lang="en-US" dirty="0"/>
              <a:t>Azure Functions offers more developer productivity than Azure App Service </a:t>
            </a:r>
            <a:r>
              <a:rPr lang="en-US" dirty="0" err="1"/>
              <a:t>WebJobs</a:t>
            </a:r>
            <a:r>
              <a:rPr lang="en-US" dirty="0"/>
              <a:t> does. It also offers more options for programming languages, development environments, Azure service integration, and pricing. For most scenarios, it's the best choice.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84079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Runtime scaling</a:t>
            </a:r>
          </a:p>
          <a:p>
            <a:r>
              <a:rPr lang="en-US" dirty="0"/>
              <a:t>The unit of scale for Azure Functions is the function app.</a:t>
            </a:r>
          </a:p>
          <a:p>
            <a:pPr marL="171450" indent="-171450">
              <a:buFont typeface="Arial" panose="020B0604020202020204" pitchFamily="34" charset="0"/>
              <a:buChar char="•"/>
            </a:pPr>
            <a:r>
              <a:rPr lang="en-US" dirty="0"/>
              <a:t>When the function app is scaled out, additional resources are allocated to run multiple instances of the Azure Functions host.</a:t>
            </a:r>
          </a:p>
          <a:p>
            <a:pPr marL="171450" indent="-171450">
              <a:buFont typeface="Arial" panose="020B0604020202020204" pitchFamily="34" charset="0"/>
              <a:buChar char="•"/>
            </a:pPr>
            <a:r>
              <a:rPr lang="en-US" dirty="0"/>
              <a:t>Conversely, as compute demand is reduced, the scale controller removes function host instances.</a:t>
            </a:r>
          </a:p>
          <a:p>
            <a:pPr marL="171450" indent="-171450">
              <a:buFont typeface="Arial" panose="020B0604020202020204" pitchFamily="34" charset="0"/>
              <a:buChar char="•"/>
            </a:pPr>
            <a:r>
              <a:rPr lang="en-US" dirty="0"/>
              <a:t>The number of instances is eventually "scaled in" to zero when no functions are running within a function app.</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NOTE</a:t>
            </a:r>
            <a:r>
              <a:rPr lang="en-US" dirty="0"/>
              <a:t>: After your function app has been idle for a number of minutes, the platform may scale the number of instances on which your app runs down to zero. The next request has the added latency of scaling from zero to one. This latency is referred to as a cold start.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391784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560680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Limit scale out</a:t>
            </a:r>
          </a:p>
          <a:p>
            <a:r>
              <a:rPr lang="en-US" dirty="0"/>
              <a:t>By default, Consumption plan functions scale out to as many as 200 instances, and Premium plan functions will scale out to as many as 100 instances. You can specify a lower maximum for a specific app by modifying the </a:t>
            </a:r>
            <a:r>
              <a:rPr lang="en-US" dirty="0" err="1"/>
              <a:t>functionAppScaleLimit</a:t>
            </a:r>
            <a:r>
              <a:rPr lang="en-US" dirty="0"/>
              <a:t> value. The </a:t>
            </a:r>
            <a:r>
              <a:rPr lang="en-US" dirty="0" err="1"/>
              <a:t>functionAppScaleLimit</a:t>
            </a:r>
            <a:r>
              <a:rPr lang="en-US" dirty="0"/>
              <a:t> can be set to 0 or null for unrestricted, or a valid value between 1 and the app maximum.</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9820794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9" name="Group 8">
            <a:extLst>
              <a:ext uri="{FF2B5EF4-FFF2-40B4-BE49-F238E27FC236}">
                <a16:creationId xmlns:a16="http://schemas.microsoft.com/office/drawing/2014/main" id="{9F0F9896-65E0-4D7A-9A43-F79A0F3C95AA}"/>
              </a:ext>
            </a:extLst>
          </p:cNvPr>
          <p:cNvGrpSpPr/>
          <p:nvPr userDrawn="1"/>
        </p:nvGrpSpPr>
        <p:grpSpPr>
          <a:xfrm>
            <a:off x="6383137" y="589416"/>
            <a:ext cx="5671978" cy="5679168"/>
            <a:chOff x="6383137" y="589416"/>
            <a:chExt cx="5671978" cy="5679168"/>
          </a:xfrm>
        </p:grpSpPr>
        <p:sp>
          <p:nvSpPr>
            <p:cNvPr id="10" name="Oval 9">
              <a:extLst>
                <a:ext uri="{FF2B5EF4-FFF2-40B4-BE49-F238E27FC236}">
                  <a16:creationId xmlns:a16="http://schemas.microsoft.com/office/drawing/2014/main" id="{E5BD449A-7AF6-4469-95BD-5CA1F4CC6B45}"/>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1" name="Group 10">
              <a:extLst>
                <a:ext uri="{FF2B5EF4-FFF2-40B4-BE49-F238E27FC236}">
                  <a16:creationId xmlns:a16="http://schemas.microsoft.com/office/drawing/2014/main" id="{6ADE6A4D-2C71-4203-A510-9EACF1B4E0E1}"/>
                </a:ext>
              </a:extLst>
            </p:cNvPr>
            <p:cNvGrpSpPr/>
            <p:nvPr userDrawn="1"/>
          </p:nvGrpSpPr>
          <p:grpSpPr>
            <a:xfrm>
              <a:off x="6600946" y="859776"/>
              <a:ext cx="5148588" cy="5138447"/>
              <a:chOff x="6600946" y="859776"/>
              <a:chExt cx="5148588" cy="5138447"/>
            </a:xfrm>
          </p:grpSpPr>
          <p:grpSp>
            <p:nvGrpSpPr>
              <p:cNvPr id="12" name="Graphic 1">
                <a:extLst>
                  <a:ext uri="{FF2B5EF4-FFF2-40B4-BE49-F238E27FC236}">
                    <a16:creationId xmlns:a16="http://schemas.microsoft.com/office/drawing/2014/main" id="{F2F3E3F8-8203-418E-94A2-33C3CA56481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2" name="Freeform: Shape 21">
                  <a:extLst>
                    <a:ext uri="{FF2B5EF4-FFF2-40B4-BE49-F238E27FC236}">
                      <a16:creationId xmlns:a16="http://schemas.microsoft.com/office/drawing/2014/main" id="{342889B7-49D8-4463-9299-D268C7907BD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23" name="Freeform: Shape 22">
                  <a:extLst>
                    <a:ext uri="{FF2B5EF4-FFF2-40B4-BE49-F238E27FC236}">
                      <a16:creationId xmlns:a16="http://schemas.microsoft.com/office/drawing/2014/main" id="{B13A02EB-B8AD-4A98-A3A3-FCF3CDFE01ED}"/>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24" name="Freeform: Shape 23">
                  <a:extLst>
                    <a:ext uri="{FF2B5EF4-FFF2-40B4-BE49-F238E27FC236}">
                      <a16:creationId xmlns:a16="http://schemas.microsoft.com/office/drawing/2014/main" id="{38AF02E9-8D1E-45F8-BCF5-5C84543D5399}"/>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25" name="Freeform: Shape 24">
                  <a:extLst>
                    <a:ext uri="{FF2B5EF4-FFF2-40B4-BE49-F238E27FC236}">
                      <a16:creationId xmlns:a16="http://schemas.microsoft.com/office/drawing/2014/main" id="{5A69FCFB-110F-4D22-9248-CEA7070F3363}"/>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26" name="Freeform: Shape 25">
                  <a:extLst>
                    <a:ext uri="{FF2B5EF4-FFF2-40B4-BE49-F238E27FC236}">
                      <a16:creationId xmlns:a16="http://schemas.microsoft.com/office/drawing/2014/main" id="{D4F85514-1082-4A70-8E40-D99BF2DD6296}"/>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27" name="Freeform: Shape 26">
                  <a:extLst>
                    <a:ext uri="{FF2B5EF4-FFF2-40B4-BE49-F238E27FC236}">
                      <a16:creationId xmlns:a16="http://schemas.microsoft.com/office/drawing/2014/main" id="{52E091A4-BD1D-4748-A5F7-79C5309A418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28" name="Freeform: Shape 27">
                  <a:extLst>
                    <a:ext uri="{FF2B5EF4-FFF2-40B4-BE49-F238E27FC236}">
                      <a16:creationId xmlns:a16="http://schemas.microsoft.com/office/drawing/2014/main" id="{C0561457-94C9-46BE-8C76-20129B45BE59}"/>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29" name="Freeform: Shape 28">
                  <a:extLst>
                    <a:ext uri="{FF2B5EF4-FFF2-40B4-BE49-F238E27FC236}">
                      <a16:creationId xmlns:a16="http://schemas.microsoft.com/office/drawing/2014/main" id="{1EDAD0BD-7EFC-40A5-A917-D5816DB708EF}"/>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30" name="Freeform: Shape 29">
                  <a:extLst>
                    <a:ext uri="{FF2B5EF4-FFF2-40B4-BE49-F238E27FC236}">
                      <a16:creationId xmlns:a16="http://schemas.microsoft.com/office/drawing/2014/main" id="{5E0DF688-E271-4D24-9E27-A0FBDA7971BA}"/>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31" name="Freeform: Shape 30">
                  <a:extLst>
                    <a:ext uri="{FF2B5EF4-FFF2-40B4-BE49-F238E27FC236}">
                      <a16:creationId xmlns:a16="http://schemas.microsoft.com/office/drawing/2014/main" id="{891B6AEC-1FBB-427F-B6C9-E4E5E15C2CB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32" name="Freeform: Shape 31">
                  <a:extLst>
                    <a:ext uri="{FF2B5EF4-FFF2-40B4-BE49-F238E27FC236}">
                      <a16:creationId xmlns:a16="http://schemas.microsoft.com/office/drawing/2014/main" id="{56472558-7097-412B-B294-F6944F8F247E}"/>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33" name="Freeform: Shape 32">
                  <a:extLst>
                    <a:ext uri="{FF2B5EF4-FFF2-40B4-BE49-F238E27FC236}">
                      <a16:creationId xmlns:a16="http://schemas.microsoft.com/office/drawing/2014/main" id="{ADE62E87-E2A1-4BDD-AF15-0E500BAF02C2}"/>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34" name="Freeform: Shape 33">
                  <a:extLst>
                    <a:ext uri="{FF2B5EF4-FFF2-40B4-BE49-F238E27FC236}">
                      <a16:creationId xmlns:a16="http://schemas.microsoft.com/office/drawing/2014/main" id="{57162012-F9D4-4015-A452-D0A5EB6EC2DB}"/>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35" name="Freeform: Shape 34">
                  <a:extLst>
                    <a:ext uri="{FF2B5EF4-FFF2-40B4-BE49-F238E27FC236}">
                      <a16:creationId xmlns:a16="http://schemas.microsoft.com/office/drawing/2014/main" id="{B6CC617B-AC79-4986-A8B2-A7FCEEBBDFE8}"/>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36" name="Freeform: Shape 35">
                  <a:extLst>
                    <a:ext uri="{FF2B5EF4-FFF2-40B4-BE49-F238E27FC236}">
                      <a16:creationId xmlns:a16="http://schemas.microsoft.com/office/drawing/2014/main" id="{B7178E5F-601E-4995-8DE2-9EAE80312699}"/>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37" name="Freeform: Shape 36">
                  <a:extLst>
                    <a:ext uri="{FF2B5EF4-FFF2-40B4-BE49-F238E27FC236}">
                      <a16:creationId xmlns:a16="http://schemas.microsoft.com/office/drawing/2014/main" id="{C4DB6825-6E5E-40E8-9C01-7204DBCB197E}"/>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38" name="Freeform: Shape 37">
                  <a:extLst>
                    <a:ext uri="{FF2B5EF4-FFF2-40B4-BE49-F238E27FC236}">
                      <a16:creationId xmlns:a16="http://schemas.microsoft.com/office/drawing/2014/main" id="{CB74CE9B-C9CD-4398-8B77-B476B878F7B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39" name="Freeform: Shape 38">
                  <a:extLst>
                    <a:ext uri="{FF2B5EF4-FFF2-40B4-BE49-F238E27FC236}">
                      <a16:creationId xmlns:a16="http://schemas.microsoft.com/office/drawing/2014/main" id="{3AB12990-D2FF-4954-9293-1B33EE20C6BB}"/>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40" name="Freeform: Shape 39">
                  <a:extLst>
                    <a:ext uri="{FF2B5EF4-FFF2-40B4-BE49-F238E27FC236}">
                      <a16:creationId xmlns:a16="http://schemas.microsoft.com/office/drawing/2014/main" id="{33DB8B1D-4EAA-42C9-AE2D-31A5F6B30D45}"/>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41" name="Freeform: Shape 40">
                  <a:extLst>
                    <a:ext uri="{FF2B5EF4-FFF2-40B4-BE49-F238E27FC236}">
                      <a16:creationId xmlns:a16="http://schemas.microsoft.com/office/drawing/2014/main" id="{3AC4BB76-4424-410E-B97A-F9F313D13559}"/>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42" name="Freeform: Shape 41">
                  <a:extLst>
                    <a:ext uri="{FF2B5EF4-FFF2-40B4-BE49-F238E27FC236}">
                      <a16:creationId xmlns:a16="http://schemas.microsoft.com/office/drawing/2014/main" id="{8880C40B-4233-4643-B0A3-9B3AEF68200D}"/>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43" name="Freeform: Shape 42">
                  <a:extLst>
                    <a:ext uri="{FF2B5EF4-FFF2-40B4-BE49-F238E27FC236}">
                      <a16:creationId xmlns:a16="http://schemas.microsoft.com/office/drawing/2014/main" id="{8A89448C-5412-4D9B-929F-952332C2F8FF}"/>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44" name="Freeform: Shape 43">
                  <a:extLst>
                    <a:ext uri="{FF2B5EF4-FFF2-40B4-BE49-F238E27FC236}">
                      <a16:creationId xmlns:a16="http://schemas.microsoft.com/office/drawing/2014/main" id="{7D7203F4-0E92-448D-84AE-207E1226F7AC}"/>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45" name="Freeform: Shape 44">
                  <a:extLst>
                    <a:ext uri="{FF2B5EF4-FFF2-40B4-BE49-F238E27FC236}">
                      <a16:creationId xmlns:a16="http://schemas.microsoft.com/office/drawing/2014/main" id="{0EEB3D43-E312-4B36-9AB3-F4BA00CEEFE6}"/>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13" name="Oval 12">
                <a:extLst>
                  <a:ext uri="{FF2B5EF4-FFF2-40B4-BE49-F238E27FC236}">
                    <a16:creationId xmlns:a16="http://schemas.microsoft.com/office/drawing/2014/main" id="{4BAA3D6F-8D75-4D42-84DA-BDD5A4479732}"/>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a:extLst>
                  <a:ext uri="{FF2B5EF4-FFF2-40B4-BE49-F238E27FC236}">
                    <a16:creationId xmlns:a16="http://schemas.microsoft.com/office/drawing/2014/main" id="{EFB3B672-F113-4F50-B492-C4B7D5AE178F}"/>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5" name="Oval 14">
                <a:extLst>
                  <a:ext uri="{FF2B5EF4-FFF2-40B4-BE49-F238E27FC236}">
                    <a16:creationId xmlns:a16="http://schemas.microsoft.com/office/drawing/2014/main" id="{C2A5B9BB-A150-439A-8097-D589751002F7}"/>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45062BFC-62A4-4F28-B2A8-F79F28BDC4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FD0602F3-7B00-4FCE-8485-7232EB65BF0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A7FC1012-76FB-4980-81DB-3C38C8FAE9CA}"/>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2B74480-FC88-4214-AEB0-99ADF379D995}"/>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57B59DDD-2240-4EAC-A0E5-06819D9CCED2}"/>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292D79DB-27EC-4D25-9A2A-4CB31F18BD68}"/>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sp>
        <p:nvSpPr>
          <p:cNvPr id="4" name="Rectangle 3">
            <a:extLst>
              <a:ext uri="{FF2B5EF4-FFF2-40B4-BE49-F238E27FC236}">
                <a16:creationId xmlns:a16="http://schemas.microsoft.com/office/drawing/2014/main" id="{E7CFEA70-5718-403E-873E-33C527905BA9}"/>
              </a:ext>
            </a:extLst>
          </p:cNvPr>
          <p:cNvSpPr/>
          <p:nvPr userDrawn="1"/>
        </p:nvSpPr>
        <p:spPr bwMode="auto">
          <a:xfrm>
            <a:off x="6096000" y="0"/>
            <a:ext cx="6096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7" name="Picture 6">
            <a:extLst>
              <a:ext uri="{FF2B5EF4-FFF2-40B4-BE49-F238E27FC236}">
                <a16:creationId xmlns:a16="http://schemas.microsoft.com/office/drawing/2014/main" id="{3017DEFC-2743-49C0-9843-787B0B593ABB}"/>
              </a:ext>
            </a:extLst>
          </p:cNvPr>
          <p:cNvPicPr>
            <a:picLocks noChangeAspect="1"/>
          </p:cNvPicPr>
          <p:nvPr userDrawn="1"/>
        </p:nvPicPr>
        <p:blipFill>
          <a:blip r:embed="rId4"/>
          <a:stretch>
            <a:fillRect/>
          </a:stretch>
        </p:blipFill>
        <p:spPr>
          <a:xfrm>
            <a:off x="6631757" y="800100"/>
            <a:ext cx="5024485" cy="5257800"/>
          </a:xfrm>
          <a:prstGeom prst="rect">
            <a:avLst/>
          </a:prstGeom>
        </p:spPr>
      </p:pic>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81179"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134954"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134954"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89711"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16.emf"/></Relationships>
</file>

<file path=ppt/slides/_rels/slide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32.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1.png"/><Relationship Id="rId2" Type="http://schemas.openxmlformats.org/officeDocument/2006/relationships/notesSlide" Target="../notesSlides/notesSlide4.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6.xml"/><Relationship Id="rId6" Type="http://schemas.openxmlformats.org/officeDocument/2006/relationships/image" Target="../media/image20.svg"/><Relationship Id="rId11" Type="http://schemas.openxmlformats.org/officeDocument/2006/relationships/image" Target="../media/image25.sv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19" Type="http://schemas.openxmlformats.org/officeDocument/2006/relationships/image" Target="../media/image33.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sz="3600" dirty="0">
                <a:solidFill>
                  <a:schemeClr val="tx1"/>
                </a:solidFill>
              </a:rPr>
              <a:t>Learning Path 02: Implement Azure Functions</a:t>
            </a:r>
            <a:endParaRPr lang="en-US" dirty="0">
              <a:solidFill>
                <a:schemeClr val="tx1"/>
              </a:solidFill>
            </a:endParaRP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Scale Azure Functions (3 / 3)</a:t>
            </a:r>
          </a:p>
        </p:txBody>
      </p:sp>
      <p:sp>
        <p:nvSpPr>
          <p:cNvPr id="2" name="Text Placeholder 7">
            <a:extLst>
              <a:ext uri="{FF2B5EF4-FFF2-40B4-BE49-F238E27FC236}">
                <a16:creationId xmlns:a16="http://schemas.microsoft.com/office/drawing/2014/main" id="{FCFBC03B-5F0C-439D-9D25-80D5C97A226F}"/>
              </a:ext>
            </a:extLst>
          </p:cNvPr>
          <p:cNvSpPr txBox="1">
            <a:spLocks/>
          </p:cNvSpPr>
          <p:nvPr/>
        </p:nvSpPr>
        <p:spPr>
          <a:xfrm>
            <a:off x="418466" y="1456897"/>
            <a:ext cx="5394960" cy="2200602"/>
          </a:xfrm>
          <a:prstGeom prst="rect">
            <a:avLst/>
          </a:prstGeom>
        </p:spPr>
        <p:txBody>
          <a:bodyPr wrap="square" lIns="0" tIns="91440" rIns="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228600" marR="0" indent="-2286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lang="en-US" sz="2000" kern="1200" spc="0" baseline="0" dirty="0">
                <a:solidFill>
                  <a:schemeClr val="tx1"/>
                </a:solidFill>
                <a:latin typeface="+mn-lt"/>
                <a:ea typeface="+mn-ea"/>
                <a:cs typeface="+mn-cs"/>
              </a:defRPr>
            </a:lvl2pPr>
            <a:lvl3pPr marL="5207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dirty="0">
                <a:solidFill>
                  <a:schemeClr val="tx2"/>
                </a:solidFill>
              </a:rPr>
              <a:t>Limit scale out</a:t>
            </a:r>
          </a:p>
          <a:p>
            <a:r>
              <a:rPr lang="en-US" sz="2000" dirty="0">
                <a:latin typeface="+mn-lt"/>
              </a:rPr>
              <a:t>You may wish to restrict the maximum number of instances an app used to scale out.</a:t>
            </a:r>
          </a:p>
          <a:p>
            <a:r>
              <a:rPr lang="en-US" sz="2000" dirty="0">
                <a:latin typeface="+mn-lt"/>
              </a:rPr>
              <a:t>This is most common for cases where a downstream component like a database has limited throughput.</a:t>
            </a:r>
          </a:p>
        </p:txBody>
      </p:sp>
      <p:cxnSp>
        <p:nvCxnSpPr>
          <p:cNvPr id="3" name="Straight Connector 2">
            <a:extLst>
              <a:ext uri="{FF2B5EF4-FFF2-40B4-BE49-F238E27FC236}">
                <a16:creationId xmlns:a16="http://schemas.microsoft.com/office/drawing/2014/main" id="{60B304DB-DBB0-4E14-979F-3FD7A9E37F6B}"/>
              </a:ext>
              <a:ext uri="{C183D7F6-B498-43B3-948B-1728B52AA6E4}">
                <adec:decorative xmlns:adec="http://schemas.microsoft.com/office/drawing/2017/decorative" val="1"/>
              </a:ext>
            </a:extLst>
          </p:cNvPr>
          <p:cNvCxnSpPr>
            <a:cxnSpLocks/>
          </p:cNvCxnSpPr>
          <p:nvPr/>
        </p:nvCxnSpPr>
        <p:spPr>
          <a:xfrm>
            <a:off x="6089277" y="1611250"/>
            <a:ext cx="6723" cy="2184002"/>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 name="Text Placeholder 7">
            <a:extLst>
              <a:ext uri="{FF2B5EF4-FFF2-40B4-BE49-F238E27FC236}">
                <a16:creationId xmlns:a16="http://schemas.microsoft.com/office/drawing/2014/main" id="{E9D61878-9285-47CD-BA51-354DDAE6A644}"/>
              </a:ext>
            </a:extLst>
          </p:cNvPr>
          <p:cNvSpPr txBox="1">
            <a:spLocks/>
          </p:cNvSpPr>
          <p:nvPr/>
        </p:nvSpPr>
        <p:spPr>
          <a:xfrm>
            <a:off x="6364951" y="1456897"/>
            <a:ext cx="5394960" cy="1954381"/>
          </a:xfrm>
          <a:prstGeom prst="rect">
            <a:avLst/>
          </a:prstGeom>
        </p:spPr>
        <p:txBody>
          <a:bodyPr lIns="0" tIns="91440" rIns="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228600" marR="0" indent="-2286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sz="2000" kern="1200" spc="0" baseline="0">
                <a:solidFill>
                  <a:schemeClr val="tx1"/>
                </a:solidFill>
                <a:latin typeface="+mn-lt"/>
                <a:ea typeface="+mn-ea"/>
                <a:cs typeface="+mn-cs"/>
              </a:defRPr>
            </a:lvl2pPr>
            <a:lvl3pPr marL="577850" marR="0" indent="-28575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lang="en-US" sz="1800" kern="1200" spc="0" baseline="0" dirty="0">
                <a:solidFill>
                  <a:schemeClr val="tx1"/>
                </a:solidFill>
                <a:latin typeface="+mn-lt"/>
                <a:ea typeface="+mn-ea"/>
                <a:cs typeface="+mn-cs"/>
              </a:defRPr>
            </a:lvl3pPr>
            <a:lvl4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2286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600"/>
              </a:spcBef>
              <a:spcAft>
                <a:spcPts val="600"/>
              </a:spcAft>
            </a:pPr>
            <a:r>
              <a:rPr lang="en-US" sz="2400" dirty="0">
                <a:solidFill>
                  <a:schemeClr val="tx2"/>
                </a:solidFill>
              </a:rPr>
              <a:t>Azure Functions scaling in a Dedicated plan</a:t>
            </a:r>
          </a:p>
          <a:p>
            <a:pPr>
              <a:spcBef>
                <a:spcPts val="600"/>
              </a:spcBef>
              <a:spcAft>
                <a:spcPts val="600"/>
              </a:spcAft>
            </a:pPr>
            <a:r>
              <a:rPr lang="en-US" sz="2000" dirty="0">
                <a:latin typeface="+mn-lt"/>
              </a:rPr>
              <a:t>Using an App Service plan, you can manually scale out by adding more VM instances. You can also enable </a:t>
            </a:r>
            <a:r>
              <a:rPr lang="en-US" sz="2000" dirty="0" err="1">
                <a:latin typeface="+mn-lt"/>
              </a:rPr>
              <a:t>autoscale</a:t>
            </a:r>
            <a:r>
              <a:rPr lang="en-US" sz="2000" dirty="0">
                <a:latin typeface="+mn-lt"/>
              </a:rPr>
              <a:t>.</a:t>
            </a:r>
          </a:p>
        </p:txBody>
      </p:sp>
    </p:spTree>
    <p:extLst>
      <p:ext uri="{BB962C8B-B14F-4D97-AF65-F5344CB8AC3E}">
        <p14:creationId xmlns:p14="http://schemas.microsoft.com/office/powerpoint/2010/main" val="381088083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ltLang="zh-CN" dirty="0"/>
              <a:t>Module 2: </a:t>
            </a:r>
            <a:r>
              <a:rPr lang="en-US" dirty="0"/>
              <a:t>Develop Azure Functions</a:t>
            </a:r>
          </a:p>
        </p:txBody>
      </p:sp>
      <p:pic>
        <p:nvPicPr>
          <p:cNvPr id="2" name="Picture 1" descr="Icon of a arrow in a circular path with a timer inside the circle">
            <a:extLst>
              <a:ext uri="{FF2B5EF4-FFF2-40B4-BE49-F238E27FC236}">
                <a16:creationId xmlns:a16="http://schemas.microsoft.com/office/drawing/2014/main" id="{9634F5D6-CF82-48A1-AC92-95CDA58D1894}"/>
              </a:ext>
            </a:extLst>
          </p:cNvPr>
          <p:cNvPicPr>
            <a:picLocks noChangeAspect="1"/>
          </p:cNvPicPr>
          <p:nvPr/>
        </p:nvPicPr>
        <p:blipFill>
          <a:blip r:embed="rId3"/>
          <a:stretch>
            <a:fillRect/>
          </a:stretch>
        </p:blipFill>
        <p:spPr>
          <a:xfrm>
            <a:off x="10088984" y="2781000"/>
            <a:ext cx="1296000" cy="1296000"/>
          </a:xfrm>
          <a:prstGeom prst="rect">
            <a:avLst/>
          </a:prstGeom>
        </p:spPr>
      </p:pic>
    </p:spTree>
    <p:extLst>
      <p:ext uri="{BB962C8B-B14F-4D97-AF65-F5344CB8AC3E}">
        <p14:creationId xmlns:p14="http://schemas.microsoft.com/office/powerpoint/2010/main" val="343146886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Introduction</a:t>
            </a:r>
          </a:p>
        </p:txBody>
      </p:sp>
      <p:sp>
        <p:nvSpPr>
          <p:cNvPr id="2" name="TextBox 1">
            <a:extLst>
              <a:ext uri="{FF2B5EF4-FFF2-40B4-BE49-F238E27FC236}">
                <a16:creationId xmlns:a16="http://schemas.microsoft.com/office/drawing/2014/main" id="{C0B77374-98C8-4C04-BCA6-26FBC788DD68}"/>
              </a:ext>
            </a:extLst>
          </p:cNvPr>
          <p:cNvSpPr txBox="1"/>
          <p:nvPr/>
        </p:nvSpPr>
        <p:spPr>
          <a:xfrm>
            <a:off x="418643" y="1458000"/>
            <a:ext cx="11341268" cy="2165002"/>
          </a:xfrm>
          <a:prstGeom prst="rect">
            <a:avLst/>
          </a:prstGeom>
          <a:noFill/>
        </p:spPr>
        <p:txBody>
          <a:bodyPr wrap="square" lIns="0" tIns="54000" rIns="0" bIns="54000" rtlCol="0">
            <a:spAutoFit/>
          </a:bodyPr>
          <a:lstStyle/>
          <a:p>
            <a:pPr>
              <a:lnSpc>
                <a:spcPct val="90000"/>
              </a:lnSpc>
              <a:spcAft>
                <a:spcPts val="600"/>
              </a:spcAft>
            </a:pPr>
            <a:r>
              <a:rPr lang="en-US" sz="2400" dirty="0">
                <a:gradFill>
                  <a:gsLst>
                    <a:gs pos="2917">
                      <a:schemeClr val="tx1"/>
                    </a:gs>
                    <a:gs pos="30000">
                      <a:schemeClr val="tx1"/>
                    </a:gs>
                  </a:gsLst>
                  <a:lin ang="5400000" scaled="0"/>
                </a:gradFill>
              </a:rPr>
              <a:t>After completing this module, you'll be able to:</a:t>
            </a:r>
          </a:p>
          <a:p>
            <a:pPr marL="342900" indent="-342900">
              <a:lnSpc>
                <a:spcPct val="90000"/>
              </a:lnSpc>
              <a:spcBef>
                <a:spcPts val="600"/>
              </a:spcBef>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Explain the key components of a function and how they are structured</a:t>
            </a:r>
          </a:p>
          <a:p>
            <a:pPr marL="342900" indent="-342900">
              <a:lnSpc>
                <a:spcPct val="90000"/>
              </a:lnSpc>
              <a:spcBef>
                <a:spcPts val="600"/>
              </a:spcBef>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Create triggers and bindings to control when a function runs and where the output is directed</a:t>
            </a:r>
          </a:p>
          <a:p>
            <a:pPr marL="342900" indent="-342900">
              <a:lnSpc>
                <a:spcPct val="90000"/>
              </a:lnSpc>
              <a:spcBef>
                <a:spcPts val="600"/>
              </a:spcBef>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Connect a function to services in Azure</a:t>
            </a:r>
          </a:p>
          <a:p>
            <a:pPr marL="342900" indent="-342900">
              <a:lnSpc>
                <a:spcPct val="90000"/>
              </a:lnSpc>
              <a:spcBef>
                <a:spcPts val="600"/>
              </a:spcBef>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Create a function by using Visual Studio Code and the Azure Functions Core Tools</a:t>
            </a:r>
          </a:p>
        </p:txBody>
      </p:sp>
    </p:spTree>
    <p:extLst>
      <p:ext uri="{BB962C8B-B14F-4D97-AF65-F5344CB8AC3E}">
        <p14:creationId xmlns:p14="http://schemas.microsoft.com/office/powerpoint/2010/main" val="225775652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305120E-76F1-4C6E-8157-5D17B7BB171C}"/>
              </a:ext>
              <a:ext uri="{C183D7F6-B498-43B3-948B-1728B52AA6E4}">
                <adec:decorative xmlns:adec="http://schemas.microsoft.com/office/drawing/2017/decorative" val="1"/>
              </a:ext>
            </a:extLst>
          </p:cNvPr>
          <p:cNvSpPr/>
          <p:nvPr/>
        </p:nvSpPr>
        <p:spPr bwMode="auto">
          <a:xfrm>
            <a:off x="-19244" y="-11723"/>
            <a:ext cx="6096000" cy="566224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labtitle">
            <a:extLst>
              <a:ext uri="{FF2B5EF4-FFF2-40B4-BE49-F238E27FC236}">
                <a16:creationId xmlns:a16="http://schemas.microsoft.com/office/drawing/2014/main" id="{1A46D413-E917-4FDF-A7B4-6D35443556CF}"/>
              </a:ext>
            </a:extLst>
          </p:cNvPr>
          <p:cNvSpPr txBox="1">
            <a:spLocks/>
          </p:cNvSpPr>
          <p:nvPr/>
        </p:nvSpPr>
        <p:spPr>
          <a:xfrm>
            <a:off x="259492" y="1289203"/>
            <a:ext cx="5508262" cy="3077766"/>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sz="3400" dirty="0">
                <a:solidFill>
                  <a:srgbClr val="FFFFFF"/>
                </a:solidFill>
              </a:rPr>
              <a:t>Lab 02: Implement task processing logic by using Azure Functions</a:t>
            </a:r>
          </a:p>
          <a:p>
            <a:pPr lvl="0">
              <a:defRPr/>
            </a:pPr>
            <a:endParaRPr kumimoji="0" lang="en-US" sz="34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a:p>
            <a:pPr lvl="0">
              <a:defRPr/>
            </a:pPr>
            <a:r>
              <a:rPr lang="en-US" sz="2800" dirty="0">
                <a:solidFill>
                  <a:srgbClr val="FFFFFF"/>
                </a:solidFill>
              </a:rPr>
              <a:t>http://aka.ms/az204labs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0" name="Duration">
            <a:extLst>
              <a:ext uri="{FF2B5EF4-FFF2-40B4-BE49-F238E27FC236}">
                <a16:creationId xmlns:a16="http://schemas.microsoft.com/office/drawing/2014/main" id="{B1C4998D-BE04-4394-A85B-2A60A91973F8}"/>
              </a:ext>
            </a:extLst>
          </p:cNvPr>
          <p:cNvSpPr txBox="1">
            <a:spLocks/>
          </p:cNvSpPr>
          <p:nvPr/>
        </p:nvSpPr>
        <p:spPr>
          <a:xfrm>
            <a:off x="7114970" y="1613119"/>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1" name="!!timer" descr="Pie chart indicating that students have 45 minutes (out of 60 minutes total) to complete the lab.">
            <a:extLst>
              <a:ext uri="{FF2B5EF4-FFF2-40B4-BE49-F238E27FC236}">
                <a16:creationId xmlns:a16="http://schemas.microsoft.com/office/drawing/2014/main" id="{48042A11-51A0-47C3-A51C-7ADBFF72B958}"/>
              </a:ext>
            </a:extLst>
          </p:cNvPr>
          <p:cNvGraphicFramePr/>
          <p:nvPr/>
        </p:nvGraphicFramePr>
        <p:xfrm>
          <a:off x="7711853" y="2359339"/>
          <a:ext cx="2968215" cy="19788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6841551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3088901"/>
            <a:ext cx="1959432" cy="896551"/>
          </a:xfrm>
        </p:spPr>
        <p:txBody>
          <a:bodyPr/>
          <a:lstStyle/>
          <a:p>
            <a:r>
              <a:rPr lang="en-US" dirty="0"/>
              <a:t>Agenda</a:t>
            </a:r>
            <a:br>
              <a:rPr lang="en-US" dirty="0"/>
            </a:br>
            <a:endParaRPr lang="en-US" dirty="0"/>
          </a:p>
        </p:txBody>
      </p:sp>
      <p:sp>
        <p:nvSpPr>
          <p:cNvPr id="6" name="Text Placeholder 5"/>
          <p:cNvSpPr>
            <a:spLocks noGrp="1"/>
          </p:cNvSpPr>
          <p:nvPr>
            <p:ph type="body" sz="quarter" idx="11"/>
          </p:nvPr>
        </p:nvSpPr>
        <p:spPr>
          <a:xfrm>
            <a:off x="4078288" y="2322219"/>
            <a:ext cx="7695070" cy="896552"/>
          </a:xfrm>
        </p:spPr>
        <p:txBody>
          <a:bodyPr/>
          <a:lstStyle/>
          <a:p>
            <a:pPr lvl="1"/>
            <a:r>
              <a:rPr lang="en-US" altLang="zh-CN" dirty="0"/>
              <a:t>Explore Azure Functions</a:t>
            </a:r>
            <a:endParaRPr lang="en-US" dirty="0"/>
          </a:p>
        </p:txBody>
      </p:sp>
      <p:sp>
        <p:nvSpPr>
          <p:cNvPr id="2" name="Text Placeholder 1"/>
          <p:cNvSpPr>
            <a:spLocks noGrp="1"/>
          </p:cNvSpPr>
          <p:nvPr>
            <p:ph type="body" sz="quarter" idx="15"/>
          </p:nvPr>
        </p:nvSpPr>
        <p:spPr>
          <a:xfrm>
            <a:off x="4078288" y="3548664"/>
            <a:ext cx="7695070" cy="896552"/>
          </a:xfrm>
        </p:spPr>
        <p:txBody>
          <a:bodyPr/>
          <a:lstStyle/>
          <a:p>
            <a:pPr lvl="1"/>
            <a:r>
              <a:rPr lang="en-US" dirty="0"/>
              <a:t>Develop Azure Functions</a:t>
            </a:r>
          </a:p>
        </p:txBody>
      </p:sp>
      <p:grpSp>
        <p:nvGrpSpPr>
          <p:cNvPr id="15" name="Group 14">
            <a:extLst>
              <a:ext uri="{FF2B5EF4-FFF2-40B4-BE49-F238E27FC236}">
                <a16:creationId xmlns:a16="http://schemas.microsoft.com/office/drawing/2014/main" id="{7403CD60-83C2-4F7E-BCA7-2B7C55B1FFAC}"/>
              </a:ext>
              <a:ext uri="{C183D7F6-B498-43B3-948B-1728B52AA6E4}">
                <adec:decorative xmlns:adec="http://schemas.microsoft.com/office/drawing/2017/decorative" val="1"/>
              </a:ext>
            </a:extLst>
          </p:cNvPr>
          <p:cNvGrpSpPr/>
          <p:nvPr/>
        </p:nvGrpSpPr>
        <p:grpSpPr>
          <a:xfrm>
            <a:off x="3031668" y="2419379"/>
            <a:ext cx="702132" cy="702232"/>
            <a:chOff x="3031668" y="1045773"/>
            <a:chExt cx="702132" cy="702232"/>
          </a:xfrm>
        </p:grpSpPr>
        <p:grpSp>
          <p:nvGrpSpPr>
            <p:cNvPr id="11" name="Group 10">
              <a:extLst>
                <a:ext uri="{FF2B5EF4-FFF2-40B4-BE49-F238E27FC236}">
                  <a16:creationId xmlns:a16="http://schemas.microsoft.com/office/drawing/2014/main" id="{438E17F6-4130-4B22-967F-3025A3FB14F0}"/>
                </a:ext>
              </a:extLst>
            </p:cNvPr>
            <p:cNvGrpSpPr/>
            <p:nvPr/>
          </p:nvGrpSpPr>
          <p:grpSpPr>
            <a:xfrm>
              <a:off x="3031668" y="1045773"/>
              <a:ext cx="702132" cy="702232"/>
              <a:chOff x="3031668" y="1045773"/>
              <a:chExt cx="702132" cy="702232"/>
            </a:xfrm>
          </p:grpSpPr>
          <p:sp>
            <p:nvSpPr>
              <p:cNvPr id="39" name="Freeform 5">
                <a:extLst>
                  <a:ext uri="{FF2B5EF4-FFF2-40B4-BE49-F238E27FC236}">
                    <a16:creationId xmlns:a16="http://schemas.microsoft.com/office/drawing/2014/main" id="{0ACE14DD-2FF6-43F0-A08C-5CD4C0B7BF1C}"/>
                  </a:ext>
                </a:extLst>
              </p:cNvPr>
              <p:cNvSpPr>
                <a:spLocks/>
              </p:cNvSpPr>
              <p:nvPr/>
            </p:nvSpPr>
            <p:spPr bwMode="auto">
              <a:xfrm>
                <a:off x="3031668" y="1045773"/>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0" name="Freeform 6">
                <a:extLst>
                  <a:ext uri="{FF2B5EF4-FFF2-40B4-BE49-F238E27FC236}">
                    <a16:creationId xmlns:a16="http://schemas.microsoft.com/office/drawing/2014/main" id="{F37E8C3B-2DF2-4F1B-8FD6-36506ADCCE3D}"/>
                  </a:ext>
                </a:extLst>
              </p:cNvPr>
              <p:cNvSpPr>
                <a:spLocks noEditPoints="1"/>
              </p:cNvSpPr>
              <p:nvPr/>
            </p:nvSpPr>
            <p:spPr bwMode="auto">
              <a:xfrm>
                <a:off x="3080522" y="1095771"/>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7" name="Picture 6" descr="Icon of three concentric arcs">
              <a:extLst>
                <a:ext uri="{FF2B5EF4-FFF2-40B4-BE49-F238E27FC236}">
                  <a16:creationId xmlns:a16="http://schemas.microsoft.com/office/drawing/2014/main" id="{8652296A-D3A2-448E-819B-C8C32005F581}"/>
                </a:ext>
              </a:extLst>
            </p:cNvPr>
            <p:cNvPicPr>
              <a:picLocks noChangeAspect="1"/>
            </p:cNvPicPr>
            <p:nvPr/>
          </p:nvPicPr>
          <p:blipFill>
            <a:blip r:embed="rId3"/>
            <a:stretch>
              <a:fillRect/>
            </a:stretch>
          </p:blipFill>
          <p:spPr>
            <a:xfrm>
              <a:off x="3196572" y="1210727"/>
              <a:ext cx="372325" cy="372325"/>
            </a:xfrm>
            <a:prstGeom prst="rect">
              <a:avLst/>
            </a:prstGeom>
          </p:spPr>
        </p:pic>
      </p:grpSp>
      <p:grpSp>
        <p:nvGrpSpPr>
          <p:cNvPr id="16" name="Group 15">
            <a:extLst>
              <a:ext uri="{FF2B5EF4-FFF2-40B4-BE49-F238E27FC236}">
                <a16:creationId xmlns:a16="http://schemas.microsoft.com/office/drawing/2014/main" id="{B342EB39-18E2-43D8-8590-8D580CE3CAD7}"/>
              </a:ext>
              <a:ext uri="{C183D7F6-B498-43B3-948B-1728B52AA6E4}">
                <adec:decorative xmlns:adec="http://schemas.microsoft.com/office/drawing/2017/decorative" val="1"/>
              </a:ext>
            </a:extLst>
          </p:cNvPr>
          <p:cNvGrpSpPr/>
          <p:nvPr/>
        </p:nvGrpSpPr>
        <p:grpSpPr>
          <a:xfrm>
            <a:off x="3031668" y="3645824"/>
            <a:ext cx="702132" cy="702232"/>
            <a:chOff x="3031668" y="2272218"/>
            <a:chExt cx="702132" cy="702232"/>
          </a:xfrm>
        </p:grpSpPr>
        <p:grpSp>
          <p:nvGrpSpPr>
            <p:cNvPr id="12" name="Group 11">
              <a:extLst>
                <a:ext uri="{FF2B5EF4-FFF2-40B4-BE49-F238E27FC236}">
                  <a16:creationId xmlns:a16="http://schemas.microsoft.com/office/drawing/2014/main" id="{28351FB6-3E23-4C63-9B46-683ECBA5ECEB}"/>
                </a:ext>
              </a:extLst>
            </p:cNvPr>
            <p:cNvGrpSpPr/>
            <p:nvPr/>
          </p:nvGrpSpPr>
          <p:grpSpPr>
            <a:xfrm>
              <a:off x="3031668" y="2272218"/>
              <a:ext cx="702132" cy="702232"/>
              <a:chOff x="3031668" y="2272218"/>
              <a:chExt cx="702132" cy="702232"/>
            </a:xfrm>
          </p:grpSpPr>
          <p:sp>
            <p:nvSpPr>
              <p:cNvPr id="55" name="Freeform 5">
                <a:extLst>
                  <a:ext uri="{FF2B5EF4-FFF2-40B4-BE49-F238E27FC236}">
                    <a16:creationId xmlns:a16="http://schemas.microsoft.com/office/drawing/2014/main" id="{C38D0AF8-061C-4F9F-9491-28BBF70A89E9}"/>
                  </a:ext>
                </a:extLst>
              </p:cNvPr>
              <p:cNvSpPr>
                <a:spLocks/>
              </p:cNvSpPr>
              <p:nvPr/>
            </p:nvSpPr>
            <p:spPr bwMode="auto">
              <a:xfrm>
                <a:off x="3031668" y="2272218"/>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6" name="Freeform 6">
                <a:extLst>
                  <a:ext uri="{FF2B5EF4-FFF2-40B4-BE49-F238E27FC236}">
                    <a16:creationId xmlns:a16="http://schemas.microsoft.com/office/drawing/2014/main" id="{34FEA54E-4069-4201-BAA1-B8D61035BBB0}"/>
                  </a:ext>
                </a:extLst>
              </p:cNvPr>
              <p:cNvSpPr>
                <a:spLocks noEditPoints="1"/>
              </p:cNvSpPr>
              <p:nvPr/>
            </p:nvSpPr>
            <p:spPr bwMode="auto">
              <a:xfrm>
                <a:off x="3080522" y="2322216"/>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8" name="Picture 7" descr="Icon of a arrow in a circular path with a timer inside the circle">
              <a:extLst>
                <a:ext uri="{FF2B5EF4-FFF2-40B4-BE49-F238E27FC236}">
                  <a16:creationId xmlns:a16="http://schemas.microsoft.com/office/drawing/2014/main" id="{F74D1AD5-AD28-4530-8E05-5F445670A21C}"/>
                </a:ext>
              </a:extLst>
            </p:cNvPr>
            <p:cNvPicPr>
              <a:picLocks noChangeAspect="1"/>
            </p:cNvPicPr>
            <p:nvPr/>
          </p:nvPicPr>
          <p:blipFill>
            <a:blip r:embed="rId4"/>
            <a:stretch>
              <a:fillRect/>
            </a:stretch>
          </p:blipFill>
          <p:spPr>
            <a:xfrm>
              <a:off x="3196572" y="2437172"/>
              <a:ext cx="372325" cy="372325"/>
            </a:xfrm>
            <a:prstGeom prst="rect">
              <a:avLst/>
            </a:prstGeom>
          </p:spPr>
        </p:pic>
      </p:grpSp>
    </p:spTree>
    <p:extLst>
      <p:ext uri="{BB962C8B-B14F-4D97-AF65-F5344CB8AC3E}">
        <p14:creationId xmlns:p14="http://schemas.microsoft.com/office/powerpoint/2010/main" val="719292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Module</a:t>
            </a:r>
            <a:r>
              <a:rPr lang="en-US" altLang="zh-CN" dirty="0"/>
              <a:t> 1: Explore Azure Functions</a:t>
            </a:r>
            <a:endParaRPr lang="en-US" dirty="0"/>
          </a:p>
        </p:txBody>
      </p:sp>
      <p:pic>
        <p:nvPicPr>
          <p:cNvPr id="2" name="Picture 1" descr="Icon of three concentric arcs">
            <a:extLst>
              <a:ext uri="{FF2B5EF4-FFF2-40B4-BE49-F238E27FC236}">
                <a16:creationId xmlns:a16="http://schemas.microsoft.com/office/drawing/2014/main" id="{C6AC2E58-43E6-418C-8614-0AC2D775C711}"/>
              </a:ext>
            </a:extLst>
          </p:cNvPr>
          <p:cNvPicPr>
            <a:picLocks noChangeAspect="1"/>
          </p:cNvPicPr>
          <p:nvPr/>
        </p:nvPicPr>
        <p:blipFill>
          <a:blip r:embed="rId3"/>
          <a:stretch>
            <a:fillRect/>
          </a:stretch>
        </p:blipFill>
        <p:spPr>
          <a:xfrm>
            <a:off x="10098817" y="2781000"/>
            <a:ext cx="1296000" cy="1296000"/>
          </a:xfrm>
          <a:prstGeom prst="rect">
            <a:avLst/>
          </a:prstGeom>
        </p:spPr>
      </p:pic>
    </p:spTree>
    <p:extLst>
      <p:ext uri="{BB962C8B-B14F-4D97-AF65-F5344CB8AC3E}">
        <p14:creationId xmlns:p14="http://schemas.microsoft.com/office/powerpoint/2010/main" val="127282135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Introduction</a:t>
            </a:r>
          </a:p>
        </p:txBody>
      </p:sp>
      <p:sp>
        <p:nvSpPr>
          <p:cNvPr id="2" name="TextBox 1">
            <a:extLst>
              <a:ext uri="{FF2B5EF4-FFF2-40B4-BE49-F238E27FC236}">
                <a16:creationId xmlns:a16="http://schemas.microsoft.com/office/drawing/2014/main" id="{C0B77374-98C8-4C04-BCA6-26FBC788DD68}"/>
              </a:ext>
            </a:extLst>
          </p:cNvPr>
          <p:cNvSpPr txBox="1"/>
          <p:nvPr/>
        </p:nvSpPr>
        <p:spPr>
          <a:xfrm>
            <a:off x="418643" y="1458000"/>
            <a:ext cx="11341268" cy="1734115"/>
          </a:xfrm>
          <a:prstGeom prst="rect">
            <a:avLst/>
          </a:prstGeom>
          <a:noFill/>
        </p:spPr>
        <p:txBody>
          <a:bodyPr wrap="square" lIns="0" tIns="54000" rIns="0" bIns="54000" rtlCol="0">
            <a:spAutoFit/>
          </a:bodyPr>
          <a:lstStyle/>
          <a:p>
            <a:pPr>
              <a:lnSpc>
                <a:spcPct val="90000"/>
              </a:lnSpc>
              <a:spcAft>
                <a:spcPts val="600"/>
              </a:spcAft>
            </a:pPr>
            <a:r>
              <a:rPr lang="en-US" sz="2400" dirty="0">
                <a:gradFill>
                  <a:gsLst>
                    <a:gs pos="2917">
                      <a:schemeClr val="tx1"/>
                    </a:gs>
                    <a:gs pos="30000">
                      <a:schemeClr val="tx1"/>
                    </a:gs>
                  </a:gsLst>
                  <a:lin ang="5400000" scaled="0"/>
                </a:gradFill>
              </a:rPr>
              <a:t>After completing this module, you'll be able to:</a:t>
            </a:r>
          </a:p>
          <a:p>
            <a:pPr marL="342900" indent="-342900">
              <a:lnSpc>
                <a:spcPct val="90000"/>
              </a:lnSpc>
              <a:spcBef>
                <a:spcPts val="600"/>
              </a:spcBef>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Explain functional differences between Azure Functions, Azure Logic Apps, and </a:t>
            </a:r>
            <a:r>
              <a:rPr lang="en-US" sz="2000" dirty="0" err="1">
                <a:gradFill>
                  <a:gsLst>
                    <a:gs pos="2917">
                      <a:schemeClr val="tx1"/>
                    </a:gs>
                    <a:gs pos="30000">
                      <a:schemeClr val="tx1"/>
                    </a:gs>
                  </a:gsLst>
                  <a:lin ang="5400000" scaled="0"/>
                </a:gradFill>
              </a:rPr>
              <a:t>WebJobs</a:t>
            </a:r>
            <a:endParaRPr lang="en-US" sz="2000" dirty="0">
              <a:gradFill>
                <a:gsLst>
                  <a:gs pos="2917">
                    <a:schemeClr val="tx1"/>
                  </a:gs>
                  <a:gs pos="30000">
                    <a:schemeClr val="tx1"/>
                  </a:gs>
                </a:gsLst>
                <a:lin ang="5400000" scaled="0"/>
              </a:gradFill>
            </a:endParaRPr>
          </a:p>
          <a:p>
            <a:pPr marL="342900" indent="-342900">
              <a:lnSpc>
                <a:spcPct val="90000"/>
              </a:lnSpc>
              <a:spcBef>
                <a:spcPts val="600"/>
              </a:spcBef>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Describe Azure Functions hosting plan options</a:t>
            </a:r>
          </a:p>
          <a:p>
            <a:pPr marL="342900" indent="-342900">
              <a:lnSpc>
                <a:spcPct val="90000"/>
              </a:lnSpc>
              <a:spcBef>
                <a:spcPts val="600"/>
              </a:spcBef>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Describe how Azure Functions scale to meet business needs</a:t>
            </a:r>
          </a:p>
        </p:txBody>
      </p:sp>
    </p:spTree>
    <p:extLst>
      <p:ext uri="{BB962C8B-B14F-4D97-AF65-F5344CB8AC3E}">
        <p14:creationId xmlns:p14="http://schemas.microsoft.com/office/powerpoint/2010/main" val="44251600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Discover Azure Functions (1 / 3)</a:t>
            </a:r>
          </a:p>
        </p:txBody>
      </p:sp>
      <p:sp>
        <p:nvSpPr>
          <p:cNvPr id="3" name="Content Placeholder 8">
            <a:extLst>
              <a:ext uri="{FF2B5EF4-FFF2-40B4-BE49-F238E27FC236}">
                <a16:creationId xmlns:a16="http://schemas.microsoft.com/office/drawing/2014/main" id="{F7B04094-F8AE-4A1B-8716-F88F60A2F49A}"/>
              </a:ext>
            </a:extLst>
          </p:cNvPr>
          <p:cNvSpPr txBox="1">
            <a:spLocks/>
          </p:cNvSpPr>
          <p:nvPr/>
        </p:nvSpPr>
        <p:spPr>
          <a:xfrm>
            <a:off x="429577" y="1326187"/>
            <a:ext cx="4993100" cy="4210066"/>
          </a:xfrm>
          <a:prstGeom prst="rect">
            <a:avLst/>
          </a:prstGeom>
        </p:spPr>
        <p:txBody>
          <a:bodyPr lIns="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1200"/>
              </a:spcBef>
              <a:spcAft>
                <a:spcPts val="0"/>
              </a:spcAft>
            </a:pPr>
            <a:r>
              <a:rPr lang="en-US" sz="2400" dirty="0">
                <a:solidFill>
                  <a:schemeClr val="tx2"/>
                </a:solidFill>
              </a:rPr>
              <a:t>Overview</a:t>
            </a:r>
          </a:p>
          <a:p>
            <a:pPr marL="342900" indent="-342900">
              <a:spcBef>
                <a:spcPts val="1200"/>
              </a:spcBef>
              <a:spcAft>
                <a:spcPts val="0"/>
              </a:spcAft>
              <a:buFont typeface="Arial" panose="020B0604020202020204" pitchFamily="34" charset="0"/>
              <a:buChar char="•"/>
            </a:pPr>
            <a:r>
              <a:rPr lang="en-US" sz="1800" dirty="0">
                <a:latin typeface="+mn-lt"/>
              </a:rPr>
              <a:t>Azure Functions are a great solution for processing data, integrating systems, working with the internet-of-things (IoT), and building simple APIs and microservices.</a:t>
            </a:r>
          </a:p>
          <a:p>
            <a:pPr marL="342900" indent="-342900">
              <a:spcBef>
                <a:spcPts val="1200"/>
              </a:spcBef>
              <a:spcAft>
                <a:spcPts val="0"/>
              </a:spcAft>
              <a:buFont typeface="Arial" panose="020B0604020202020204" pitchFamily="34" charset="0"/>
              <a:buChar char="•"/>
            </a:pPr>
            <a:r>
              <a:rPr lang="en-US" sz="1800" dirty="0">
                <a:latin typeface="+mn-lt"/>
              </a:rPr>
              <a:t>Consider Functions for tasks like image or order processing, file maintenance, or for any tasks that you want to run on a schedule.</a:t>
            </a:r>
          </a:p>
          <a:p>
            <a:pPr marL="342900" indent="-342900">
              <a:spcBef>
                <a:spcPts val="1200"/>
              </a:spcBef>
              <a:spcAft>
                <a:spcPts val="0"/>
              </a:spcAft>
              <a:buFont typeface="Arial" panose="020B0604020202020204" pitchFamily="34" charset="0"/>
              <a:buChar char="•"/>
            </a:pPr>
            <a:r>
              <a:rPr lang="en-US" sz="1800" dirty="0">
                <a:latin typeface="+mn-lt"/>
              </a:rPr>
              <a:t>Azure Functions supports </a:t>
            </a:r>
            <a:r>
              <a:rPr lang="en-US" sz="1800" i="1" dirty="0">
                <a:latin typeface="+mn-lt"/>
              </a:rPr>
              <a:t>triggers</a:t>
            </a:r>
            <a:r>
              <a:rPr lang="en-US" sz="1800" dirty="0">
                <a:latin typeface="+mn-lt"/>
              </a:rPr>
              <a:t>, which are ways to start execution of your code, and </a:t>
            </a:r>
            <a:r>
              <a:rPr lang="en-US" sz="1800" i="1" dirty="0">
                <a:latin typeface="+mn-lt"/>
              </a:rPr>
              <a:t>bindings</a:t>
            </a:r>
            <a:r>
              <a:rPr lang="en-US" sz="1800" dirty="0">
                <a:latin typeface="+mn-lt"/>
              </a:rPr>
              <a:t>, which are ways to simplify coding for input and output data.</a:t>
            </a:r>
          </a:p>
        </p:txBody>
      </p:sp>
      <p:grpSp>
        <p:nvGrpSpPr>
          <p:cNvPr id="2" name="Group 1" descr="The diagram depicts the Microsoft Azure services that support direct integration with Azure Functions.">
            <a:extLst>
              <a:ext uri="{FF2B5EF4-FFF2-40B4-BE49-F238E27FC236}">
                <a16:creationId xmlns:a16="http://schemas.microsoft.com/office/drawing/2014/main" id="{956AF0DF-D3E2-4054-B7CB-A4DBA9776FAE}"/>
              </a:ext>
            </a:extLst>
          </p:cNvPr>
          <p:cNvGrpSpPr/>
          <p:nvPr/>
        </p:nvGrpSpPr>
        <p:grpSpPr>
          <a:xfrm>
            <a:off x="5553380" y="1326187"/>
            <a:ext cx="6332408" cy="4348134"/>
            <a:chOff x="2633335" y="1260024"/>
            <a:chExt cx="7290797" cy="5006210"/>
          </a:xfrm>
        </p:grpSpPr>
        <p:cxnSp>
          <p:nvCxnSpPr>
            <p:cNvPr id="4" name="Straight Connector 3">
              <a:extLst>
                <a:ext uri="{FF2B5EF4-FFF2-40B4-BE49-F238E27FC236}">
                  <a16:creationId xmlns:a16="http://schemas.microsoft.com/office/drawing/2014/main" id="{62055740-6B3C-D684-893B-389F33E4E3C7}"/>
                </a:ext>
              </a:extLst>
            </p:cNvPr>
            <p:cNvCxnSpPr>
              <a:cxnSpLocks/>
            </p:cNvCxnSpPr>
            <p:nvPr/>
          </p:nvCxnSpPr>
          <p:spPr>
            <a:xfrm flipH="1" flipV="1">
              <a:off x="3251448" y="1950560"/>
              <a:ext cx="2472097" cy="1420994"/>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4343BB3-906F-3E82-974A-5C6F9235C790}"/>
                </a:ext>
              </a:extLst>
            </p:cNvPr>
            <p:cNvCxnSpPr>
              <a:cxnSpLocks/>
            </p:cNvCxnSpPr>
            <p:nvPr/>
          </p:nvCxnSpPr>
          <p:spPr>
            <a:xfrm flipH="1" flipV="1">
              <a:off x="4946195" y="2092975"/>
              <a:ext cx="1129971" cy="939528"/>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948AD05-3AFA-B422-0FD5-34E78D776464}"/>
                </a:ext>
              </a:extLst>
            </p:cNvPr>
            <p:cNvCxnSpPr>
              <a:cxnSpLocks/>
            </p:cNvCxnSpPr>
            <p:nvPr/>
          </p:nvCxnSpPr>
          <p:spPr>
            <a:xfrm flipV="1">
              <a:off x="6220002" y="2092975"/>
              <a:ext cx="827545" cy="95698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F661F75-4902-3562-FAAE-08314264FF7B}"/>
                </a:ext>
              </a:extLst>
            </p:cNvPr>
            <p:cNvCxnSpPr>
              <a:cxnSpLocks/>
            </p:cNvCxnSpPr>
            <p:nvPr/>
          </p:nvCxnSpPr>
          <p:spPr>
            <a:xfrm flipV="1">
              <a:off x="6425020" y="2166309"/>
              <a:ext cx="1946032" cy="1201177"/>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417DC0A-5529-17D7-58F3-46B52C80C7E1}"/>
                </a:ext>
              </a:extLst>
            </p:cNvPr>
            <p:cNvCxnSpPr>
              <a:cxnSpLocks/>
              <a:stCxn id="32" idx="1"/>
            </p:cNvCxnSpPr>
            <p:nvPr/>
          </p:nvCxnSpPr>
          <p:spPr>
            <a:xfrm flipH="1">
              <a:off x="4863258" y="3379959"/>
              <a:ext cx="822762" cy="397644"/>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C4191B0-BA4E-8A65-F688-32EF5C0276F9}"/>
                </a:ext>
              </a:extLst>
            </p:cNvPr>
            <p:cNvCxnSpPr>
              <a:cxnSpLocks/>
            </p:cNvCxnSpPr>
            <p:nvPr/>
          </p:nvCxnSpPr>
          <p:spPr>
            <a:xfrm>
              <a:off x="6458277" y="3367484"/>
              <a:ext cx="1381591" cy="70456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B473357-A839-24DF-6443-BAB06952C86A}"/>
                </a:ext>
              </a:extLst>
            </p:cNvPr>
            <p:cNvCxnSpPr>
              <a:cxnSpLocks/>
            </p:cNvCxnSpPr>
            <p:nvPr/>
          </p:nvCxnSpPr>
          <p:spPr>
            <a:xfrm flipH="1">
              <a:off x="3553276" y="3962104"/>
              <a:ext cx="1087778" cy="127822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E8E1D56-9108-1AEB-CFE8-2B2D86E1871E}"/>
                </a:ext>
              </a:extLst>
            </p:cNvPr>
            <p:cNvCxnSpPr>
              <a:cxnSpLocks/>
            </p:cNvCxnSpPr>
            <p:nvPr/>
          </p:nvCxnSpPr>
          <p:spPr>
            <a:xfrm>
              <a:off x="4634500" y="3962104"/>
              <a:ext cx="13109" cy="1317964"/>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6FE3F6B-074E-334F-23DA-A4BBD28A9E7A}"/>
                </a:ext>
              </a:extLst>
            </p:cNvPr>
            <p:cNvCxnSpPr>
              <a:cxnSpLocks/>
            </p:cNvCxnSpPr>
            <p:nvPr/>
          </p:nvCxnSpPr>
          <p:spPr>
            <a:xfrm>
              <a:off x="4634500" y="3944906"/>
              <a:ext cx="1096416" cy="1280478"/>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50A4F79-E9C5-37FA-F810-B1BBC0684505}"/>
                </a:ext>
              </a:extLst>
            </p:cNvPr>
            <p:cNvCxnSpPr>
              <a:cxnSpLocks/>
            </p:cNvCxnSpPr>
            <p:nvPr/>
          </p:nvCxnSpPr>
          <p:spPr>
            <a:xfrm flipH="1">
              <a:off x="7208374" y="4150925"/>
              <a:ext cx="919972" cy="104538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A9802AB-414E-7CF4-F5F3-920B462094DC}"/>
                </a:ext>
              </a:extLst>
            </p:cNvPr>
            <p:cNvCxnSpPr>
              <a:cxnSpLocks/>
            </p:cNvCxnSpPr>
            <p:nvPr/>
          </p:nvCxnSpPr>
          <p:spPr>
            <a:xfrm>
              <a:off x="8128346" y="4150925"/>
              <a:ext cx="1011769" cy="104538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2B0CE30-35EE-03FD-1B43-161EAC957BDD}"/>
                </a:ext>
              </a:extLst>
            </p:cNvPr>
            <p:cNvSpPr txBox="1"/>
            <p:nvPr/>
          </p:nvSpPr>
          <p:spPr>
            <a:xfrm>
              <a:off x="5457213" y="3820423"/>
              <a:ext cx="1666482" cy="917174"/>
            </a:xfrm>
            <a:prstGeom prst="rect">
              <a:avLst/>
            </a:prstGeom>
            <a:solidFill>
              <a:schemeClr val="bg1"/>
            </a:solidFill>
          </p:spPr>
          <p:txBody>
            <a:bodyPr wrap="none" lIns="45720" tIns="27432" rIns="45720" bIns="27432" rtlCol="0">
              <a:spAutoFit/>
            </a:bodyPr>
            <a:lstStyle/>
            <a:p>
              <a:pPr algn="ctr"/>
              <a:r>
                <a:rPr lang="en-IN" sz="2800" dirty="0">
                  <a:gradFill>
                    <a:gsLst>
                      <a:gs pos="2917">
                        <a:schemeClr val="tx1"/>
                      </a:gs>
                      <a:gs pos="30000">
                        <a:schemeClr val="tx1"/>
                      </a:gs>
                    </a:gsLst>
                    <a:lin ang="5400000" scaled="0"/>
                  </a:gradFill>
                  <a:latin typeface="+mj-lt"/>
                </a:rPr>
                <a:t>Azure </a:t>
              </a:r>
            </a:p>
            <a:p>
              <a:pPr algn="ctr"/>
              <a:r>
                <a:rPr lang="en-IN" sz="2800" dirty="0">
                  <a:gradFill>
                    <a:gsLst>
                      <a:gs pos="2917">
                        <a:schemeClr val="tx1"/>
                      </a:gs>
                      <a:gs pos="30000">
                        <a:schemeClr val="tx1"/>
                      </a:gs>
                    </a:gsLst>
                    <a:lin ang="5400000" scaled="0"/>
                  </a:gradFill>
                  <a:latin typeface="+mj-lt"/>
                </a:rPr>
                <a:t>Functions</a:t>
              </a:r>
            </a:p>
          </p:txBody>
        </p:sp>
        <p:sp>
          <p:nvSpPr>
            <p:cNvPr id="17" name="TextBox 16">
              <a:extLst>
                <a:ext uri="{FF2B5EF4-FFF2-40B4-BE49-F238E27FC236}">
                  <a16:creationId xmlns:a16="http://schemas.microsoft.com/office/drawing/2014/main" id="{36BAED4C-1EC0-68B1-A670-B49BDE19E767}"/>
                </a:ext>
              </a:extLst>
            </p:cNvPr>
            <p:cNvSpPr txBox="1"/>
            <p:nvPr/>
          </p:nvSpPr>
          <p:spPr>
            <a:xfrm>
              <a:off x="7716255" y="2319769"/>
              <a:ext cx="1173071" cy="311834"/>
            </a:xfrm>
            <a:prstGeom prst="rect">
              <a:avLst/>
            </a:prstGeom>
            <a:solidFill>
              <a:schemeClr val="bg1"/>
            </a:solidFill>
          </p:spPr>
          <p:txBody>
            <a:bodyPr wrap="none" lIns="45720" tIns="27432" rIns="45720" bIns="27432" rtlCol="0">
              <a:spAutoFit/>
            </a:bodyPr>
            <a:lstStyle/>
            <a:p>
              <a:pPr algn="l"/>
              <a:r>
                <a:rPr lang="en-IN" sz="1400" dirty="0">
                  <a:gradFill>
                    <a:gsLst>
                      <a:gs pos="2917">
                        <a:schemeClr val="tx1"/>
                      </a:gs>
                      <a:gs pos="30000">
                        <a:schemeClr val="tx1"/>
                      </a:gs>
                    </a:gsLst>
                    <a:lin ang="5400000" scaled="0"/>
                  </a:gradFill>
                  <a:latin typeface="+mj-lt"/>
                </a:rPr>
                <a:t>Cosmos DB</a:t>
              </a:r>
            </a:p>
          </p:txBody>
        </p:sp>
        <p:pic>
          <p:nvPicPr>
            <p:cNvPr id="18" name="Picture 17" descr="A picture containing vector graphics&#10;&#10;Description automatically generated">
              <a:extLst>
                <a:ext uri="{FF2B5EF4-FFF2-40B4-BE49-F238E27FC236}">
                  <a16:creationId xmlns:a16="http://schemas.microsoft.com/office/drawing/2014/main" id="{C130631B-1833-A12E-1A20-5DC98290E3D1}"/>
                </a:ext>
              </a:extLst>
            </p:cNvPr>
            <p:cNvPicPr>
              <a:picLocks noChangeAspect="1"/>
            </p:cNvPicPr>
            <p:nvPr/>
          </p:nvPicPr>
          <p:blipFill>
            <a:blip r:embed="rId3"/>
            <a:stretch>
              <a:fillRect/>
            </a:stretch>
          </p:blipFill>
          <p:spPr>
            <a:xfrm>
              <a:off x="6559858" y="1360010"/>
              <a:ext cx="780290" cy="780290"/>
            </a:xfrm>
            <a:prstGeom prst="rect">
              <a:avLst/>
            </a:prstGeom>
          </p:spPr>
        </p:pic>
        <p:sp>
          <p:nvSpPr>
            <p:cNvPr id="19" name="TextBox 18">
              <a:extLst>
                <a:ext uri="{FF2B5EF4-FFF2-40B4-BE49-F238E27FC236}">
                  <a16:creationId xmlns:a16="http://schemas.microsoft.com/office/drawing/2014/main" id="{1979F007-C6DC-AB0A-A7D9-18AA90872631}"/>
                </a:ext>
              </a:extLst>
            </p:cNvPr>
            <p:cNvSpPr txBox="1"/>
            <p:nvPr/>
          </p:nvSpPr>
          <p:spPr>
            <a:xfrm>
              <a:off x="6466310" y="2288623"/>
              <a:ext cx="1162220" cy="311834"/>
            </a:xfrm>
            <a:prstGeom prst="rect">
              <a:avLst/>
            </a:prstGeom>
            <a:solidFill>
              <a:schemeClr val="bg1"/>
            </a:solidFill>
          </p:spPr>
          <p:txBody>
            <a:bodyPr wrap="none" lIns="45720" tIns="27432" rIns="45720" bIns="27432" rtlCol="0">
              <a:spAutoFit/>
            </a:bodyPr>
            <a:lstStyle/>
            <a:p>
              <a:pPr algn="l"/>
              <a:r>
                <a:rPr lang="en-IN" sz="1400" dirty="0">
                  <a:gradFill>
                    <a:gsLst>
                      <a:gs pos="2917">
                        <a:schemeClr val="tx1"/>
                      </a:gs>
                      <a:gs pos="30000">
                        <a:schemeClr val="tx1"/>
                      </a:gs>
                    </a:gsLst>
                    <a:lin ang="5400000" scaled="0"/>
                  </a:gradFill>
                  <a:latin typeface="+mj-lt"/>
                </a:rPr>
                <a:t>Event Hubs</a:t>
              </a:r>
            </a:p>
          </p:txBody>
        </p:sp>
        <p:pic>
          <p:nvPicPr>
            <p:cNvPr id="20" name="Picture 19" descr="A picture containing vector graphics&#10;&#10;Description automatically generated">
              <a:extLst>
                <a:ext uri="{FF2B5EF4-FFF2-40B4-BE49-F238E27FC236}">
                  <a16:creationId xmlns:a16="http://schemas.microsoft.com/office/drawing/2014/main" id="{67CBDD8C-F607-DE57-1D61-58C87C16A558}"/>
                </a:ext>
              </a:extLst>
            </p:cNvPr>
            <p:cNvPicPr>
              <a:picLocks noChangeAspect="1"/>
            </p:cNvPicPr>
            <p:nvPr/>
          </p:nvPicPr>
          <p:blipFill>
            <a:blip r:embed="rId4"/>
            <a:stretch>
              <a:fillRect/>
            </a:stretch>
          </p:blipFill>
          <p:spPr>
            <a:xfrm>
              <a:off x="2810922" y="1360010"/>
              <a:ext cx="780290" cy="780290"/>
            </a:xfrm>
            <a:prstGeom prst="rect">
              <a:avLst/>
            </a:prstGeom>
          </p:spPr>
        </p:pic>
        <p:sp>
          <p:nvSpPr>
            <p:cNvPr id="21" name="TextBox 20">
              <a:extLst>
                <a:ext uri="{FF2B5EF4-FFF2-40B4-BE49-F238E27FC236}">
                  <a16:creationId xmlns:a16="http://schemas.microsoft.com/office/drawing/2014/main" id="{EC05AD3C-6FD8-0668-CDB8-27B9F218E1E4}"/>
                </a:ext>
              </a:extLst>
            </p:cNvPr>
            <p:cNvSpPr txBox="1"/>
            <p:nvPr/>
          </p:nvSpPr>
          <p:spPr>
            <a:xfrm>
              <a:off x="2633335" y="2288623"/>
              <a:ext cx="1758131" cy="311834"/>
            </a:xfrm>
            <a:prstGeom prst="rect">
              <a:avLst/>
            </a:prstGeom>
            <a:solidFill>
              <a:schemeClr val="bg1"/>
            </a:solidFill>
          </p:spPr>
          <p:txBody>
            <a:bodyPr wrap="none" lIns="45720" tIns="27432" rIns="45720" bIns="27432" rtlCol="0">
              <a:spAutoFit/>
            </a:bodyPr>
            <a:lstStyle/>
            <a:p>
              <a:pPr algn="l"/>
              <a:r>
                <a:rPr lang="en-IN" sz="1400" dirty="0">
                  <a:gradFill>
                    <a:gsLst>
                      <a:gs pos="2917">
                        <a:schemeClr val="tx1"/>
                      </a:gs>
                      <a:gs pos="30000">
                        <a:schemeClr val="tx1"/>
                      </a:gs>
                    </a:gsLst>
                    <a:lin ang="5400000" scaled="0"/>
                  </a:gradFill>
                  <a:latin typeface="+mj-lt"/>
                </a:rPr>
                <a:t>Notification Hubs</a:t>
              </a:r>
            </a:p>
          </p:txBody>
        </p:sp>
        <p:pic>
          <p:nvPicPr>
            <p:cNvPr id="22" name="Graphic 21">
              <a:extLst>
                <a:ext uri="{FF2B5EF4-FFF2-40B4-BE49-F238E27FC236}">
                  <a16:creationId xmlns:a16="http://schemas.microsoft.com/office/drawing/2014/main" id="{FB788A2B-B0E4-6EC5-8259-2261CAF55E8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607" y="1327736"/>
              <a:ext cx="780290" cy="780290"/>
            </a:xfrm>
            <a:prstGeom prst="rect">
              <a:avLst/>
            </a:prstGeom>
          </p:spPr>
        </p:pic>
        <p:sp>
          <p:nvSpPr>
            <p:cNvPr id="23" name="TextBox 22">
              <a:extLst>
                <a:ext uri="{FF2B5EF4-FFF2-40B4-BE49-F238E27FC236}">
                  <a16:creationId xmlns:a16="http://schemas.microsoft.com/office/drawing/2014/main" id="{5AC08225-702D-CF53-8CBB-9AF65FFBC237}"/>
                </a:ext>
              </a:extLst>
            </p:cNvPr>
            <p:cNvSpPr txBox="1"/>
            <p:nvPr/>
          </p:nvSpPr>
          <p:spPr>
            <a:xfrm>
              <a:off x="4658140" y="2288623"/>
              <a:ext cx="1075475" cy="311834"/>
            </a:xfrm>
            <a:prstGeom prst="rect">
              <a:avLst/>
            </a:prstGeom>
            <a:solidFill>
              <a:schemeClr val="bg1"/>
            </a:solidFill>
          </p:spPr>
          <p:txBody>
            <a:bodyPr wrap="none" lIns="45720" tIns="27432" rIns="45720" bIns="27432" rtlCol="0">
              <a:spAutoFit/>
            </a:bodyPr>
            <a:lstStyle/>
            <a:p>
              <a:pPr algn="l"/>
              <a:r>
                <a:rPr lang="en-IN" sz="1400" dirty="0">
                  <a:gradFill>
                    <a:gsLst>
                      <a:gs pos="2917">
                        <a:schemeClr val="tx1"/>
                      </a:gs>
                      <a:gs pos="30000">
                        <a:schemeClr val="tx1"/>
                      </a:gs>
                    </a:gsLst>
                    <a:lin ang="5400000" scaled="0"/>
                  </a:gradFill>
                  <a:latin typeface="+mj-lt"/>
                </a:rPr>
                <a:t>Event Grid</a:t>
              </a:r>
            </a:p>
          </p:txBody>
        </p:sp>
        <p:sp>
          <p:nvSpPr>
            <p:cNvPr id="24" name="TextBox 23">
              <a:extLst>
                <a:ext uri="{FF2B5EF4-FFF2-40B4-BE49-F238E27FC236}">
                  <a16:creationId xmlns:a16="http://schemas.microsoft.com/office/drawing/2014/main" id="{8E1FD19C-141A-FCC2-E5BC-013CE54BE184}"/>
                </a:ext>
              </a:extLst>
            </p:cNvPr>
            <p:cNvSpPr txBox="1"/>
            <p:nvPr/>
          </p:nvSpPr>
          <p:spPr>
            <a:xfrm>
              <a:off x="4194080" y="4212222"/>
              <a:ext cx="900503" cy="301621"/>
            </a:xfrm>
            <a:prstGeom prst="rect">
              <a:avLst/>
            </a:prstGeom>
            <a:solidFill>
              <a:schemeClr val="bg1"/>
            </a:solidFill>
          </p:spPr>
          <p:txBody>
            <a:bodyPr wrap="none" lIns="91440" tIns="27432" rIns="91440" bIns="27432" rtlCol="0">
              <a:spAutoFit/>
            </a:bodyPr>
            <a:lstStyle/>
            <a:p>
              <a:pPr algn="l"/>
              <a:r>
                <a:rPr lang="en-IN" sz="1600" dirty="0">
                  <a:gradFill>
                    <a:gsLst>
                      <a:gs pos="2917">
                        <a:schemeClr val="tx1"/>
                      </a:gs>
                      <a:gs pos="30000">
                        <a:schemeClr val="tx1"/>
                      </a:gs>
                    </a:gsLst>
                    <a:lin ang="5400000" scaled="0"/>
                  </a:gradFill>
                  <a:latin typeface="+mj-lt"/>
                </a:rPr>
                <a:t>Storage</a:t>
              </a:r>
            </a:p>
          </p:txBody>
        </p:sp>
        <p:sp>
          <p:nvSpPr>
            <p:cNvPr id="25" name="TextBox 24">
              <a:extLst>
                <a:ext uri="{FF2B5EF4-FFF2-40B4-BE49-F238E27FC236}">
                  <a16:creationId xmlns:a16="http://schemas.microsoft.com/office/drawing/2014/main" id="{9FEA93C0-83BF-5DD3-406A-38CC9E3ECBBC}"/>
                </a:ext>
              </a:extLst>
            </p:cNvPr>
            <p:cNvSpPr txBox="1"/>
            <p:nvPr/>
          </p:nvSpPr>
          <p:spPr>
            <a:xfrm>
              <a:off x="3280950" y="5930335"/>
              <a:ext cx="724587" cy="311834"/>
            </a:xfrm>
            <a:prstGeom prst="rect">
              <a:avLst/>
            </a:prstGeom>
            <a:solidFill>
              <a:schemeClr val="bg1"/>
            </a:solidFill>
          </p:spPr>
          <p:txBody>
            <a:bodyPr wrap="none" lIns="45720" tIns="27432" rIns="45720" bIns="27432" rtlCol="0">
              <a:spAutoFit/>
            </a:bodyPr>
            <a:lstStyle/>
            <a:p>
              <a:pPr algn="l"/>
              <a:r>
                <a:rPr lang="en-IN" sz="1400" dirty="0">
                  <a:gradFill>
                    <a:gsLst>
                      <a:gs pos="2917">
                        <a:schemeClr val="tx1"/>
                      </a:gs>
                      <a:gs pos="30000">
                        <a:schemeClr val="tx1"/>
                      </a:gs>
                    </a:gsLst>
                    <a:lin ang="5400000" scaled="0"/>
                  </a:gradFill>
                  <a:latin typeface="+mj-lt"/>
                </a:rPr>
                <a:t>Queue</a:t>
              </a:r>
            </a:p>
          </p:txBody>
        </p:sp>
        <p:sp>
          <p:nvSpPr>
            <p:cNvPr id="26" name="TextBox 25">
              <a:extLst>
                <a:ext uri="{FF2B5EF4-FFF2-40B4-BE49-F238E27FC236}">
                  <a16:creationId xmlns:a16="http://schemas.microsoft.com/office/drawing/2014/main" id="{718085BB-5905-54D3-BCA0-7B8F723775A7}"/>
                </a:ext>
              </a:extLst>
            </p:cNvPr>
            <p:cNvSpPr txBox="1"/>
            <p:nvPr/>
          </p:nvSpPr>
          <p:spPr>
            <a:xfrm>
              <a:off x="4423704" y="5954400"/>
              <a:ext cx="532644" cy="311834"/>
            </a:xfrm>
            <a:prstGeom prst="rect">
              <a:avLst/>
            </a:prstGeom>
            <a:solidFill>
              <a:schemeClr val="bg1"/>
            </a:solidFill>
          </p:spPr>
          <p:txBody>
            <a:bodyPr wrap="none" lIns="45720" tIns="27432" rIns="45720" bIns="27432" rtlCol="0">
              <a:spAutoFit/>
            </a:bodyPr>
            <a:lstStyle/>
            <a:p>
              <a:pPr algn="l"/>
              <a:r>
                <a:rPr lang="en-IN" sz="1400" dirty="0">
                  <a:gradFill>
                    <a:gsLst>
                      <a:gs pos="2917">
                        <a:schemeClr val="tx1"/>
                      </a:gs>
                      <a:gs pos="30000">
                        <a:schemeClr val="tx1"/>
                      </a:gs>
                    </a:gsLst>
                    <a:lin ang="5400000" scaled="0"/>
                  </a:gradFill>
                  <a:latin typeface="+mj-lt"/>
                </a:rPr>
                <a:t>Blob</a:t>
              </a:r>
            </a:p>
          </p:txBody>
        </p:sp>
        <p:sp>
          <p:nvSpPr>
            <p:cNvPr id="27" name="TextBox 26">
              <a:extLst>
                <a:ext uri="{FF2B5EF4-FFF2-40B4-BE49-F238E27FC236}">
                  <a16:creationId xmlns:a16="http://schemas.microsoft.com/office/drawing/2014/main" id="{7D7EC4DB-3D7A-32B5-E6D5-252C7DC225A4}"/>
                </a:ext>
              </a:extLst>
            </p:cNvPr>
            <p:cNvSpPr txBox="1"/>
            <p:nvPr/>
          </p:nvSpPr>
          <p:spPr>
            <a:xfrm>
              <a:off x="5437706" y="5930336"/>
              <a:ext cx="595691" cy="311834"/>
            </a:xfrm>
            <a:prstGeom prst="rect">
              <a:avLst/>
            </a:prstGeom>
            <a:solidFill>
              <a:schemeClr val="bg1"/>
            </a:solidFill>
          </p:spPr>
          <p:txBody>
            <a:bodyPr wrap="none" lIns="45720" tIns="27432" rIns="45720" bIns="27432" rtlCol="0">
              <a:spAutoFit/>
            </a:bodyPr>
            <a:lstStyle/>
            <a:p>
              <a:pPr algn="l"/>
              <a:r>
                <a:rPr lang="en-IN" sz="1400" dirty="0">
                  <a:gradFill>
                    <a:gsLst>
                      <a:gs pos="2917">
                        <a:schemeClr val="tx1"/>
                      </a:gs>
                      <a:gs pos="30000">
                        <a:schemeClr val="tx1"/>
                      </a:gs>
                    </a:gsLst>
                    <a:lin ang="5400000" scaled="0"/>
                  </a:gradFill>
                  <a:latin typeface="+mj-lt"/>
                </a:rPr>
                <a:t>Table</a:t>
              </a:r>
            </a:p>
          </p:txBody>
        </p:sp>
        <p:sp>
          <p:nvSpPr>
            <p:cNvPr id="28" name="TextBox 27">
              <a:extLst>
                <a:ext uri="{FF2B5EF4-FFF2-40B4-BE49-F238E27FC236}">
                  <a16:creationId xmlns:a16="http://schemas.microsoft.com/office/drawing/2014/main" id="{A436A733-3CD4-0BA8-650B-9BCEBFF434F5}"/>
                </a:ext>
              </a:extLst>
            </p:cNvPr>
            <p:cNvSpPr txBox="1"/>
            <p:nvPr/>
          </p:nvSpPr>
          <p:spPr>
            <a:xfrm>
              <a:off x="7047548" y="5930336"/>
              <a:ext cx="687896" cy="311834"/>
            </a:xfrm>
            <a:prstGeom prst="rect">
              <a:avLst/>
            </a:prstGeom>
            <a:solidFill>
              <a:schemeClr val="bg1"/>
            </a:solidFill>
          </p:spPr>
          <p:txBody>
            <a:bodyPr wrap="none" lIns="45720" tIns="27432" rIns="45720" bIns="27432" rtlCol="0">
              <a:spAutoFit/>
            </a:bodyPr>
            <a:lstStyle/>
            <a:p>
              <a:pPr algn="l"/>
              <a:r>
                <a:rPr lang="en-IN" sz="1400" dirty="0">
                  <a:gradFill>
                    <a:gsLst>
                      <a:gs pos="2917">
                        <a:schemeClr val="tx1"/>
                      </a:gs>
                      <a:gs pos="30000">
                        <a:schemeClr val="tx1"/>
                      </a:gs>
                    </a:gsLst>
                    <a:lin ang="5400000" scaled="0"/>
                  </a:gradFill>
                  <a:latin typeface="+mj-lt"/>
                </a:rPr>
                <a:t>Topics</a:t>
              </a:r>
            </a:p>
          </p:txBody>
        </p:sp>
        <p:sp>
          <p:nvSpPr>
            <p:cNvPr id="29" name="TextBox 28">
              <a:extLst>
                <a:ext uri="{FF2B5EF4-FFF2-40B4-BE49-F238E27FC236}">
                  <a16:creationId xmlns:a16="http://schemas.microsoft.com/office/drawing/2014/main" id="{4E6D815C-BCF0-6D0D-2F57-B9A5EE8448F8}"/>
                </a:ext>
              </a:extLst>
            </p:cNvPr>
            <p:cNvSpPr txBox="1"/>
            <p:nvPr/>
          </p:nvSpPr>
          <p:spPr>
            <a:xfrm>
              <a:off x="8630658" y="5930336"/>
              <a:ext cx="813178" cy="311834"/>
            </a:xfrm>
            <a:prstGeom prst="rect">
              <a:avLst/>
            </a:prstGeom>
            <a:solidFill>
              <a:schemeClr val="bg1"/>
            </a:solidFill>
          </p:spPr>
          <p:txBody>
            <a:bodyPr wrap="none" lIns="45720" tIns="27432" rIns="45720" bIns="27432" rtlCol="0">
              <a:spAutoFit/>
            </a:bodyPr>
            <a:lstStyle/>
            <a:p>
              <a:pPr algn="l"/>
              <a:r>
                <a:rPr lang="en-IN" sz="1400" dirty="0">
                  <a:gradFill>
                    <a:gsLst>
                      <a:gs pos="2917">
                        <a:schemeClr val="tx1"/>
                      </a:gs>
                      <a:gs pos="30000">
                        <a:schemeClr val="tx1"/>
                      </a:gs>
                    </a:gsLst>
                    <a:lin ang="5400000" scaled="0"/>
                  </a:gradFill>
                  <a:latin typeface="+mj-lt"/>
                </a:rPr>
                <a:t>Queues</a:t>
              </a:r>
            </a:p>
          </p:txBody>
        </p:sp>
        <p:pic>
          <p:nvPicPr>
            <p:cNvPr id="30" name="Picture 29" descr="A close up of a sign&#10;&#10;Description automatically generated">
              <a:extLst>
                <a:ext uri="{FF2B5EF4-FFF2-40B4-BE49-F238E27FC236}">
                  <a16:creationId xmlns:a16="http://schemas.microsoft.com/office/drawing/2014/main" id="{19088A0D-F897-819D-AD15-B75F2187D801}"/>
                </a:ext>
              </a:extLst>
            </p:cNvPr>
            <p:cNvPicPr>
              <a:picLocks noChangeAspect="1"/>
            </p:cNvPicPr>
            <p:nvPr/>
          </p:nvPicPr>
          <p:blipFill>
            <a:blip r:embed="rId7"/>
            <a:stretch>
              <a:fillRect/>
            </a:stretch>
          </p:blipFill>
          <p:spPr>
            <a:xfrm>
              <a:off x="6966649" y="5131066"/>
              <a:ext cx="738172" cy="780290"/>
            </a:xfrm>
            <a:prstGeom prst="rect">
              <a:avLst/>
            </a:prstGeom>
          </p:spPr>
        </p:pic>
        <p:pic>
          <p:nvPicPr>
            <p:cNvPr id="31" name="Picture 30">
              <a:extLst>
                <a:ext uri="{FF2B5EF4-FFF2-40B4-BE49-F238E27FC236}">
                  <a16:creationId xmlns:a16="http://schemas.microsoft.com/office/drawing/2014/main" id="{A3A40FDA-79A8-1294-E93B-DF1C67EB20F5}"/>
                </a:ext>
              </a:extLst>
            </p:cNvPr>
            <p:cNvPicPr>
              <a:picLocks noChangeAspect="1"/>
            </p:cNvPicPr>
            <p:nvPr/>
          </p:nvPicPr>
          <p:blipFill>
            <a:blip r:embed="rId8"/>
            <a:stretch>
              <a:fillRect/>
            </a:stretch>
          </p:blipFill>
          <p:spPr>
            <a:xfrm>
              <a:off x="8612631" y="5131067"/>
              <a:ext cx="738171" cy="780289"/>
            </a:xfrm>
            <a:prstGeom prst="rect">
              <a:avLst/>
            </a:prstGeom>
          </p:spPr>
        </p:pic>
        <p:pic>
          <p:nvPicPr>
            <p:cNvPr id="32" name="Picture 31" descr="A close up of a sign&#10;&#10;Description automatically generated">
              <a:extLst>
                <a:ext uri="{FF2B5EF4-FFF2-40B4-BE49-F238E27FC236}">
                  <a16:creationId xmlns:a16="http://schemas.microsoft.com/office/drawing/2014/main" id="{C5616788-BCC1-A762-CC3D-8AC41C01D566}"/>
                </a:ext>
              </a:extLst>
            </p:cNvPr>
            <p:cNvPicPr>
              <a:picLocks noChangeAspect="1"/>
            </p:cNvPicPr>
            <p:nvPr/>
          </p:nvPicPr>
          <p:blipFill>
            <a:blip r:embed="rId9"/>
            <a:stretch>
              <a:fillRect/>
            </a:stretch>
          </p:blipFill>
          <p:spPr>
            <a:xfrm>
              <a:off x="5686020" y="2989814"/>
              <a:ext cx="780290" cy="780290"/>
            </a:xfrm>
            <a:prstGeom prst="rect">
              <a:avLst/>
            </a:prstGeom>
          </p:spPr>
        </p:pic>
        <p:sp>
          <p:nvSpPr>
            <p:cNvPr id="33" name="TextBox 32">
              <a:extLst>
                <a:ext uri="{FF2B5EF4-FFF2-40B4-BE49-F238E27FC236}">
                  <a16:creationId xmlns:a16="http://schemas.microsoft.com/office/drawing/2014/main" id="{794A7781-3907-3D22-ED3D-0D75BBD6AD4C}"/>
                </a:ext>
              </a:extLst>
            </p:cNvPr>
            <p:cNvSpPr txBox="1"/>
            <p:nvPr/>
          </p:nvSpPr>
          <p:spPr>
            <a:xfrm>
              <a:off x="7600861" y="4212222"/>
              <a:ext cx="1172112" cy="311834"/>
            </a:xfrm>
            <a:prstGeom prst="rect">
              <a:avLst/>
            </a:prstGeom>
            <a:solidFill>
              <a:schemeClr val="bg1"/>
            </a:solidFill>
          </p:spPr>
          <p:txBody>
            <a:bodyPr wrap="none" lIns="45720" tIns="27432" rIns="45720" bIns="27432" rtlCol="0">
              <a:spAutoFit/>
            </a:bodyPr>
            <a:lstStyle/>
            <a:p>
              <a:pPr algn="l"/>
              <a:r>
                <a:rPr lang="en-IN" sz="1400" dirty="0">
                  <a:gradFill>
                    <a:gsLst>
                      <a:gs pos="2917">
                        <a:schemeClr val="tx1"/>
                      </a:gs>
                      <a:gs pos="30000">
                        <a:schemeClr val="tx1"/>
                      </a:gs>
                    </a:gsLst>
                    <a:lin ang="5400000" scaled="0"/>
                  </a:gradFill>
                  <a:latin typeface="+mj-lt"/>
                </a:rPr>
                <a:t>Service Bus</a:t>
              </a:r>
            </a:p>
          </p:txBody>
        </p:sp>
        <p:pic>
          <p:nvPicPr>
            <p:cNvPr id="34" name="Graphic 33">
              <a:extLst>
                <a:ext uri="{FF2B5EF4-FFF2-40B4-BE49-F238E27FC236}">
                  <a16:creationId xmlns:a16="http://schemas.microsoft.com/office/drawing/2014/main" id="{3313F832-DA22-B84E-1297-FB524B318E3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837754" y="3356785"/>
              <a:ext cx="770966" cy="770966"/>
            </a:xfrm>
            <a:prstGeom prst="rect">
              <a:avLst/>
            </a:prstGeom>
          </p:spPr>
        </p:pic>
        <p:pic>
          <p:nvPicPr>
            <p:cNvPr id="35" name="Picture 34">
              <a:extLst>
                <a:ext uri="{FF2B5EF4-FFF2-40B4-BE49-F238E27FC236}">
                  <a16:creationId xmlns:a16="http://schemas.microsoft.com/office/drawing/2014/main" id="{A7565E7E-63F8-C2E0-670D-5BE0E12E3E1C}"/>
                </a:ext>
              </a:extLst>
            </p:cNvPr>
            <p:cNvPicPr>
              <a:picLocks noChangeAspect="1"/>
            </p:cNvPicPr>
            <p:nvPr/>
          </p:nvPicPr>
          <p:blipFill>
            <a:blip r:embed="rId12"/>
            <a:stretch>
              <a:fillRect/>
            </a:stretch>
          </p:blipFill>
          <p:spPr>
            <a:xfrm>
              <a:off x="4199289" y="3217879"/>
              <a:ext cx="788531" cy="788531"/>
            </a:xfrm>
            <a:prstGeom prst="rect">
              <a:avLst/>
            </a:prstGeom>
          </p:spPr>
        </p:pic>
        <p:pic>
          <p:nvPicPr>
            <p:cNvPr id="36" name="Graphic 35">
              <a:extLst>
                <a:ext uri="{FF2B5EF4-FFF2-40B4-BE49-F238E27FC236}">
                  <a16:creationId xmlns:a16="http://schemas.microsoft.com/office/drawing/2014/main" id="{FCA4B680-9D4B-7039-DEE7-1B7721BC07C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273812" y="5201422"/>
              <a:ext cx="768658" cy="768658"/>
            </a:xfrm>
            <a:prstGeom prst="rect">
              <a:avLst/>
            </a:prstGeom>
          </p:spPr>
        </p:pic>
        <p:pic>
          <p:nvPicPr>
            <p:cNvPr id="37" name="Graphic 36">
              <a:extLst>
                <a:ext uri="{FF2B5EF4-FFF2-40B4-BE49-F238E27FC236}">
                  <a16:creationId xmlns:a16="http://schemas.microsoft.com/office/drawing/2014/main" id="{5E653CA3-B80C-ECE7-9E05-B4EB7EB2508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370958" y="5219908"/>
              <a:ext cx="656992" cy="656992"/>
            </a:xfrm>
            <a:prstGeom prst="rect">
              <a:avLst/>
            </a:prstGeom>
          </p:spPr>
        </p:pic>
        <p:pic>
          <p:nvPicPr>
            <p:cNvPr id="38" name="Graphic 37">
              <a:extLst>
                <a:ext uri="{FF2B5EF4-FFF2-40B4-BE49-F238E27FC236}">
                  <a16:creationId xmlns:a16="http://schemas.microsoft.com/office/drawing/2014/main" id="{6C62ECF6-5C5B-AC5B-23F6-EF9CCC9A571C}"/>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258422" y="5156902"/>
              <a:ext cx="728617" cy="728617"/>
            </a:xfrm>
            <a:prstGeom prst="rect">
              <a:avLst/>
            </a:prstGeom>
          </p:spPr>
        </p:pic>
        <p:pic>
          <p:nvPicPr>
            <p:cNvPr id="39" name="Graphic 38">
              <a:extLst>
                <a:ext uri="{FF2B5EF4-FFF2-40B4-BE49-F238E27FC236}">
                  <a16:creationId xmlns:a16="http://schemas.microsoft.com/office/drawing/2014/main" id="{7F4293DB-3171-E04F-8A59-3CB1FCE8EB96}"/>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391562" y="1260024"/>
              <a:ext cx="1069375" cy="980261"/>
            </a:xfrm>
            <a:prstGeom prst="rect">
              <a:avLst/>
            </a:prstGeom>
          </p:spPr>
        </p:pic>
        <p:sp>
          <p:nvSpPr>
            <p:cNvPr id="40" name="Oval 39">
              <a:extLst>
                <a:ext uri="{FF2B5EF4-FFF2-40B4-BE49-F238E27FC236}">
                  <a16:creationId xmlns:a16="http://schemas.microsoft.com/office/drawing/2014/main" id="{DD9AAB03-1F03-65E8-3F00-07509EE67493}"/>
                </a:ext>
              </a:extLst>
            </p:cNvPr>
            <p:cNvSpPr/>
            <p:nvPr/>
          </p:nvSpPr>
          <p:spPr bwMode="auto">
            <a:xfrm>
              <a:off x="9181622" y="2553824"/>
              <a:ext cx="742510" cy="742510"/>
            </a:xfrm>
            <a:prstGeom prst="ellipse">
              <a:avLst/>
            </a:prstGeom>
            <a:noFill/>
            <a:ln w="7620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72E9F491-2A58-FE0C-33E2-FFE24F25F5E6}"/>
                </a:ext>
              </a:extLst>
            </p:cNvPr>
            <p:cNvSpPr/>
            <p:nvPr/>
          </p:nvSpPr>
          <p:spPr bwMode="auto">
            <a:xfrm>
              <a:off x="9342290" y="2710975"/>
              <a:ext cx="185749" cy="185749"/>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00522D16-7478-C61E-9394-0D39BD03F40E}"/>
                </a:ext>
              </a:extLst>
            </p:cNvPr>
            <p:cNvSpPr/>
            <p:nvPr/>
          </p:nvSpPr>
          <p:spPr bwMode="auto">
            <a:xfrm>
              <a:off x="9580415" y="2710975"/>
              <a:ext cx="185749" cy="185749"/>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086E157A-CBA6-CF93-9B2C-3F127E0FEFC6}"/>
                </a:ext>
              </a:extLst>
            </p:cNvPr>
            <p:cNvSpPr/>
            <p:nvPr/>
          </p:nvSpPr>
          <p:spPr bwMode="auto">
            <a:xfrm>
              <a:off x="9342290" y="2924598"/>
              <a:ext cx="185749" cy="185749"/>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33AFD5D4-D32F-4B26-2547-BA9FE718B85D}"/>
                </a:ext>
              </a:extLst>
            </p:cNvPr>
            <p:cNvSpPr/>
            <p:nvPr/>
          </p:nvSpPr>
          <p:spPr bwMode="auto">
            <a:xfrm>
              <a:off x="9580415" y="2924598"/>
              <a:ext cx="185749" cy="185749"/>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45" name="Straight Connector 44">
              <a:extLst>
                <a:ext uri="{FF2B5EF4-FFF2-40B4-BE49-F238E27FC236}">
                  <a16:creationId xmlns:a16="http://schemas.microsoft.com/office/drawing/2014/main" id="{8437E20F-25B0-8803-D3D7-563726486CFC}"/>
                </a:ext>
              </a:extLst>
            </p:cNvPr>
            <p:cNvCxnSpPr>
              <a:cxnSpLocks/>
            </p:cNvCxnSpPr>
            <p:nvPr/>
          </p:nvCxnSpPr>
          <p:spPr>
            <a:xfrm flipV="1">
              <a:off x="6502875" y="2938632"/>
              <a:ext cx="2569652" cy="39669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64E6A5B6-1387-686F-CA97-4795B6C1678F}"/>
                </a:ext>
              </a:extLst>
            </p:cNvPr>
            <p:cNvSpPr txBox="1"/>
            <p:nvPr/>
          </p:nvSpPr>
          <p:spPr>
            <a:xfrm>
              <a:off x="8290612" y="2881692"/>
              <a:ext cx="651354" cy="311834"/>
            </a:xfrm>
            <a:prstGeom prst="rect">
              <a:avLst/>
            </a:prstGeom>
            <a:solidFill>
              <a:schemeClr val="bg1"/>
            </a:solidFill>
          </p:spPr>
          <p:txBody>
            <a:bodyPr wrap="none" lIns="45720" tIns="27432" rIns="45720" bIns="27432" rtlCol="0">
              <a:spAutoFit/>
            </a:bodyPr>
            <a:lstStyle/>
            <a:p>
              <a:pPr algn="l"/>
              <a:r>
                <a:rPr lang="en-IN" sz="1400" dirty="0">
                  <a:gradFill>
                    <a:gsLst>
                      <a:gs pos="2917">
                        <a:schemeClr val="tx1"/>
                      </a:gs>
                      <a:gs pos="30000">
                        <a:schemeClr val="tx1"/>
                      </a:gs>
                    </a:gsLst>
                    <a:lin ang="5400000" scaled="0"/>
                  </a:gradFill>
                  <a:latin typeface="+mj-lt"/>
                </a:rPr>
                <a:t>Twilio</a:t>
              </a:r>
            </a:p>
          </p:txBody>
        </p:sp>
      </p:grpSp>
    </p:spTree>
    <p:extLst>
      <p:ext uri="{BB962C8B-B14F-4D97-AF65-F5344CB8AC3E}">
        <p14:creationId xmlns:p14="http://schemas.microsoft.com/office/powerpoint/2010/main" val="357269172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Discover Azure Functions (2 / 3)</a:t>
            </a:r>
          </a:p>
        </p:txBody>
      </p:sp>
      <p:sp>
        <p:nvSpPr>
          <p:cNvPr id="3" name="Content Placeholder 8">
            <a:extLst>
              <a:ext uri="{FF2B5EF4-FFF2-40B4-BE49-F238E27FC236}">
                <a16:creationId xmlns:a16="http://schemas.microsoft.com/office/drawing/2014/main" id="{F7B04094-F8AE-4A1B-8716-F88F60A2F49A}"/>
              </a:ext>
            </a:extLst>
          </p:cNvPr>
          <p:cNvSpPr txBox="1">
            <a:spLocks/>
          </p:cNvSpPr>
          <p:nvPr/>
        </p:nvSpPr>
        <p:spPr>
          <a:xfrm>
            <a:off x="418642" y="1457325"/>
            <a:ext cx="11354257" cy="597812"/>
          </a:xfrm>
          <a:prstGeom prst="rect">
            <a:avLst/>
          </a:prstGeom>
        </p:spPr>
        <p:txBody>
          <a:bodyPr lIns="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1200"/>
              </a:spcBef>
              <a:spcAft>
                <a:spcPts val="0"/>
              </a:spcAft>
            </a:pPr>
            <a:r>
              <a:rPr lang="en-US" sz="2400" dirty="0">
                <a:solidFill>
                  <a:schemeClr val="tx2"/>
                </a:solidFill>
              </a:rPr>
              <a:t>Compare Azure Functions and Azure Logic Apps</a:t>
            </a:r>
          </a:p>
        </p:txBody>
      </p:sp>
      <p:graphicFrame>
        <p:nvGraphicFramePr>
          <p:cNvPr id="2" name="Table 12">
            <a:extLst>
              <a:ext uri="{FF2B5EF4-FFF2-40B4-BE49-F238E27FC236}">
                <a16:creationId xmlns:a16="http://schemas.microsoft.com/office/drawing/2014/main" id="{C59A8F75-7AFD-48DA-A522-76055B5BB90D}"/>
              </a:ext>
            </a:extLst>
          </p:cNvPr>
          <p:cNvGraphicFramePr>
            <a:graphicFrameLocks noGrp="1"/>
          </p:cNvGraphicFramePr>
          <p:nvPr>
            <p:extLst>
              <p:ext uri="{D42A27DB-BD31-4B8C-83A1-F6EECF244321}">
                <p14:modId xmlns:p14="http://schemas.microsoft.com/office/powerpoint/2010/main" val="632809544"/>
              </p:ext>
            </p:extLst>
          </p:nvPr>
        </p:nvGraphicFramePr>
        <p:xfrm>
          <a:off x="418644" y="2043989"/>
          <a:ext cx="11341267" cy="3518979"/>
        </p:xfrm>
        <a:graphic>
          <a:graphicData uri="http://schemas.openxmlformats.org/drawingml/2006/table">
            <a:tbl>
              <a:tblPr firstRow="1" bandRow="1">
                <a:tableStyleId>{5C22544A-7EE6-4342-B048-85BDC9FD1C3A}</a:tableStyleId>
              </a:tblPr>
              <a:tblGrid>
                <a:gridCol w="2080112">
                  <a:extLst>
                    <a:ext uri="{9D8B030D-6E8A-4147-A177-3AD203B41FA5}">
                      <a16:colId xmlns:a16="http://schemas.microsoft.com/office/drawing/2014/main" val="3419358315"/>
                    </a:ext>
                  </a:extLst>
                </a:gridCol>
                <a:gridCol w="4137434">
                  <a:extLst>
                    <a:ext uri="{9D8B030D-6E8A-4147-A177-3AD203B41FA5}">
                      <a16:colId xmlns:a16="http://schemas.microsoft.com/office/drawing/2014/main" val="2428792440"/>
                    </a:ext>
                  </a:extLst>
                </a:gridCol>
                <a:gridCol w="5123721">
                  <a:extLst>
                    <a:ext uri="{9D8B030D-6E8A-4147-A177-3AD203B41FA5}">
                      <a16:colId xmlns:a16="http://schemas.microsoft.com/office/drawing/2014/main" val="16129369"/>
                    </a:ext>
                  </a:extLst>
                </a:gridCol>
              </a:tblGrid>
              <a:tr h="468000">
                <a:tc>
                  <a:txBody>
                    <a:bodyPr/>
                    <a:lstStyle/>
                    <a:p>
                      <a:endParaRPr lang="en-US" sz="2000" dirty="0">
                        <a:latin typeface="+mj-lt"/>
                      </a:endParaRPr>
                    </a:p>
                  </a:txBody>
                  <a:tcPr marL="89642" marR="89642" marT="36000" marB="36000"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Functions</a:t>
                      </a:r>
                    </a:p>
                  </a:txBody>
                  <a:tcPr marL="89642" marR="89642"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Logic Apps</a:t>
                      </a:r>
                    </a:p>
                  </a:txBody>
                  <a:tcPr marL="89642" marR="89642"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185272790"/>
                  </a:ext>
                </a:extLst>
              </a:tr>
              <a:tr h="442983">
                <a:tc>
                  <a:txBody>
                    <a:bodyPr/>
                    <a:lstStyle/>
                    <a:p>
                      <a:pPr algn="l"/>
                      <a:r>
                        <a:rPr lang="en-US" sz="1600" b="0" dirty="0">
                          <a:effectLst/>
                          <a:latin typeface="+mj-lt"/>
                        </a:rPr>
                        <a:t>Development</a:t>
                      </a:r>
                    </a:p>
                  </a:txBody>
                  <a:tcPr marL="123825" marR="123825" marT="72000" marB="72000" anchor="ctr">
                    <a:lnL w="6350" cap="flat" cmpd="sng" algn="ctr">
                      <a:solidFill>
                        <a:schemeClr val="bg1">
                          <a:lumMod val="75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a:txBody>
                    <a:bodyPr/>
                    <a:lstStyle/>
                    <a:p>
                      <a:pPr algn="l"/>
                      <a:r>
                        <a:rPr lang="en-US" sz="1600" dirty="0">
                          <a:effectLst/>
                          <a:latin typeface="+mn-lt"/>
                        </a:rPr>
                        <a:t>Code-first (imperative)</a:t>
                      </a:r>
                    </a:p>
                  </a:txBody>
                  <a:tcPr marL="123825" marR="123825" marT="72000" marB="72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lang="en-US" sz="1600" dirty="0">
                          <a:effectLst/>
                          <a:latin typeface="+mn-lt"/>
                        </a:rPr>
                        <a:t>Designer-first (declarative)</a:t>
                      </a:r>
                    </a:p>
                  </a:txBody>
                  <a:tcPr marL="123825" marR="123825" marT="72000" marB="72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448212">
                <a:tc>
                  <a:txBody>
                    <a:bodyPr/>
                    <a:lstStyle/>
                    <a:p>
                      <a:pPr algn="l"/>
                      <a:r>
                        <a:rPr lang="en-US" sz="1600" b="0" dirty="0">
                          <a:effectLst/>
                          <a:latin typeface="+mj-lt"/>
                        </a:rPr>
                        <a:t>Connectivity</a:t>
                      </a:r>
                    </a:p>
                  </a:txBody>
                  <a:tcPr marL="123825" marR="123825" marT="72000" marB="72000" anchor="ctr">
                    <a:lnL w="6350" cap="flat" cmpd="sng" algn="ctr">
                      <a:solidFill>
                        <a:schemeClr val="bg1">
                          <a:lumMod val="75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a:txBody>
                    <a:bodyPr/>
                    <a:lstStyle/>
                    <a:p>
                      <a:pPr algn="l"/>
                      <a:r>
                        <a:rPr lang="en-US" sz="1600" dirty="0">
                          <a:effectLst/>
                          <a:latin typeface="+mn-lt"/>
                        </a:rPr>
                        <a:t>About a dozen built-in binding types, write code for custom bindings</a:t>
                      </a:r>
                    </a:p>
                  </a:txBody>
                  <a:tcPr marL="123825" marR="123825" marT="72000" marB="72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lang="en-US" sz="1600" dirty="0">
                          <a:effectLst/>
                          <a:latin typeface="+mn-lt"/>
                        </a:rPr>
                        <a:t>Large collection of connectors, Enterprise Integration Pack for B2B scenarios, build custom connectors</a:t>
                      </a:r>
                    </a:p>
                  </a:txBody>
                  <a:tcPr marL="123825" marR="123825" marT="72000" marB="72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448212">
                <a:tc>
                  <a:txBody>
                    <a:bodyPr/>
                    <a:lstStyle/>
                    <a:p>
                      <a:pPr algn="l"/>
                      <a:r>
                        <a:rPr lang="en-US" sz="1600" b="0" dirty="0">
                          <a:effectLst/>
                          <a:latin typeface="+mj-lt"/>
                        </a:rPr>
                        <a:t>Actions</a:t>
                      </a:r>
                    </a:p>
                  </a:txBody>
                  <a:tcPr marL="123825" marR="123825" marT="72000" marB="72000" anchor="ctr">
                    <a:lnL w="6350" cap="flat" cmpd="sng" algn="ctr">
                      <a:solidFill>
                        <a:schemeClr val="bg1">
                          <a:lumMod val="75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a:txBody>
                    <a:bodyPr/>
                    <a:lstStyle/>
                    <a:p>
                      <a:pPr algn="l"/>
                      <a:r>
                        <a:rPr lang="en-US" sz="1600">
                          <a:effectLst/>
                          <a:latin typeface="+mn-lt"/>
                        </a:rPr>
                        <a:t>Each activity is an Azure function; write code for activity functions</a:t>
                      </a:r>
                    </a:p>
                  </a:txBody>
                  <a:tcPr marL="123825" marR="123825" marT="72000" marB="72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lang="en-US" sz="1600" dirty="0">
                          <a:effectLst/>
                          <a:latin typeface="+mn-lt"/>
                        </a:rPr>
                        <a:t>Large collection of ready-made actions</a:t>
                      </a:r>
                    </a:p>
                  </a:txBody>
                  <a:tcPr marL="123825" marR="123825" marT="72000" marB="72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3554734"/>
                  </a:ext>
                </a:extLst>
              </a:tr>
              <a:tr h="448212">
                <a:tc>
                  <a:txBody>
                    <a:bodyPr/>
                    <a:lstStyle/>
                    <a:p>
                      <a:pPr algn="l"/>
                      <a:r>
                        <a:rPr lang="en-US" sz="1600" b="0" dirty="0">
                          <a:effectLst/>
                          <a:latin typeface="+mj-lt"/>
                        </a:rPr>
                        <a:t>Monitoring</a:t>
                      </a:r>
                    </a:p>
                  </a:txBody>
                  <a:tcPr marL="123825" marR="123825" marT="72000" marB="72000" anchor="ctr">
                    <a:lnL w="6350" cap="flat" cmpd="sng" algn="ctr">
                      <a:solidFill>
                        <a:schemeClr val="bg1">
                          <a:lumMod val="75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a:txBody>
                    <a:bodyPr/>
                    <a:lstStyle/>
                    <a:p>
                      <a:pPr algn="l"/>
                      <a:r>
                        <a:rPr lang="en-US" sz="1600">
                          <a:effectLst/>
                          <a:latin typeface="+mn-lt"/>
                        </a:rPr>
                        <a:t>Azure Application Insights</a:t>
                      </a:r>
                    </a:p>
                  </a:txBody>
                  <a:tcPr marL="123825" marR="123825" marT="72000" marB="72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lang="en-US" sz="1600" dirty="0">
                          <a:effectLst/>
                          <a:latin typeface="+mn-lt"/>
                        </a:rPr>
                        <a:t>Azure portal, Azure Monitor logs</a:t>
                      </a:r>
                    </a:p>
                  </a:txBody>
                  <a:tcPr marL="123825" marR="123825" marT="72000" marB="72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66028110"/>
                  </a:ext>
                </a:extLst>
              </a:tr>
              <a:tr h="448212">
                <a:tc>
                  <a:txBody>
                    <a:bodyPr/>
                    <a:lstStyle/>
                    <a:p>
                      <a:pPr algn="l"/>
                      <a:r>
                        <a:rPr lang="en-US" sz="1600" b="0" dirty="0">
                          <a:effectLst/>
                          <a:latin typeface="+mj-lt"/>
                        </a:rPr>
                        <a:t>Management</a:t>
                      </a:r>
                    </a:p>
                  </a:txBody>
                  <a:tcPr marL="123825" marR="123825" marT="72000" marB="72000" anchor="ctr">
                    <a:lnL w="6350" cap="flat" cmpd="sng" algn="ctr">
                      <a:solidFill>
                        <a:schemeClr val="bg1">
                          <a:lumMod val="75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a:txBody>
                    <a:bodyPr/>
                    <a:lstStyle/>
                    <a:p>
                      <a:pPr algn="l"/>
                      <a:r>
                        <a:rPr lang="en-US" sz="1600">
                          <a:effectLst/>
                          <a:latin typeface="+mn-lt"/>
                        </a:rPr>
                        <a:t>REST API, Visual Studio</a:t>
                      </a:r>
                    </a:p>
                  </a:txBody>
                  <a:tcPr marL="123825" marR="123825" marT="72000" marB="72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lang="en-US" sz="1600" dirty="0">
                          <a:effectLst/>
                          <a:latin typeface="+mn-lt"/>
                        </a:rPr>
                        <a:t>Azure portal, REST API, PowerShell, Visual Studio</a:t>
                      </a:r>
                    </a:p>
                  </a:txBody>
                  <a:tcPr marL="123825" marR="123825" marT="72000" marB="72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79037280"/>
                  </a:ext>
                </a:extLst>
              </a:tr>
              <a:tr h="448212">
                <a:tc>
                  <a:txBody>
                    <a:bodyPr/>
                    <a:lstStyle/>
                    <a:p>
                      <a:pPr algn="l"/>
                      <a:r>
                        <a:rPr lang="en-US" sz="1600" b="0" dirty="0">
                          <a:effectLst/>
                          <a:latin typeface="+mj-lt"/>
                        </a:rPr>
                        <a:t>Execution context</a:t>
                      </a:r>
                    </a:p>
                  </a:txBody>
                  <a:tcPr marL="123825" marR="123825" marT="72000" marB="72000" anchor="ctr">
                    <a:lnL w="6350" cap="flat" cmpd="sng" algn="ctr">
                      <a:solidFill>
                        <a:schemeClr val="bg1">
                          <a:lumMod val="75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a:txBody>
                    <a:bodyPr/>
                    <a:lstStyle/>
                    <a:p>
                      <a:pPr algn="l"/>
                      <a:r>
                        <a:rPr lang="en-US" sz="1600" dirty="0">
                          <a:effectLst/>
                          <a:latin typeface="+mn-lt"/>
                        </a:rPr>
                        <a:t>Can run locally or in the cloud</a:t>
                      </a:r>
                    </a:p>
                  </a:txBody>
                  <a:tcPr marL="123825" marR="123825" marT="72000" marB="72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lang="en-US" sz="1600" dirty="0">
                          <a:effectLst/>
                          <a:latin typeface="+mn-lt"/>
                        </a:rPr>
                        <a:t>Supports run-anywhere scenarios</a:t>
                      </a:r>
                    </a:p>
                  </a:txBody>
                  <a:tcPr marL="123825" marR="123825" marT="72000" marB="72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68244060"/>
                  </a:ext>
                </a:extLst>
              </a:tr>
            </a:tbl>
          </a:graphicData>
        </a:graphic>
      </p:graphicFrame>
    </p:spTree>
    <p:extLst>
      <p:ext uri="{BB962C8B-B14F-4D97-AF65-F5344CB8AC3E}">
        <p14:creationId xmlns:p14="http://schemas.microsoft.com/office/powerpoint/2010/main" val="316914352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Discover Azure Functions (3 / 3)</a:t>
            </a:r>
          </a:p>
        </p:txBody>
      </p:sp>
      <p:sp>
        <p:nvSpPr>
          <p:cNvPr id="3" name="Content Placeholder 8">
            <a:extLst>
              <a:ext uri="{FF2B5EF4-FFF2-40B4-BE49-F238E27FC236}">
                <a16:creationId xmlns:a16="http://schemas.microsoft.com/office/drawing/2014/main" id="{F7B04094-F8AE-4A1B-8716-F88F60A2F49A}"/>
              </a:ext>
            </a:extLst>
          </p:cNvPr>
          <p:cNvSpPr txBox="1">
            <a:spLocks/>
          </p:cNvSpPr>
          <p:nvPr/>
        </p:nvSpPr>
        <p:spPr>
          <a:xfrm>
            <a:off x="418642" y="1276265"/>
            <a:ext cx="11354257" cy="597812"/>
          </a:xfrm>
          <a:prstGeom prst="rect">
            <a:avLst/>
          </a:prstGeom>
        </p:spPr>
        <p:txBody>
          <a:bodyPr lIns="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1200"/>
              </a:spcBef>
              <a:spcAft>
                <a:spcPts val="0"/>
              </a:spcAft>
            </a:pPr>
            <a:r>
              <a:rPr lang="en-US" sz="2400" dirty="0">
                <a:solidFill>
                  <a:schemeClr val="tx2"/>
                </a:solidFill>
              </a:rPr>
              <a:t>Compare Functions and </a:t>
            </a:r>
            <a:r>
              <a:rPr lang="en-US" sz="2400" dirty="0" err="1">
                <a:solidFill>
                  <a:schemeClr val="tx2"/>
                </a:solidFill>
              </a:rPr>
              <a:t>WebJobs</a:t>
            </a:r>
            <a:endParaRPr lang="en-US" sz="2400" dirty="0">
              <a:solidFill>
                <a:schemeClr val="tx2"/>
              </a:solidFill>
            </a:endParaRPr>
          </a:p>
        </p:txBody>
      </p:sp>
      <p:graphicFrame>
        <p:nvGraphicFramePr>
          <p:cNvPr id="2" name="Table 12">
            <a:extLst>
              <a:ext uri="{FF2B5EF4-FFF2-40B4-BE49-F238E27FC236}">
                <a16:creationId xmlns:a16="http://schemas.microsoft.com/office/drawing/2014/main" id="{C59A8F75-7AFD-48DA-A522-76055B5BB90D}"/>
              </a:ext>
            </a:extLst>
          </p:cNvPr>
          <p:cNvGraphicFramePr>
            <a:graphicFrameLocks noGrp="1"/>
          </p:cNvGraphicFramePr>
          <p:nvPr>
            <p:extLst>
              <p:ext uri="{D42A27DB-BD31-4B8C-83A1-F6EECF244321}">
                <p14:modId xmlns:p14="http://schemas.microsoft.com/office/powerpoint/2010/main" val="2703257367"/>
              </p:ext>
            </p:extLst>
          </p:nvPr>
        </p:nvGraphicFramePr>
        <p:xfrm>
          <a:off x="418644" y="1851055"/>
          <a:ext cx="11341267" cy="3807183"/>
        </p:xfrm>
        <a:graphic>
          <a:graphicData uri="http://schemas.openxmlformats.org/drawingml/2006/table">
            <a:tbl>
              <a:tblPr firstRow="1" bandRow="1">
                <a:tableStyleId>{5C22544A-7EE6-4342-B048-85BDC9FD1C3A}</a:tableStyleId>
              </a:tblPr>
              <a:tblGrid>
                <a:gridCol w="4173021">
                  <a:extLst>
                    <a:ext uri="{9D8B030D-6E8A-4147-A177-3AD203B41FA5}">
                      <a16:colId xmlns:a16="http://schemas.microsoft.com/office/drawing/2014/main" val="3419358315"/>
                    </a:ext>
                  </a:extLst>
                </a:gridCol>
                <a:gridCol w="3608438">
                  <a:extLst>
                    <a:ext uri="{9D8B030D-6E8A-4147-A177-3AD203B41FA5}">
                      <a16:colId xmlns:a16="http://schemas.microsoft.com/office/drawing/2014/main" val="2428792440"/>
                    </a:ext>
                  </a:extLst>
                </a:gridCol>
                <a:gridCol w="3559808">
                  <a:extLst>
                    <a:ext uri="{9D8B030D-6E8A-4147-A177-3AD203B41FA5}">
                      <a16:colId xmlns:a16="http://schemas.microsoft.com/office/drawing/2014/main" val="16129369"/>
                    </a:ext>
                  </a:extLst>
                </a:gridCol>
              </a:tblGrid>
              <a:tr h="432000">
                <a:tc>
                  <a:txBody>
                    <a:bodyPr/>
                    <a:lstStyle/>
                    <a:p>
                      <a:endParaRPr lang="en-US" sz="1800" dirty="0">
                        <a:latin typeface="+mj-lt"/>
                      </a:endParaRPr>
                    </a:p>
                  </a:txBody>
                  <a:tcPr marL="72000" marR="72000" marT="36000" marB="36000" anchor="ctr">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Functions</a:t>
                      </a:r>
                    </a:p>
                  </a:txBody>
                  <a:tcPr marL="72000" marR="72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FFFFFF"/>
                          </a:solidFill>
                          <a:effectLst/>
                          <a:uLnTx/>
                          <a:uFillTx/>
                          <a:latin typeface="+mj-lt"/>
                          <a:ea typeface="+mn-ea"/>
                          <a:cs typeface="+mn-cs"/>
                        </a:rPr>
                        <a:t>WebJobs</a:t>
                      </a:r>
                      <a:r>
                        <a:rPr kumimoji="0" lang="en-US" sz="1800" b="1" i="0" u="none" strike="noStrike" kern="1200" cap="none" spc="0" normalizeH="0" baseline="0" noProof="0" dirty="0">
                          <a:ln>
                            <a:noFill/>
                          </a:ln>
                          <a:solidFill>
                            <a:srgbClr val="FFFFFF"/>
                          </a:solidFill>
                          <a:effectLst/>
                          <a:uLnTx/>
                          <a:uFillTx/>
                          <a:latin typeface="+mj-lt"/>
                          <a:ea typeface="+mn-ea"/>
                          <a:cs typeface="+mn-cs"/>
                        </a:rPr>
                        <a:t> with </a:t>
                      </a:r>
                      <a:r>
                        <a:rPr kumimoji="0" lang="en-US" sz="1800" b="1" i="0" u="none" strike="noStrike" kern="1200" cap="none" spc="0" normalizeH="0" baseline="0" noProof="0" dirty="0" err="1">
                          <a:ln>
                            <a:noFill/>
                          </a:ln>
                          <a:solidFill>
                            <a:srgbClr val="FFFFFF"/>
                          </a:solidFill>
                          <a:effectLst/>
                          <a:uLnTx/>
                          <a:uFillTx/>
                          <a:latin typeface="+mj-lt"/>
                          <a:ea typeface="+mn-ea"/>
                          <a:cs typeface="+mn-cs"/>
                        </a:rPr>
                        <a:t>WebJobs</a:t>
                      </a:r>
                      <a:r>
                        <a:rPr kumimoji="0" lang="en-US" sz="1800" b="1" i="0" u="none" strike="noStrike" kern="1200" cap="none" spc="0" normalizeH="0" baseline="0" noProof="0" dirty="0">
                          <a:ln>
                            <a:noFill/>
                          </a:ln>
                          <a:solidFill>
                            <a:srgbClr val="FFFFFF"/>
                          </a:solidFill>
                          <a:effectLst/>
                          <a:uLnTx/>
                          <a:uFillTx/>
                          <a:latin typeface="+mj-lt"/>
                          <a:ea typeface="+mn-ea"/>
                          <a:cs typeface="+mn-cs"/>
                        </a:rPr>
                        <a:t> SDK</a:t>
                      </a:r>
                    </a:p>
                  </a:txBody>
                  <a:tcPr marL="72000" marR="72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185272790"/>
                  </a:ext>
                </a:extLst>
              </a:tr>
              <a:tr h="442983">
                <a:tc>
                  <a:txBody>
                    <a:bodyPr/>
                    <a:lstStyle/>
                    <a:p>
                      <a:pPr algn="l"/>
                      <a:r>
                        <a:rPr lang="en-US" sz="1600" dirty="0">
                          <a:effectLst/>
                        </a:rPr>
                        <a:t>Serverless app model with automatic scaling</a:t>
                      </a:r>
                    </a:p>
                  </a:txBody>
                  <a:tcPr marL="72000" marR="72000" marT="18000" marB="18000" anchor="ctr">
                    <a:lnL w="6350" cap="flat" cmpd="sng" algn="ctr">
                      <a:solidFill>
                        <a:schemeClr val="bg1">
                          <a:lumMod val="75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a:txBody>
                    <a:bodyPr/>
                    <a:lstStyle/>
                    <a:p>
                      <a:pPr algn="l"/>
                      <a:r>
                        <a:rPr lang="en-US" sz="1600" dirty="0">
                          <a:effectLst/>
                        </a:rPr>
                        <a:t>Yes</a:t>
                      </a:r>
                    </a:p>
                  </a:txBody>
                  <a:tcPr marL="72000" marR="72000" marT="18000" marB="18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lang="en-US" sz="1600" dirty="0">
                          <a:effectLst/>
                        </a:rPr>
                        <a:t>No</a:t>
                      </a:r>
                    </a:p>
                  </a:txBody>
                  <a:tcPr marL="72000" marR="72000" marT="18000" marB="18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432000">
                <a:tc>
                  <a:txBody>
                    <a:bodyPr/>
                    <a:lstStyle/>
                    <a:p>
                      <a:pPr algn="l"/>
                      <a:r>
                        <a:rPr lang="en-US" sz="1600" dirty="0">
                          <a:effectLst/>
                        </a:rPr>
                        <a:t>Develop and test in browser</a:t>
                      </a:r>
                    </a:p>
                  </a:txBody>
                  <a:tcPr marL="72000" marR="72000" marT="18000" marB="18000" anchor="ctr">
                    <a:lnL w="6350" cap="flat" cmpd="sng" algn="ctr">
                      <a:solidFill>
                        <a:schemeClr val="bg1">
                          <a:lumMod val="75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a:txBody>
                    <a:bodyPr/>
                    <a:lstStyle/>
                    <a:p>
                      <a:pPr algn="l"/>
                      <a:r>
                        <a:rPr lang="en-US" sz="1600" dirty="0">
                          <a:effectLst/>
                        </a:rPr>
                        <a:t>Yes</a:t>
                      </a:r>
                    </a:p>
                  </a:txBody>
                  <a:tcPr marL="72000" marR="72000" marT="18000" marB="18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lang="en-US" sz="1600" dirty="0">
                          <a:effectLst/>
                        </a:rPr>
                        <a:t>No</a:t>
                      </a:r>
                    </a:p>
                  </a:txBody>
                  <a:tcPr marL="72000" marR="72000" marT="18000" marB="18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432000">
                <a:tc>
                  <a:txBody>
                    <a:bodyPr/>
                    <a:lstStyle/>
                    <a:p>
                      <a:pPr algn="l"/>
                      <a:r>
                        <a:rPr lang="en-US" sz="1600">
                          <a:effectLst/>
                        </a:rPr>
                        <a:t>Pay-per-use pricing</a:t>
                      </a:r>
                    </a:p>
                  </a:txBody>
                  <a:tcPr marL="72000" marR="72000" marT="18000" marB="18000" anchor="ctr">
                    <a:lnL w="6350" cap="flat" cmpd="sng" algn="ctr">
                      <a:solidFill>
                        <a:schemeClr val="bg1">
                          <a:lumMod val="75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a:txBody>
                    <a:bodyPr/>
                    <a:lstStyle/>
                    <a:p>
                      <a:pPr algn="l"/>
                      <a:r>
                        <a:rPr lang="en-US" sz="1600" dirty="0">
                          <a:effectLst/>
                        </a:rPr>
                        <a:t>Yes</a:t>
                      </a:r>
                    </a:p>
                  </a:txBody>
                  <a:tcPr marL="72000" marR="72000" marT="18000" marB="18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lang="en-US" sz="1600" dirty="0">
                          <a:effectLst/>
                        </a:rPr>
                        <a:t>No</a:t>
                      </a:r>
                    </a:p>
                  </a:txBody>
                  <a:tcPr marL="72000" marR="72000" marT="18000" marB="18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3554734"/>
                  </a:ext>
                </a:extLst>
              </a:tr>
              <a:tr h="432000">
                <a:tc>
                  <a:txBody>
                    <a:bodyPr/>
                    <a:lstStyle/>
                    <a:p>
                      <a:pPr algn="l"/>
                      <a:r>
                        <a:rPr lang="en-US" sz="1600">
                          <a:effectLst/>
                        </a:rPr>
                        <a:t>Integration with Logic Apps</a:t>
                      </a:r>
                    </a:p>
                  </a:txBody>
                  <a:tcPr marL="72000" marR="72000" marT="18000" marB="18000" anchor="ctr">
                    <a:lnL w="6350" cap="flat" cmpd="sng" algn="ctr">
                      <a:solidFill>
                        <a:schemeClr val="bg1">
                          <a:lumMod val="75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a:txBody>
                    <a:bodyPr/>
                    <a:lstStyle/>
                    <a:p>
                      <a:pPr algn="l"/>
                      <a:r>
                        <a:rPr lang="en-US" sz="1600">
                          <a:effectLst/>
                        </a:rPr>
                        <a:t>Yes</a:t>
                      </a:r>
                    </a:p>
                  </a:txBody>
                  <a:tcPr marL="72000" marR="72000" marT="18000" marB="18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r>
                        <a:rPr lang="en-US" sz="1600" dirty="0">
                          <a:effectLst/>
                        </a:rPr>
                        <a:t>No</a:t>
                      </a:r>
                    </a:p>
                  </a:txBody>
                  <a:tcPr marL="72000" marR="72000" marT="18000" marB="18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66028110"/>
                  </a:ext>
                </a:extLst>
              </a:tr>
              <a:tr h="448212">
                <a:tc>
                  <a:txBody>
                    <a:bodyPr/>
                    <a:lstStyle/>
                    <a:p>
                      <a:pPr algn="l"/>
                      <a:r>
                        <a:rPr lang="en-US" sz="1600" dirty="0">
                          <a:effectLst/>
                        </a:rPr>
                        <a:t>Trigger events</a:t>
                      </a:r>
                    </a:p>
                  </a:txBody>
                  <a:tcPr marL="72000" marR="72000" marT="18000" marB="18000" anchor="ctr">
                    <a:lnL w="6350" cap="flat" cmpd="sng" algn="ctr">
                      <a:solidFill>
                        <a:schemeClr val="bg1">
                          <a:lumMod val="75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a:txBody>
                    <a:bodyPr/>
                    <a:lstStyle/>
                    <a:p>
                      <a:pPr algn="l">
                        <a:lnSpc>
                          <a:spcPts val="1800"/>
                        </a:lnSpc>
                      </a:pPr>
                      <a:r>
                        <a:rPr lang="en-US" sz="1600" dirty="0">
                          <a:effectLst/>
                        </a:rPr>
                        <a:t>Timer</a:t>
                      </a:r>
                      <a:br>
                        <a:rPr lang="en-US" sz="1600" dirty="0">
                          <a:effectLst/>
                        </a:rPr>
                      </a:br>
                      <a:r>
                        <a:rPr lang="en-US" sz="1600" dirty="0">
                          <a:effectLst/>
                        </a:rPr>
                        <a:t>Azure Storage queues and blobs</a:t>
                      </a:r>
                      <a:br>
                        <a:rPr lang="en-US" sz="1600" dirty="0">
                          <a:effectLst/>
                        </a:rPr>
                      </a:br>
                      <a:r>
                        <a:rPr lang="en-US" sz="1600" dirty="0">
                          <a:effectLst/>
                        </a:rPr>
                        <a:t>Azure Service Bus queues and topics</a:t>
                      </a:r>
                      <a:br>
                        <a:rPr lang="en-US" sz="1600" dirty="0">
                          <a:effectLst/>
                        </a:rPr>
                      </a:br>
                      <a:r>
                        <a:rPr lang="en-US" sz="1600" dirty="0">
                          <a:effectLst/>
                        </a:rPr>
                        <a:t>Azure Cosmos DB</a:t>
                      </a:r>
                      <a:br>
                        <a:rPr lang="en-US" sz="1600" dirty="0">
                          <a:effectLst/>
                        </a:rPr>
                      </a:br>
                      <a:r>
                        <a:rPr lang="en-US" sz="1600" dirty="0">
                          <a:effectLst/>
                        </a:rPr>
                        <a:t>Azure Event Hubs</a:t>
                      </a:r>
                      <a:br>
                        <a:rPr lang="en-US" sz="1600" dirty="0">
                          <a:effectLst/>
                        </a:rPr>
                      </a:br>
                      <a:r>
                        <a:rPr lang="en-US" sz="1600" dirty="0">
                          <a:effectLst/>
                        </a:rPr>
                        <a:t>HTTP/</a:t>
                      </a:r>
                      <a:r>
                        <a:rPr lang="en-US" sz="1600" dirty="0" err="1">
                          <a:effectLst/>
                        </a:rPr>
                        <a:t>WebHook</a:t>
                      </a:r>
                      <a:r>
                        <a:rPr lang="en-US" sz="1600" dirty="0">
                          <a:effectLst/>
                        </a:rPr>
                        <a:t> (GitHub Slack)</a:t>
                      </a:r>
                      <a:br>
                        <a:rPr lang="en-US" sz="1600" dirty="0">
                          <a:effectLst/>
                        </a:rPr>
                      </a:br>
                      <a:r>
                        <a:rPr lang="en-US" sz="1600" dirty="0">
                          <a:effectLst/>
                        </a:rPr>
                        <a:t>Azure Event Grid</a:t>
                      </a:r>
                    </a:p>
                  </a:txBody>
                  <a:tcPr marL="72000" marR="72000" marT="18000" marB="18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l">
                        <a:lnSpc>
                          <a:spcPts val="1800"/>
                        </a:lnSpc>
                      </a:pPr>
                      <a:r>
                        <a:rPr lang="en-US" sz="1600" dirty="0">
                          <a:effectLst/>
                        </a:rPr>
                        <a:t>Timer</a:t>
                      </a:r>
                      <a:br>
                        <a:rPr lang="en-US" sz="1600" dirty="0">
                          <a:effectLst/>
                        </a:rPr>
                      </a:br>
                      <a:r>
                        <a:rPr lang="en-US" sz="1600" dirty="0">
                          <a:effectLst/>
                        </a:rPr>
                        <a:t>Azure Storage queues and blobs</a:t>
                      </a:r>
                      <a:br>
                        <a:rPr lang="en-US" sz="1600" dirty="0">
                          <a:effectLst/>
                        </a:rPr>
                      </a:br>
                      <a:r>
                        <a:rPr lang="en-US" sz="1600" dirty="0">
                          <a:effectLst/>
                        </a:rPr>
                        <a:t>Azure Service Bus queues and topics</a:t>
                      </a:r>
                      <a:br>
                        <a:rPr lang="en-US" sz="1600" dirty="0">
                          <a:effectLst/>
                        </a:rPr>
                      </a:br>
                      <a:r>
                        <a:rPr lang="en-US" sz="1600" dirty="0">
                          <a:effectLst/>
                        </a:rPr>
                        <a:t>Azure Cosmos DB</a:t>
                      </a:r>
                      <a:br>
                        <a:rPr lang="en-US" sz="1600" dirty="0">
                          <a:effectLst/>
                        </a:rPr>
                      </a:br>
                      <a:r>
                        <a:rPr lang="en-US" sz="1600" dirty="0">
                          <a:effectLst/>
                        </a:rPr>
                        <a:t>Azure Event Hubs</a:t>
                      </a:r>
                      <a:br>
                        <a:rPr lang="en-US" sz="1600" dirty="0">
                          <a:effectLst/>
                        </a:rPr>
                      </a:br>
                      <a:r>
                        <a:rPr lang="en-US" sz="1600" dirty="0">
                          <a:effectLst/>
                        </a:rPr>
                        <a:t>File system</a:t>
                      </a:r>
                    </a:p>
                  </a:txBody>
                  <a:tcPr marL="72000" marR="72000" marT="18000" marB="1800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79037280"/>
                  </a:ext>
                </a:extLst>
              </a:tr>
            </a:tbl>
          </a:graphicData>
        </a:graphic>
      </p:graphicFrame>
    </p:spTree>
    <p:extLst>
      <p:ext uri="{BB962C8B-B14F-4D97-AF65-F5344CB8AC3E}">
        <p14:creationId xmlns:p14="http://schemas.microsoft.com/office/powerpoint/2010/main" val="39140629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Scale Azure Functions (1 / 3)</a:t>
            </a:r>
          </a:p>
        </p:txBody>
      </p:sp>
      <p:sp>
        <p:nvSpPr>
          <p:cNvPr id="10" name="Text Placeholder 4">
            <a:extLst>
              <a:ext uri="{FF2B5EF4-FFF2-40B4-BE49-F238E27FC236}">
                <a16:creationId xmlns:a16="http://schemas.microsoft.com/office/drawing/2014/main" id="{D1C610F0-DFF8-4B7A-ABB1-165071D88A1A}"/>
              </a:ext>
            </a:extLst>
          </p:cNvPr>
          <p:cNvSpPr txBox="1">
            <a:spLocks/>
          </p:cNvSpPr>
          <p:nvPr/>
        </p:nvSpPr>
        <p:spPr>
          <a:xfrm>
            <a:off x="418644" y="1457999"/>
            <a:ext cx="5579310" cy="1531007"/>
          </a:xfrm>
          <a:prstGeom prst="rect">
            <a:avLst/>
          </a:prstGeom>
        </p:spPr>
        <p:txBody>
          <a:bodyPr lIns="0" tIns="45720" rIns="0" bIns="45720" anchor="t" anchorCtr="0">
            <a:noAutofit/>
          </a:bodyPr>
          <a:lstStyle>
            <a:lvl1pPr marL="0" marR="0" indent="0" algn="l" defTabSz="914367" rtl="0" eaLnBrk="1" fontAlgn="auto" latinLnBrk="0" hangingPunct="1">
              <a:lnSpc>
                <a:spcPct val="100000"/>
              </a:lnSpc>
              <a:spcBef>
                <a:spcPts val="0"/>
              </a:spcBef>
              <a:spcAft>
                <a:spcPts val="400"/>
              </a:spcAft>
              <a:buClrTx/>
              <a:buSzPct val="90000"/>
              <a:buFont typeface="Arial" panose="020B0604020202020204" pitchFamily="34" charset="0"/>
              <a:buNone/>
              <a:tabLst/>
              <a:defRPr sz="2000" b="0" i="0" kern="1200" spc="0" baseline="0">
                <a:solidFill>
                  <a:schemeClr val="tx1"/>
                </a:solidFill>
                <a:latin typeface="+mj-lt"/>
                <a:ea typeface="+mn-ea"/>
                <a:cs typeface="+mn-cs"/>
              </a:defRPr>
            </a:lvl1pPr>
            <a:lvl2pPr marL="0" marR="0" indent="0" algn="l" defTabSz="914367" rtl="0" eaLnBrk="1" fontAlgn="auto" latinLnBrk="0" hangingPunct="1">
              <a:lnSpc>
                <a:spcPts val="1765"/>
              </a:lnSpc>
              <a:spcBef>
                <a:spcPts val="0"/>
              </a:spcBef>
              <a:spcAft>
                <a:spcPts val="400"/>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dirty="0">
                <a:solidFill>
                  <a:schemeClr val="tx2"/>
                </a:solidFill>
              </a:rPr>
              <a:t>Overview</a:t>
            </a:r>
          </a:p>
          <a:p>
            <a:r>
              <a:rPr lang="en-US" dirty="0">
                <a:latin typeface="+mn-lt"/>
              </a:rPr>
              <a:t>In the Consumption and Premium plans, Azure Functions scales CPU and memory resources by adding additional instances of the Functions host.</a:t>
            </a:r>
          </a:p>
        </p:txBody>
      </p:sp>
      <p:sp>
        <p:nvSpPr>
          <p:cNvPr id="2" name="Text Placeholder 4">
            <a:extLst>
              <a:ext uri="{FF2B5EF4-FFF2-40B4-BE49-F238E27FC236}">
                <a16:creationId xmlns:a16="http://schemas.microsoft.com/office/drawing/2014/main" id="{50EBC3A4-B6A4-4F0A-9CBB-74DAC37E9257}"/>
              </a:ext>
            </a:extLst>
          </p:cNvPr>
          <p:cNvSpPr txBox="1">
            <a:spLocks/>
          </p:cNvSpPr>
          <p:nvPr/>
        </p:nvSpPr>
        <p:spPr>
          <a:xfrm>
            <a:off x="418644" y="3097158"/>
            <a:ext cx="5579310" cy="2796542"/>
          </a:xfrm>
          <a:prstGeom prst="rect">
            <a:avLst/>
          </a:prstGeom>
        </p:spPr>
        <p:txBody>
          <a:bodyPr lIns="0" tIns="45720" rIns="0" bIns="45720" anchor="t" anchorCtr="0">
            <a:noAutofit/>
          </a:bodyPr>
          <a:lstStyle>
            <a:lvl1pPr marL="0" marR="0" indent="0" algn="l" defTabSz="914367" rtl="0" eaLnBrk="1" fontAlgn="auto" latinLnBrk="0" hangingPunct="1">
              <a:lnSpc>
                <a:spcPct val="100000"/>
              </a:lnSpc>
              <a:spcBef>
                <a:spcPts val="0"/>
              </a:spcBef>
              <a:spcAft>
                <a:spcPts val="400"/>
              </a:spcAft>
              <a:buClrTx/>
              <a:buSzPct val="90000"/>
              <a:buFont typeface="Arial" panose="020B0604020202020204" pitchFamily="34" charset="0"/>
              <a:buNone/>
              <a:tabLst/>
              <a:defRPr sz="2000" b="0" i="0" kern="1200" spc="0" baseline="0">
                <a:solidFill>
                  <a:schemeClr val="tx1"/>
                </a:solidFill>
                <a:latin typeface="+mj-lt"/>
                <a:ea typeface="+mn-ea"/>
                <a:cs typeface="+mn-cs"/>
              </a:defRPr>
            </a:lvl1pPr>
            <a:lvl2pPr marL="0" marR="0" indent="0" algn="l" defTabSz="914367" rtl="0" eaLnBrk="1" fontAlgn="auto" latinLnBrk="0" hangingPunct="1">
              <a:lnSpc>
                <a:spcPts val="1765"/>
              </a:lnSpc>
              <a:spcBef>
                <a:spcPts val="0"/>
              </a:spcBef>
              <a:spcAft>
                <a:spcPts val="400"/>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dirty="0">
                <a:solidFill>
                  <a:schemeClr val="tx2"/>
                </a:solidFill>
              </a:rPr>
              <a:t>Runtime scaling</a:t>
            </a:r>
          </a:p>
          <a:p>
            <a:r>
              <a:rPr lang="en-US" dirty="0">
                <a:latin typeface="+mn-lt"/>
              </a:rPr>
              <a:t>Azure Functions uses a component called the </a:t>
            </a:r>
            <a:r>
              <a:rPr lang="en-US" i="1" dirty="0">
                <a:latin typeface="+mn-lt"/>
              </a:rPr>
              <a:t>scale controller</a:t>
            </a:r>
            <a:r>
              <a:rPr lang="en-US" dirty="0">
                <a:latin typeface="+mn-lt"/>
              </a:rPr>
              <a:t> to monitor the rate of events and determine whether to scale out or scale in. The scale controller uses heuristics for each trigger type.</a:t>
            </a:r>
          </a:p>
        </p:txBody>
      </p:sp>
      <p:sp>
        <p:nvSpPr>
          <p:cNvPr id="18" name="Rectangle 17">
            <a:extLst>
              <a:ext uri="{FF2B5EF4-FFF2-40B4-BE49-F238E27FC236}">
                <a16:creationId xmlns:a16="http://schemas.microsoft.com/office/drawing/2014/main" id="{37DBEF2E-254A-4C11-949C-220CD9D90B57}"/>
              </a:ext>
              <a:ext uri="{C183D7F6-B498-43B3-948B-1728B52AA6E4}">
                <adec:decorative xmlns:adec="http://schemas.microsoft.com/office/drawing/2017/decorative" val="1"/>
              </a:ext>
            </a:extLst>
          </p:cNvPr>
          <p:cNvSpPr/>
          <p:nvPr/>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20" name="Picture 19" descr="Scale controller monitoring events and creating instances">
            <a:extLst>
              <a:ext uri="{FF2B5EF4-FFF2-40B4-BE49-F238E27FC236}">
                <a16:creationId xmlns:a16="http://schemas.microsoft.com/office/drawing/2014/main" id="{1E892EE1-B674-4916-B115-9292EE249803}"/>
              </a:ext>
            </a:extLst>
          </p:cNvPr>
          <p:cNvPicPr>
            <a:picLocks noChangeAspect="1"/>
          </p:cNvPicPr>
          <p:nvPr/>
        </p:nvPicPr>
        <p:blipFill>
          <a:blip r:embed="rId3"/>
          <a:stretch>
            <a:fillRect/>
          </a:stretch>
        </p:blipFill>
        <p:spPr>
          <a:xfrm>
            <a:off x="6307656" y="1817671"/>
            <a:ext cx="5382899" cy="3222657"/>
          </a:xfrm>
          <a:prstGeom prst="rect">
            <a:avLst/>
          </a:prstGeom>
        </p:spPr>
      </p:pic>
    </p:spTree>
    <p:extLst>
      <p:ext uri="{BB962C8B-B14F-4D97-AF65-F5344CB8AC3E}">
        <p14:creationId xmlns:p14="http://schemas.microsoft.com/office/powerpoint/2010/main" val="404811088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Scale Azure Functions (2 / 3)</a:t>
            </a:r>
          </a:p>
        </p:txBody>
      </p:sp>
      <p:sp>
        <p:nvSpPr>
          <p:cNvPr id="10" name="Text Placeholder 4">
            <a:extLst>
              <a:ext uri="{FF2B5EF4-FFF2-40B4-BE49-F238E27FC236}">
                <a16:creationId xmlns:a16="http://schemas.microsoft.com/office/drawing/2014/main" id="{D1C610F0-DFF8-4B7A-ABB1-165071D88A1A}"/>
              </a:ext>
            </a:extLst>
          </p:cNvPr>
          <p:cNvSpPr txBox="1">
            <a:spLocks/>
          </p:cNvSpPr>
          <p:nvPr/>
        </p:nvSpPr>
        <p:spPr>
          <a:xfrm>
            <a:off x="418643" y="1457999"/>
            <a:ext cx="11341267" cy="3831755"/>
          </a:xfrm>
          <a:prstGeom prst="rect">
            <a:avLst/>
          </a:prstGeom>
        </p:spPr>
        <p:txBody>
          <a:bodyPr lIns="0" tIns="45720" rIns="0" bIns="45720" anchor="t" anchorCtr="0">
            <a:noAutofit/>
          </a:bodyPr>
          <a:lstStyle>
            <a:lvl1pPr marL="0" marR="0" indent="0" algn="l" defTabSz="914367" rtl="0" eaLnBrk="1" fontAlgn="auto" latinLnBrk="0" hangingPunct="1">
              <a:lnSpc>
                <a:spcPct val="100000"/>
              </a:lnSpc>
              <a:spcBef>
                <a:spcPts val="0"/>
              </a:spcBef>
              <a:spcAft>
                <a:spcPts val="400"/>
              </a:spcAft>
              <a:buClrTx/>
              <a:buSzPct val="90000"/>
              <a:buFont typeface="Arial" panose="020B0604020202020204" pitchFamily="34" charset="0"/>
              <a:buNone/>
              <a:tabLst/>
              <a:defRPr sz="2000" b="0" i="0" kern="1200" spc="0" baseline="0">
                <a:solidFill>
                  <a:schemeClr val="tx1"/>
                </a:solidFill>
                <a:latin typeface="+mj-lt"/>
                <a:ea typeface="+mn-ea"/>
                <a:cs typeface="+mn-cs"/>
              </a:defRPr>
            </a:lvl1pPr>
            <a:lvl2pPr marL="0" marR="0" indent="0" algn="l" defTabSz="914367" rtl="0" eaLnBrk="1" fontAlgn="auto" latinLnBrk="0" hangingPunct="1">
              <a:lnSpc>
                <a:spcPts val="1765"/>
              </a:lnSpc>
              <a:spcBef>
                <a:spcPts val="0"/>
              </a:spcBef>
              <a:spcAft>
                <a:spcPts val="400"/>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600"/>
              </a:spcBef>
              <a:spcAft>
                <a:spcPts val="600"/>
              </a:spcAft>
            </a:pPr>
            <a:r>
              <a:rPr lang="en-US" sz="2400" dirty="0">
                <a:solidFill>
                  <a:schemeClr val="tx2"/>
                </a:solidFill>
              </a:rPr>
              <a:t>Scaling behaviors</a:t>
            </a:r>
          </a:p>
          <a:p>
            <a:pPr>
              <a:spcAft>
                <a:spcPts val="0"/>
              </a:spcAft>
            </a:pPr>
            <a:r>
              <a:rPr lang="en-US" dirty="0">
                <a:latin typeface="+mn-lt"/>
              </a:rPr>
              <a:t>Scaling can vary on a number of factors, and scale differently based on the trigger and language selected. There are a few intricacies of scaling behaviors to be aware of:</a:t>
            </a:r>
          </a:p>
          <a:p>
            <a:pPr marL="342900" indent="-342900">
              <a:spcBef>
                <a:spcPts val="1200"/>
              </a:spcBef>
              <a:spcAft>
                <a:spcPts val="0"/>
              </a:spcAft>
              <a:buFont typeface="Arial" panose="020B0604020202020204" pitchFamily="34" charset="0"/>
              <a:buChar char="•"/>
            </a:pPr>
            <a:r>
              <a:rPr lang="en-US" b="1" dirty="0">
                <a:latin typeface="+mn-lt"/>
              </a:rPr>
              <a:t>Maximum instances</a:t>
            </a:r>
            <a:r>
              <a:rPr lang="en-US" dirty="0">
                <a:latin typeface="+mn-lt"/>
              </a:rPr>
              <a:t>: A single function app only scales out to a maximum of 200 instances. A single instance may process more than one message or request at a time though, so there isn't a set limit on number of concurrent executions.</a:t>
            </a:r>
          </a:p>
          <a:p>
            <a:pPr marL="342900" indent="-342900">
              <a:spcBef>
                <a:spcPts val="1200"/>
              </a:spcBef>
              <a:spcAft>
                <a:spcPts val="0"/>
              </a:spcAft>
              <a:buFont typeface="Arial" panose="020B0604020202020204" pitchFamily="34" charset="0"/>
              <a:buChar char="•"/>
            </a:pPr>
            <a:r>
              <a:rPr lang="en-US" b="1" dirty="0">
                <a:latin typeface="+mn-lt"/>
              </a:rPr>
              <a:t>New instance rate</a:t>
            </a:r>
            <a:r>
              <a:rPr lang="en-US" dirty="0">
                <a:latin typeface="+mn-lt"/>
              </a:rPr>
              <a:t>: For HTTP triggers, new instances are allocated, at most, once per second. For non-HTTP triggers, new instances are allocated, at most, once every 30 </a:t>
            </a:r>
            <a:r>
              <a:rPr lang="en-US">
                <a:latin typeface="+mn-lt"/>
              </a:rPr>
              <a:t>seconds.</a:t>
            </a:r>
            <a:endParaRPr lang="en-US" dirty="0">
              <a:latin typeface="+mn-lt"/>
            </a:endParaRPr>
          </a:p>
        </p:txBody>
      </p:sp>
    </p:spTree>
    <p:extLst>
      <p:ext uri="{BB962C8B-B14F-4D97-AF65-F5344CB8AC3E}">
        <p14:creationId xmlns:p14="http://schemas.microsoft.com/office/powerpoint/2010/main" val="4260613974"/>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1237</Words>
  <Application>Microsoft Office PowerPoint</Application>
  <PresentationFormat>Widescreen</PresentationFormat>
  <Paragraphs>139</Paragraphs>
  <Slides>14</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Consolas</vt:lpstr>
      <vt:lpstr>Segoe UI</vt:lpstr>
      <vt:lpstr>Segoe UI Light</vt:lpstr>
      <vt:lpstr>Segoe UI Semibold</vt:lpstr>
      <vt:lpstr>Wingdings</vt:lpstr>
      <vt:lpstr>Microsoft Azure Template</vt:lpstr>
      <vt:lpstr>Learning Path 02: Implement Azure Functions</vt:lpstr>
      <vt:lpstr>Agenda </vt:lpstr>
      <vt:lpstr>Module 1: Explore Azure Functions</vt:lpstr>
      <vt:lpstr>Introduction</vt:lpstr>
      <vt:lpstr>Discover Azure Functions (1 / 3)</vt:lpstr>
      <vt:lpstr>Discover Azure Functions (2 / 3)</vt:lpstr>
      <vt:lpstr>Discover Azure Functions (3 / 3)</vt:lpstr>
      <vt:lpstr>Scale Azure Functions (1 / 3)</vt:lpstr>
      <vt:lpstr>Scale Azure Functions (2 / 3)</vt:lpstr>
      <vt:lpstr>Scale Azure Functions (3 / 3)</vt:lpstr>
      <vt:lpstr>Module 2: Develop Azure Functions</vt:lpstr>
      <vt:lpstr>Introduction</vt:lpstr>
      <vt:lpstr>PowerPoint Presentation</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2021-12-14T19:56:16Z</dcterms:created>
  <dcterms:modified xsi:type="dcterms:W3CDTF">2023-09-15T13:30:26Z</dcterms:modified>
</cp:coreProperties>
</file>