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7"/>
  </p:notesMasterIdLst>
  <p:handoutMasterIdLst>
    <p:handoutMasterId r:id="rId18"/>
  </p:handoutMasterIdLst>
  <p:sldIdLst>
    <p:sldId id="1627" r:id="rId2"/>
    <p:sldId id="1778" r:id="rId3"/>
    <p:sldId id="1684" r:id="rId4"/>
    <p:sldId id="1702" r:id="rId5"/>
    <p:sldId id="4647" r:id="rId6"/>
    <p:sldId id="1699" r:id="rId7"/>
    <p:sldId id="1881" r:id="rId8"/>
    <p:sldId id="1789" r:id="rId9"/>
    <p:sldId id="1790" r:id="rId10"/>
    <p:sldId id="1794" r:id="rId11"/>
    <p:sldId id="1798" r:id="rId12"/>
    <p:sldId id="1799" r:id="rId13"/>
    <p:sldId id="1800" r:id="rId14"/>
    <p:sldId id="1865" r:id="rId15"/>
    <p:sldId id="1786"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6751" autoAdjust="0"/>
  </p:normalViewPr>
  <p:slideViewPr>
    <p:cSldViewPr snapToGrid="0">
      <p:cViewPr varScale="1">
        <p:scale>
          <a:sx n="88" d="100"/>
          <a:sy n="88" d="100"/>
        </p:scale>
        <p:origin x="143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9/15/2023 6:59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9/15/2023 6:58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add, edit, or remove a policy by using any of the following methods: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portal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PowerShell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CLI</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REST APIs</a:t>
            </a:r>
          </a:p>
          <a:p>
            <a:endParaRPr lang="en-US" dirty="0"/>
          </a:p>
          <a:p>
            <a:pPr algn="l"/>
            <a:r>
              <a:rPr lang="en-US" b="1" i="0" dirty="0">
                <a:solidFill>
                  <a:srgbClr val="171717"/>
                </a:solidFill>
                <a:effectLst/>
                <a:latin typeface="Segoe UI" panose="020B0502040204020203" pitchFamily="34" charset="0"/>
              </a:rPr>
              <a:t>Azure portal</a:t>
            </a:r>
          </a:p>
          <a:p>
            <a:pPr algn="l"/>
            <a:r>
              <a:rPr lang="en-US" b="0" i="0" dirty="0">
                <a:solidFill>
                  <a:srgbClr val="171717"/>
                </a:solidFill>
                <a:effectLst/>
                <a:latin typeface="Segoe UI" panose="020B0502040204020203" pitchFamily="34" charset="0"/>
              </a:rPr>
              <a:t>There are two ways to add a policy through the Azure portal: Azure portal List view, and Azure portal Code view.</a:t>
            </a:r>
          </a:p>
          <a:p>
            <a:pPr algn="l"/>
            <a:endParaRPr lang="en-US" b="0" i="0" dirty="0">
              <a:solidFill>
                <a:srgbClr val="171717"/>
              </a:solidFill>
              <a:effectLst/>
              <a:latin typeface="Segoe UI" panose="020B0502040204020203" pitchFamily="34" charset="0"/>
            </a:endParaRP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Azure Storage client libraries for .NET offer a convenient interface for making calls to Azure Storage. The latest version of the Azure Storage client library is version 12.x. Microsoft recommends using version 12.x for new applications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9/15/2023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An Azure storage account contains all of your Azure Storage data objects: blobs, files, queues, tables, and disks. The storage account provides a unique namespace for your Azure Storage data that is accessible from anywhere in the world over HTTP or HTTPS. Data in your Azure storage account is durable and highly available, secure, and massively scalable.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5</a:t>
            </a:fld>
            <a:endParaRPr lang="en-US" dirty="0"/>
          </a:p>
        </p:txBody>
      </p:sp>
    </p:spTree>
    <p:extLst>
      <p:ext uri="{BB962C8B-B14F-4D97-AF65-F5344CB8AC3E}">
        <p14:creationId xmlns:p14="http://schemas.microsoft.com/office/powerpoint/2010/main" val="87734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Blob storage is designed for: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Serving images or documents directly to a browser.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Storing files for distributed access.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Streaming video and audio.</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Writing to log files.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Storing data for backup and restore, disaster recovery, and archiving.</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Storing data for analysis by an on-premises or Azure-hosted service.</a:t>
            </a:r>
          </a:p>
          <a:p>
            <a:endParaRPr lang="en-US" dirty="0"/>
          </a:p>
          <a:p>
            <a:pPr algn="l"/>
            <a:r>
              <a:rPr lang="en-US" b="1" i="0" dirty="0">
                <a:solidFill>
                  <a:srgbClr val="171717"/>
                </a:solidFill>
                <a:effectLst/>
                <a:latin typeface="Segoe UI" panose="020B0502040204020203" pitchFamily="34" charset="0"/>
              </a:rPr>
              <a:t>Two performance levels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Standard</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Premium</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Types of storage accounts</a:t>
            </a:r>
          </a:p>
          <a:p>
            <a:pPr algn="l"/>
            <a:r>
              <a:rPr lang="en-US" b="0" i="0" dirty="0">
                <a:solidFill>
                  <a:srgbClr val="171717"/>
                </a:solidFill>
                <a:effectLst/>
                <a:latin typeface="Segoe UI" panose="020B0502040204020203" pitchFamily="34" charset="0"/>
              </a:rPr>
              <a:t>Azure Storage offers several types of storage accounts. Each type supports different features and has its own pricing model.</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General-purpose v2 accounts</a:t>
            </a:r>
            <a:r>
              <a:rPr lang="en-US" b="0" i="0" dirty="0">
                <a:solidFill>
                  <a:srgbClr val="171717"/>
                </a:solidFill>
                <a:effectLst/>
                <a:latin typeface="Segoe UI" panose="020B0502040204020203" pitchFamily="34" charset="0"/>
              </a:rPr>
              <a:t>: Basic storage account type for blobs, files, queues, and tables. Recommended for most scenarios using Azure Storage.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Premium block blob storage accounts</a:t>
            </a:r>
            <a:r>
              <a:rPr lang="en-US" b="0" i="0" dirty="0">
                <a:solidFill>
                  <a:srgbClr val="171717"/>
                </a:solidFill>
                <a:effectLst/>
                <a:latin typeface="Segoe UI" panose="020B0502040204020203" pitchFamily="34" charset="0"/>
              </a:rPr>
              <a:t>: Blob-only storage accounts with premium performance characteristics. Recommended for scenarios with high transactions rates, using smaller objects, or requiring consistently low storage latency.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i="0" dirty="0">
                <a:solidFill>
                  <a:srgbClr val="171717"/>
                </a:solidFill>
                <a:effectLst/>
                <a:latin typeface="Segoe UI" panose="020B0502040204020203" pitchFamily="34" charset="0"/>
              </a:rPr>
              <a:t>Premium page blobs:</a:t>
            </a:r>
            <a:r>
              <a:rPr lang="en-US" b="0" i="0" dirty="0">
                <a:solidFill>
                  <a:srgbClr val="171717"/>
                </a:solidFill>
                <a:effectLst/>
                <a:latin typeface="Segoe UI" panose="020B0502040204020203" pitchFamily="34" charset="0"/>
              </a:rPr>
              <a:t> </a:t>
            </a:r>
            <a:r>
              <a:rPr lang="en-US" sz="900" dirty="0">
                <a:solidFill>
                  <a:schemeClr val="tx1"/>
                </a:solidFill>
              </a:rPr>
              <a:t>Premium storage account type for page blobs only.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sz="900" dirty="0">
              <a:solidFill>
                <a:schemeClr val="tx1"/>
              </a:solidFill>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b="1" dirty="0">
                <a:solidFill>
                  <a:schemeClr val="tx1"/>
                </a:solidFill>
              </a:rPr>
              <a:t>Not listed in chart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i="0" dirty="0">
                <a:solidFill>
                  <a:srgbClr val="171717"/>
                </a:solidFill>
                <a:effectLst/>
                <a:latin typeface="Segoe UI" panose="020B0502040204020203" pitchFamily="34" charset="0"/>
              </a:rPr>
              <a:t>General-purpose v1 accounts</a:t>
            </a:r>
            <a:r>
              <a:rPr lang="en-US" sz="900" b="0" i="0" dirty="0">
                <a:solidFill>
                  <a:srgbClr val="171717"/>
                </a:solidFill>
                <a:effectLst/>
                <a:latin typeface="Segoe UI" panose="020B0502040204020203" pitchFamily="34" charset="0"/>
              </a:rPr>
              <a:t>: Legacy account type for blobs, files, queues, and tables. Use general-purpose v2 accounts instead when possible.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Premium File Storage storage accounts</a:t>
            </a:r>
            <a:r>
              <a:rPr lang="en-US" b="0" i="0" dirty="0">
                <a:solidFill>
                  <a:srgbClr val="171717"/>
                </a:solidFill>
                <a:effectLst/>
                <a:latin typeface="Segoe UI" panose="020B0502040204020203" pitchFamily="34" charset="0"/>
              </a:rPr>
              <a:t>: Files-only storage accounts with premium performance characteristics. Recommended for enterprise or high-performance scale applications.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Access tiers for block blob data</a:t>
            </a:r>
          </a:p>
          <a:p>
            <a:pPr algn="l"/>
            <a:r>
              <a:rPr lang="en-US" b="0" i="0" dirty="0">
                <a:solidFill>
                  <a:srgbClr val="171717"/>
                </a:solidFill>
                <a:effectLst/>
                <a:latin typeface="Segoe UI" panose="020B0502040204020203" pitchFamily="34" charset="0"/>
              </a:rPr>
              <a:t>he available access tiers are: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Hot</a:t>
            </a:r>
            <a:r>
              <a:rPr lang="en-US" b="0" i="0" dirty="0">
                <a:solidFill>
                  <a:srgbClr val="171717"/>
                </a:solidFill>
                <a:effectLst/>
                <a:latin typeface="Segoe UI" panose="020B0502040204020203" pitchFamily="34" charset="0"/>
              </a:rPr>
              <a:t> access tier, which is optimized for frequent access of objects in the storage account. Accessing data in the hot tier is most cost-effective, while storage costs are higher. New storage accounts are created in the hot tier by default.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Cool</a:t>
            </a:r>
            <a:r>
              <a:rPr lang="en-US" b="0" i="0" dirty="0">
                <a:solidFill>
                  <a:srgbClr val="171717"/>
                </a:solidFill>
                <a:effectLst/>
                <a:latin typeface="Segoe UI" panose="020B0502040204020203" pitchFamily="34" charset="0"/>
              </a:rPr>
              <a:t> access tier, which is optimized for storing large amounts of data that is infrequently accessed and stored for at least 30 days. Storing data in the cool tier is more cost-effective, but accessing that data may be more expensive than accessing data in the hot tier.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Archive</a:t>
            </a:r>
            <a:r>
              <a:rPr lang="en-US" b="0" i="0" dirty="0">
                <a:solidFill>
                  <a:srgbClr val="171717"/>
                </a:solidFill>
                <a:effectLst/>
                <a:latin typeface="Segoe UI" panose="020B0502040204020203" pitchFamily="34" charset="0"/>
              </a:rPr>
              <a:t> tier, which is available only for individual block blobs. The archive tier is optimized for data that can tolerate several hours of retrieval latency and will remain in the Archive tier for at least 180 days. The archive tier is the most cost-effective option for storing data, but accessing that data is more expensive than accessing data in the hot or cool tiers.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9/15/2023 6:58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459596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5913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821610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306218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54172DCE-C261-46FB-9AB6-74D6BB4CBD42}"/>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558585EC-7825-456F-9940-A4AB19BD6B01}"/>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04" r:id="rId45"/>
    <p:sldLayoutId id="2147484705" r:id="rId46"/>
    <p:sldLayoutId id="2147484707" r:id="rId4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532448"/>
            <a:ext cx="5994697" cy="1793104"/>
          </a:xfrm>
        </p:spPr>
        <p:txBody>
          <a:bodyPr/>
          <a:lstStyle/>
          <a:p>
            <a:r>
              <a:rPr lang="en-US" sz="4000" dirty="0">
                <a:solidFill>
                  <a:schemeClr val="tx1"/>
                </a:solidFill>
              </a:rPr>
              <a:t>Learning Path 03: Develop solutions that use Blob storage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Implement Blob storage lifecycle policies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3416320"/>
          </a:xfrm>
          <a:noFill/>
        </p:spPr>
        <p:txBody>
          <a:bodyPr/>
          <a:lstStyle/>
          <a:p>
            <a:pPr marL="342900" indent="-342900">
              <a:buFont typeface="Arial" panose="020B0604020202020204" pitchFamily="34" charset="0"/>
              <a:buChar char="•"/>
            </a:pPr>
            <a:r>
              <a:rPr lang="en-US" dirty="0"/>
              <a:t>Azure portal</a:t>
            </a:r>
          </a:p>
          <a:p>
            <a:pPr marL="679045" lvl="1" indent="-342900"/>
            <a:r>
              <a:rPr lang="en-US" dirty="0"/>
              <a:t>Azure portal List view</a:t>
            </a:r>
          </a:p>
          <a:p>
            <a:pPr marL="679045" lvl="1" indent="-342900"/>
            <a:r>
              <a:rPr lang="en-US" dirty="0"/>
              <a:t>Azure portal Code view</a:t>
            </a:r>
          </a:p>
          <a:p>
            <a:pPr marL="342900" indent="-342900">
              <a:buFont typeface="Arial" panose="020B0604020202020204" pitchFamily="34" charset="0"/>
              <a:buChar char="•"/>
            </a:pPr>
            <a:r>
              <a:rPr lang="en-US" dirty="0"/>
              <a:t>Command line</a:t>
            </a:r>
          </a:p>
          <a:p>
            <a:pPr marL="679045" lvl="1" indent="-342900"/>
            <a:r>
              <a:rPr lang="en-US" dirty="0"/>
              <a:t>PowerShell</a:t>
            </a:r>
          </a:p>
          <a:p>
            <a:pPr marL="679045" lvl="1" indent="-342900"/>
            <a:r>
              <a:rPr lang="en-US" dirty="0"/>
              <a:t>Azure CLI</a:t>
            </a:r>
          </a:p>
          <a:p>
            <a:pPr marL="342900" indent="-342900">
              <a:buFont typeface="Arial" panose="020B0604020202020204" pitchFamily="34" charset="0"/>
              <a:buChar char="•"/>
            </a:pPr>
            <a:r>
              <a:rPr lang="en-US" dirty="0"/>
              <a:t>REST APIs</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5390107" y="1456896"/>
            <a:ext cx="5657850" cy="1292662"/>
          </a:xfrm>
          <a:noFill/>
          <a:ln w="25400">
            <a:solidFill>
              <a:srgbClr val="0078D4"/>
            </a:solidFill>
          </a:ln>
        </p:spPr>
        <p:txBody>
          <a:bodyPr lIns="91440" rIns="91440"/>
          <a:lstStyle/>
          <a:p>
            <a:pPr>
              <a:spcBef>
                <a:spcPts val="0"/>
              </a:spcBef>
              <a:spcAft>
                <a:spcPts val="0"/>
              </a:spcAft>
            </a:pPr>
            <a:r>
              <a:rPr lang="en-US" sz="1800" b="0" dirty="0" err="1">
                <a:solidFill>
                  <a:srgbClr val="0000FF"/>
                </a:solidFill>
                <a:effectLst/>
                <a:latin typeface="Consolas" panose="020B0609020204030204" pitchFamily="49" charset="0"/>
              </a:rPr>
              <a:t>az</a:t>
            </a:r>
            <a:r>
              <a:rPr lang="en-US" sz="1800" b="0" dirty="0">
                <a:solidFill>
                  <a:srgbClr val="0000FF"/>
                </a:solidFill>
                <a:effectLst/>
                <a:latin typeface="Consolas" panose="020B0609020204030204" pitchFamily="49" charset="0"/>
              </a:rPr>
              <a:t> storage account management-policy create \</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FF"/>
                </a:solidFill>
                <a:effectLst/>
                <a:latin typeface="Consolas" panose="020B0609020204030204" pitchFamily="49" charset="0"/>
              </a:rPr>
              <a:t>    </a:t>
            </a:r>
            <a:r>
              <a:rPr lang="en-US" sz="1800" b="0" dirty="0">
                <a:solidFill>
                  <a:srgbClr val="001080"/>
                </a:solidFill>
                <a:effectLst/>
                <a:latin typeface="Consolas" panose="020B0609020204030204" pitchFamily="49" charset="0"/>
              </a:rPr>
              <a:t>--account-name </a:t>
            </a:r>
            <a:r>
              <a:rPr lang="en-US" sz="1800" b="0" dirty="0">
                <a:solidFill>
                  <a:srgbClr val="A31515"/>
                </a:solidFill>
                <a:effectLst/>
                <a:latin typeface="Consolas" panose="020B0609020204030204" pitchFamily="49" charset="0"/>
              </a:rPr>
              <a:t>&lt;storage-account&gt; \</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FF"/>
                </a:solidFill>
                <a:effectLst/>
                <a:latin typeface="Consolas" panose="020B0609020204030204" pitchFamily="49" charset="0"/>
              </a:rPr>
              <a:t>    </a:t>
            </a:r>
            <a:r>
              <a:rPr lang="en-US" sz="1800" b="0" dirty="0">
                <a:solidFill>
                  <a:srgbClr val="001080"/>
                </a:solidFill>
                <a:effectLst/>
                <a:latin typeface="Consolas" panose="020B0609020204030204" pitchFamily="49" charset="0"/>
              </a:rPr>
              <a:t>--policy </a:t>
            </a:r>
            <a:r>
              <a:rPr lang="en-US" sz="1800" b="0" dirty="0">
                <a:solidFill>
                  <a:srgbClr val="A31515"/>
                </a:solidFill>
                <a:effectLst/>
                <a:latin typeface="Consolas" panose="020B0609020204030204" pitchFamily="49" charset="0"/>
              </a:rPr>
              <a:t>@policy.json \</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FF"/>
                </a:solidFill>
                <a:effectLst/>
                <a:latin typeface="Consolas" panose="020B0609020204030204" pitchFamily="49" charset="0"/>
              </a:rPr>
              <a:t>    </a:t>
            </a:r>
            <a:r>
              <a:rPr lang="en-US" sz="1800" b="0" dirty="0">
                <a:solidFill>
                  <a:srgbClr val="001080"/>
                </a:solidFill>
                <a:effectLst/>
                <a:latin typeface="Consolas" panose="020B0609020204030204" pitchFamily="49" charset="0"/>
              </a:rPr>
              <a:t>--resource-group </a:t>
            </a:r>
            <a:r>
              <a:rPr lang="en-US" sz="1800" b="0" dirty="0">
                <a:solidFill>
                  <a:srgbClr val="A31515"/>
                </a:solidFill>
                <a:effectLst/>
                <a:latin typeface="Consolas" panose="020B0609020204030204" pitchFamily="49" charset="0"/>
              </a:rPr>
              <a:t>&lt;resource-group&gt;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593004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3: Work with Azure Blob storage</a:t>
            </a:r>
          </a:p>
        </p:txBody>
      </p:sp>
      <p:pic>
        <p:nvPicPr>
          <p:cNvPr id="3" name="Picture 2" descr="Icon of a gear inside a circle">
            <a:extLst>
              <a:ext uri="{FF2B5EF4-FFF2-40B4-BE49-F238E27FC236}">
                <a16:creationId xmlns:a16="http://schemas.microsoft.com/office/drawing/2014/main" id="{E4B0F18D-7232-4770-9928-42A69E18FECD}"/>
              </a:ext>
            </a:extLst>
          </p:cNvPr>
          <p:cNvPicPr>
            <a:picLocks noChangeAspect="1"/>
          </p:cNvPicPr>
          <p:nvPr/>
        </p:nvPicPr>
        <p:blipFill>
          <a:blip r:embed="rId3"/>
          <a:stretch>
            <a:fillRect/>
          </a:stretch>
        </p:blipFill>
        <p:spPr>
          <a:xfrm>
            <a:off x="10164930" y="2788920"/>
            <a:ext cx="1280160" cy="1280160"/>
          </a:xfrm>
          <a:prstGeom prst="rect">
            <a:avLst/>
          </a:prstGeom>
        </p:spPr>
      </p:pic>
    </p:spTree>
    <p:extLst>
      <p:ext uri="{BB962C8B-B14F-4D97-AF65-F5344CB8AC3E}">
        <p14:creationId xmlns:p14="http://schemas.microsoft.com/office/powerpoint/2010/main" val="835842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733808"/>
          </a:xfrm>
        </p:spPr>
        <p:txBody>
          <a:bodyPr/>
          <a:lstStyle/>
          <a:p>
            <a:r>
              <a:rPr lang="en-US" dirty="0"/>
              <a:t>After completing this module, you'll be able to:</a:t>
            </a:r>
          </a:p>
          <a:p>
            <a:pPr marL="342900" lvl="1" indent="-342900">
              <a:buFont typeface="Arial" panose="020B0604020202020204" pitchFamily="34" charset="0"/>
              <a:buChar char="•"/>
            </a:pPr>
            <a:r>
              <a:rPr lang="en-US" dirty="0"/>
              <a:t>Create an application to create and manipulate data by using the Azure Storage client library for Blob storage.</a:t>
            </a:r>
          </a:p>
          <a:p>
            <a:pPr marL="342900" lvl="1" indent="-342900">
              <a:buFont typeface="Arial" panose="020B0604020202020204" pitchFamily="34" charset="0"/>
              <a:buChar char="•"/>
            </a:pPr>
            <a:r>
              <a:rPr lang="en-US" dirty="0"/>
              <a:t>Manage container properties and metadata by using .NET and REST.</a:t>
            </a:r>
          </a:p>
        </p:txBody>
      </p:sp>
    </p:spTree>
    <p:extLst>
      <p:ext uri="{BB962C8B-B14F-4D97-AF65-F5344CB8AC3E}">
        <p14:creationId xmlns:p14="http://schemas.microsoft.com/office/powerpoint/2010/main" val="37077017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Explore Azure Blob storage client library</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249276244"/>
              </p:ext>
            </p:extLst>
          </p:nvPr>
        </p:nvGraphicFramePr>
        <p:xfrm>
          <a:off x="418644" y="1457177"/>
          <a:ext cx="11200542" cy="3816430"/>
        </p:xfrm>
        <a:graphic>
          <a:graphicData uri="http://schemas.openxmlformats.org/drawingml/2006/table">
            <a:tbl>
              <a:tblPr firstRow="1" bandRow="1">
                <a:tableStyleId>{5C22544A-7EE6-4342-B048-85BDC9FD1C3A}</a:tableStyleId>
              </a:tblPr>
              <a:tblGrid>
                <a:gridCol w="2513742">
                  <a:extLst>
                    <a:ext uri="{9D8B030D-6E8A-4147-A177-3AD203B41FA5}">
                      <a16:colId xmlns:a16="http://schemas.microsoft.com/office/drawing/2014/main" val="2356772570"/>
                    </a:ext>
                  </a:extLst>
                </a:gridCol>
                <a:gridCol w="8686800">
                  <a:extLst>
                    <a:ext uri="{9D8B030D-6E8A-4147-A177-3AD203B41FA5}">
                      <a16:colId xmlns:a16="http://schemas.microsoft.com/office/drawing/2014/main" val="2248324712"/>
                    </a:ext>
                  </a:extLst>
                </a:gridCol>
              </a:tblGrid>
              <a:tr h="53608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Class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Description</a:t>
                      </a: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90569">
                <a:tc>
                  <a:txBody>
                    <a:bodyPr/>
                    <a:lstStyle/>
                    <a:p>
                      <a:r>
                        <a:rPr lang="en-US" sz="1600" dirty="0" err="1">
                          <a:solidFill>
                            <a:schemeClr val="tx1"/>
                          </a:solidFill>
                          <a:latin typeface="Consolas" panose="020B0609020204030204" pitchFamily="49" charset="0"/>
                        </a:rPr>
                        <a:t>BlobClient</a:t>
                      </a:r>
                      <a:endParaRPr lang="en-US" sz="1600" dirty="0">
                        <a:solidFill>
                          <a:schemeClr val="tx1"/>
                        </a:solidFill>
                        <a:latin typeface="Consolas" panose="020B0609020204030204" pitchFamily="49"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a specific blob and provides general operations to work with the blob.</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96360">
                <a:tc>
                  <a:txBody>
                    <a:bodyPr/>
                    <a:lstStyle/>
                    <a:p>
                      <a:r>
                        <a:rPr lang="en-US" sz="1600" dirty="0" err="1">
                          <a:solidFill>
                            <a:schemeClr val="tx1"/>
                          </a:solidFill>
                          <a:latin typeface="Consolas" panose="020B0609020204030204" pitchFamily="49" charset="0"/>
                        </a:rPr>
                        <a:t>BlobContainerClient</a:t>
                      </a:r>
                      <a:endParaRPr lang="en-US" sz="1600" dirty="0">
                        <a:solidFill>
                          <a:schemeClr val="tx1"/>
                        </a:solidFill>
                        <a:latin typeface="Consolas" panose="020B0609020204030204" pitchFamily="49"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a specific blob container and provides operations to work with the container and the blobs within.</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96360">
                <a:tc>
                  <a:txBody>
                    <a:bodyPr/>
                    <a:lstStyle/>
                    <a:p>
                      <a:r>
                        <a:rPr lang="en-US" sz="1600" dirty="0" err="1">
                          <a:solidFill>
                            <a:schemeClr val="tx1"/>
                          </a:solidFill>
                          <a:latin typeface="Consolas" panose="020B0609020204030204" pitchFamily="49" charset="0"/>
                        </a:rPr>
                        <a:t>BlobServiceClient</a:t>
                      </a:r>
                      <a:endParaRPr lang="en-US" sz="1600" dirty="0">
                        <a:solidFill>
                          <a:schemeClr val="tx1"/>
                        </a:solidFill>
                        <a:latin typeface="Consolas" panose="020B0609020204030204" pitchFamily="49"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the storage account, and provides operations to retrieve and configure account properties, and to work with blob containers in the storage account.</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96360">
                <a:tc>
                  <a:txBody>
                    <a:bodyPr/>
                    <a:lstStyle/>
                    <a:p>
                      <a:r>
                        <a:rPr lang="en-US" sz="1600" dirty="0" err="1">
                          <a:solidFill>
                            <a:schemeClr val="tx1"/>
                          </a:solidFill>
                          <a:latin typeface="Consolas" panose="020B0609020204030204" pitchFamily="49" charset="0"/>
                        </a:rPr>
                        <a:t>AppendBlobClient</a:t>
                      </a:r>
                      <a:endParaRPr lang="en-US" sz="1600" dirty="0">
                        <a:solidFill>
                          <a:schemeClr val="tx1"/>
                        </a:solidFill>
                        <a:latin typeface="Consolas" panose="020B0609020204030204" pitchFamily="49"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an append blob, and provides operations specific to append blobs, such as appending log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72498597"/>
                  </a:ext>
                </a:extLst>
              </a:tr>
              <a:tr h="49636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b="0" kern="1200" dirty="0" err="1">
                          <a:solidFill>
                            <a:schemeClr val="dk1"/>
                          </a:solidFill>
                          <a:effectLst/>
                          <a:latin typeface="Consolas" panose="020B0609020204030204" pitchFamily="49" charset="0"/>
                          <a:ea typeface="+mn-ea"/>
                          <a:cs typeface="+mn-cs"/>
                        </a:rPr>
                        <a:t>BlockBlobClient</a:t>
                      </a:r>
                      <a:endParaRPr lang="en-US" sz="1600" b="0" kern="1200" dirty="0">
                        <a:solidFill>
                          <a:schemeClr val="dk1"/>
                        </a:solidFill>
                        <a:effectLst/>
                        <a:latin typeface="Consolas" panose="020B0609020204030204" pitchFamily="49" charset="0"/>
                        <a:ea typeface="+mn-ea"/>
                        <a:cs typeface="+mn-cs"/>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a block blob, and provides operations specific to block blobs, such as staging and then committing blocks of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15008693"/>
                  </a:ext>
                </a:extLst>
              </a:tr>
            </a:tbl>
          </a:graphicData>
        </a:graphic>
      </p:graphicFrame>
    </p:spTree>
    <p:extLst>
      <p:ext uri="{BB962C8B-B14F-4D97-AF65-F5344CB8AC3E}">
        <p14:creationId xmlns:p14="http://schemas.microsoft.com/office/powerpoint/2010/main" val="7796927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129032"/>
            <a:ext cx="5622324" cy="360098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03: Retrieve Azure Storage resources and metadata by using the Azure Storage SDK for .NET</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1"/>
          </p:nvPr>
        </p:nvSpPr>
        <p:spPr/>
        <p:txBody>
          <a:bodyPr/>
          <a:lstStyle/>
          <a:p>
            <a:pPr lvl="1"/>
            <a:r>
              <a:rPr lang="en-US" dirty="0"/>
              <a:t>Explore Azure Blob storage</a:t>
            </a:r>
          </a:p>
        </p:txBody>
      </p:sp>
      <p:sp>
        <p:nvSpPr>
          <p:cNvPr id="2" name="Text Placeholder 1"/>
          <p:cNvSpPr>
            <a:spLocks noGrp="1"/>
          </p:cNvSpPr>
          <p:nvPr>
            <p:ph type="body" sz="quarter" idx="15"/>
          </p:nvPr>
        </p:nvSpPr>
        <p:spPr/>
        <p:txBody>
          <a:bodyPr/>
          <a:lstStyle/>
          <a:p>
            <a:pPr lvl="1"/>
            <a:r>
              <a:rPr lang="en-US" dirty="0"/>
              <a:t>Manage the Azure Blob storage lifecycle</a:t>
            </a:r>
          </a:p>
        </p:txBody>
      </p:sp>
      <p:sp>
        <p:nvSpPr>
          <p:cNvPr id="3" name="Text Placeholder 2"/>
          <p:cNvSpPr>
            <a:spLocks noGrp="1"/>
          </p:cNvSpPr>
          <p:nvPr>
            <p:ph type="body" sz="quarter" idx="20"/>
          </p:nvPr>
        </p:nvSpPr>
        <p:spPr/>
        <p:txBody>
          <a:bodyPr/>
          <a:lstStyle/>
          <a:p>
            <a:pPr lvl="1"/>
            <a:r>
              <a:rPr lang="en-US" dirty="0"/>
              <a:t>Work with Azure Blob storage</a:t>
            </a:r>
          </a:p>
        </p:txBody>
      </p:sp>
      <p:grpSp>
        <p:nvGrpSpPr>
          <p:cNvPr id="15" name="Group 14">
            <a:extLst>
              <a:ext uri="{FF2B5EF4-FFF2-40B4-BE49-F238E27FC236}">
                <a16:creationId xmlns:a16="http://schemas.microsoft.com/office/drawing/2014/main" id="{608CDF18-AECC-4FDF-A8F1-216844CC0AD2}"/>
              </a:ext>
              <a:ext uri="{C183D7F6-B498-43B3-948B-1728B52AA6E4}">
                <adec:decorative xmlns:adec="http://schemas.microsoft.com/office/drawing/2017/decorative" val="1"/>
              </a:ext>
            </a:extLst>
          </p:cNvPr>
          <p:cNvGrpSpPr/>
          <p:nvPr/>
        </p:nvGrpSpPr>
        <p:grpSpPr>
          <a:xfrm>
            <a:off x="3031669" y="1620003"/>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1" name="Group 10">
            <a:extLst>
              <a:ext uri="{FF2B5EF4-FFF2-40B4-BE49-F238E27FC236}">
                <a16:creationId xmlns:a16="http://schemas.microsoft.com/office/drawing/2014/main" id="{FC017999-7DC8-4D1B-A26F-62835FFE6CF3}"/>
              </a:ext>
              <a:ext uri="{C183D7F6-B498-43B3-948B-1728B52AA6E4}">
                <adec:decorative xmlns:adec="http://schemas.microsoft.com/office/drawing/2017/decorative" val="1"/>
              </a:ext>
            </a:extLst>
          </p:cNvPr>
          <p:cNvGrpSpPr/>
          <p:nvPr/>
        </p:nvGrpSpPr>
        <p:grpSpPr>
          <a:xfrm>
            <a:off x="3031669" y="3077886"/>
            <a:ext cx="702132" cy="702231"/>
            <a:chOff x="3031669" y="2473749"/>
            <a:chExt cx="702132" cy="702231"/>
          </a:xfrm>
        </p:grpSpPr>
        <p:grpSp>
          <p:nvGrpSpPr>
            <p:cNvPr id="24" name="Group 23">
              <a:extLst>
                <a:ext uri="{FF2B5EF4-FFF2-40B4-BE49-F238E27FC236}">
                  <a16:creationId xmlns:a16="http://schemas.microsoft.com/office/drawing/2014/main" id="{646B0845-DACE-4AD9-B87E-9327F2C41B27}"/>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11EBADAE-9708-4DC9-8FEB-C782DE5B703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56FB454F-D1C4-4F80-A58B-C84A04A0BFE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0" name="Picture 39" descr="Icon of a arrow in a circular path with a timer inside the circle">
              <a:extLst>
                <a:ext uri="{FF2B5EF4-FFF2-40B4-BE49-F238E27FC236}">
                  <a16:creationId xmlns:a16="http://schemas.microsoft.com/office/drawing/2014/main" id="{BB3CF780-F1A8-4400-B921-4B77AF2BC0B3}"/>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10" name="Group 9">
            <a:extLst>
              <a:ext uri="{FF2B5EF4-FFF2-40B4-BE49-F238E27FC236}">
                <a16:creationId xmlns:a16="http://schemas.microsoft.com/office/drawing/2014/main" id="{C1AFB548-8788-4370-96AC-F28BA9E146E9}"/>
              </a:ext>
              <a:ext uri="{C183D7F6-B498-43B3-948B-1728B52AA6E4}">
                <adec:decorative xmlns:adec="http://schemas.microsoft.com/office/drawing/2017/decorative" val="1"/>
              </a:ext>
            </a:extLst>
          </p:cNvPr>
          <p:cNvGrpSpPr/>
          <p:nvPr/>
        </p:nvGrpSpPr>
        <p:grpSpPr>
          <a:xfrm>
            <a:off x="3031669" y="4535769"/>
            <a:ext cx="702132" cy="702231"/>
            <a:chOff x="3031669" y="3327494"/>
            <a:chExt cx="702132" cy="702231"/>
          </a:xfrm>
        </p:grpSpPr>
        <p:grpSp>
          <p:nvGrpSpPr>
            <p:cNvPr id="27" name="Group 26">
              <a:extLst>
                <a:ext uri="{FF2B5EF4-FFF2-40B4-BE49-F238E27FC236}">
                  <a16:creationId xmlns:a16="http://schemas.microsoft.com/office/drawing/2014/main" id="{4AD06F13-142A-4FC6-8B42-47462E9D5598}"/>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28" name="Freeform 5">
                <a:extLst>
                  <a:ext uri="{FF2B5EF4-FFF2-40B4-BE49-F238E27FC236}">
                    <a16:creationId xmlns:a16="http://schemas.microsoft.com/office/drawing/2014/main" id="{3A3E126B-F647-42AE-B54B-C554A8A6DBF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9" name="Freeform 6">
                <a:extLst>
                  <a:ext uri="{FF2B5EF4-FFF2-40B4-BE49-F238E27FC236}">
                    <a16:creationId xmlns:a16="http://schemas.microsoft.com/office/drawing/2014/main" id="{E0168C3C-E3DF-44D3-BA7F-AE06ABAD5DC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gear inside a circle">
              <a:extLst>
                <a:ext uri="{FF2B5EF4-FFF2-40B4-BE49-F238E27FC236}">
                  <a16:creationId xmlns:a16="http://schemas.microsoft.com/office/drawing/2014/main" id="{A0B6B2A7-4A74-49C2-9CBB-AE6CA11982F1}"/>
                </a:ext>
              </a:extLst>
            </p:cNvPr>
            <p:cNvPicPr>
              <a:picLocks noChangeAspect="1"/>
            </p:cNvPicPr>
            <p:nvPr/>
          </p:nvPicPr>
          <p:blipFill>
            <a:blip r:embed="rId5"/>
            <a:stretch>
              <a:fillRect/>
            </a:stretch>
          </p:blipFill>
          <p:spPr>
            <a:xfrm>
              <a:off x="3196572" y="3492375"/>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Explore Azure Blob storage</a:t>
            </a:r>
          </a:p>
        </p:txBody>
      </p:sp>
      <p:pic>
        <p:nvPicPr>
          <p:cNvPr id="2" name="Picture 1" descr="Icon of three concentric arcs">
            <a:extLst>
              <a:ext uri="{FF2B5EF4-FFF2-40B4-BE49-F238E27FC236}">
                <a16:creationId xmlns:a16="http://schemas.microsoft.com/office/drawing/2014/main" id="{48D68733-2978-46E2-89D1-659B81516D78}"/>
              </a:ext>
            </a:extLst>
          </p:cNvPr>
          <p:cNvPicPr>
            <a:picLocks noChangeAspect="1"/>
          </p:cNvPicPr>
          <p:nvPr/>
        </p:nvPicPr>
        <p:blipFill>
          <a:blip r:embed="rId3"/>
          <a:stretch>
            <a:fillRect/>
          </a:stretch>
        </p:blipFill>
        <p:spPr>
          <a:xfrm>
            <a:off x="10172558" y="2785533"/>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After completing this module, you'll be able to:</a:t>
            </a:r>
          </a:p>
          <a:p>
            <a:pPr marL="342900" lvl="1" indent="-342900">
              <a:buFont typeface="Arial" panose="020B0604020202020204" pitchFamily="34" charset="0"/>
              <a:buChar char="•"/>
            </a:pPr>
            <a:r>
              <a:rPr lang="en-US" dirty="0"/>
              <a:t>Identify the different types of storage accounts and the resource hierarchy for blob storage.</a:t>
            </a:r>
          </a:p>
          <a:p>
            <a:pPr marL="342900" lvl="1" indent="-342900">
              <a:buFont typeface="Arial" panose="020B0604020202020204" pitchFamily="34" charset="0"/>
              <a:buChar char="•"/>
            </a:pPr>
            <a:r>
              <a:rPr lang="en-US" dirty="0"/>
              <a:t>Explain how data is securely stored and protected through redundancy.</a:t>
            </a:r>
          </a:p>
          <a:p>
            <a:pPr marL="342900" lvl="1" indent="-342900">
              <a:buFont typeface="Arial" panose="020B0604020202020204" pitchFamily="34" charset="0"/>
              <a:buChar char="•"/>
            </a:pPr>
            <a:r>
              <a:rPr lang="en-US" dirty="0"/>
              <a:t>Enable a storage account for static website hosting.</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850D5-30A4-4D0A-BE11-3FF605C1CF01}"/>
              </a:ext>
            </a:extLst>
          </p:cNvPr>
          <p:cNvSpPr>
            <a:spLocks noGrp="1"/>
          </p:cNvSpPr>
          <p:nvPr>
            <p:ph type="title"/>
          </p:nvPr>
        </p:nvSpPr>
        <p:spPr/>
        <p:txBody>
          <a:bodyPr/>
          <a:lstStyle/>
          <a:p>
            <a:r>
              <a:rPr lang="en-US" dirty="0"/>
              <a:t>Explore Azure Blob storage (1 / 2)</a:t>
            </a:r>
          </a:p>
        </p:txBody>
      </p:sp>
      <p:grpSp>
        <p:nvGrpSpPr>
          <p:cNvPr id="2" name="Group 1">
            <a:extLst>
              <a:ext uri="{FF2B5EF4-FFF2-40B4-BE49-F238E27FC236}">
                <a16:creationId xmlns:a16="http://schemas.microsoft.com/office/drawing/2014/main" id="{06BE86C4-A1DE-4654-B9D7-6EF2E71E9249}"/>
              </a:ext>
            </a:extLst>
          </p:cNvPr>
          <p:cNvGrpSpPr/>
          <p:nvPr/>
        </p:nvGrpSpPr>
        <p:grpSpPr>
          <a:xfrm>
            <a:off x="418643" y="1156541"/>
            <a:ext cx="9720658" cy="4544919"/>
            <a:chOff x="588263" y="1492625"/>
            <a:chExt cx="10774503" cy="5042642"/>
          </a:xfrm>
        </p:grpSpPr>
        <p:sp>
          <p:nvSpPr>
            <p:cNvPr id="17" name="Rectangle 16">
              <a:extLst>
                <a:ext uri="{FF2B5EF4-FFF2-40B4-BE49-F238E27FC236}">
                  <a16:creationId xmlns:a16="http://schemas.microsoft.com/office/drawing/2014/main" id="{1476C4E0-0B67-47AD-9B65-F849EBE5BD5C}"/>
                </a:ext>
              </a:extLst>
            </p:cNvPr>
            <p:cNvSpPr/>
            <p:nvPr/>
          </p:nvSpPr>
          <p:spPr bwMode="auto">
            <a:xfrm>
              <a:off x="588263" y="1492625"/>
              <a:ext cx="2074256" cy="640123"/>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solidFill>
                    <a:schemeClr val="tx1"/>
                  </a:solidFill>
                  <a:ea typeface="Segoe UI" pitchFamily="34" charset="0"/>
                  <a:cs typeface="Segoe UI" pitchFamily="34" charset="0"/>
                </a:rPr>
                <a:t>Disks</a:t>
              </a:r>
            </a:p>
          </p:txBody>
        </p:sp>
        <p:sp>
          <p:nvSpPr>
            <p:cNvPr id="11" name="Rectangle 10">
              <a:extLst>
                <a:ext uri="{FF2B5EF4-FFF2-40B4-BE49-F238E27FC236}">
                  <a16:creationId xmlns:a16="http://schemas.microsoft.com/office/drawing/2014/main" id="{E677ADFB-A925-42B1-924D-66BE4BDE9706}"/>
                </a:ext>
              </a:extLst>
            </p:cNvPr>
            <p:cNvSpPr/>
            <p:nvPr/>
          </p:nvSpPr>
          <p:spPr bwMode="auto">
            <a:xfrm>
              <a:off x="588263" y="2132748"/>
              <a:ext cx="2074255" cy="3418221"/>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dirty="0">
                  <a:solidFill>
                    <a:schemeClr val="tx1"/>
                  </a:solidFill>
                  <a:cs typeface="Segoe UI" pitchFamily="34" charset="0"/>
                </a:rPr>
                <a:t>Persistent disks for Azure IaaS VMs</a:t>
              </a:r>
            </a:p>
            <a:p>
              <a:pPr defTabSz="932472" fontAlgn="base">
                <a:spcBef>
                  <a:spcPct val="0"/>
                </a:spcBef>
                <a:spcAft>
                  <a:spcPts val="1200"/>
                </a:spcAft>
              </a:pPr>
              <a:r>
                <a:rPr lang="en-US" sz="1400" dirty="0">
                  <a:solidFill>
                    <a:schemeClr val="tx1"/>
                  </a:solidFill>
                  <a:cs typeface="Segoe UI" pitchFamily="34" charset="0"/>
                </a:rPr>
                <a:t>Premium storage disk options</a:t>
              </a:r>
            </a:p>
          </p:txBody>
        </p:sp>
        <p:sp>
          <p:nvSpPr>
            <p:cNvPr id="12" name="Rectangle 11">
              <a:extLst>
                <a:ext uri="{FF2B5EF4-FFF2-40B4-BE49-F238E27FC236}">
                  <a16:creationId xmlns:a16="http://schemas.microsoft.com/office/drawing/2014/main" id="{BCD1DACE-7E18-4323-8CF3-2B9A918D52DA}"/>
                </a:ext>
              </a:extLst>
            </p:cNvPr>
            <p:cNvSpPr/>
            <p:nvPr/>
          </p:nvSpPr>
          <p:spPr bwMode="auto">
            <a:xfrm>
              <a:off x="2763324"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Files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Fully managed file shares in the cloud</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SMB and REST access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"Lift and shift" legacy apps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Sync with on-premises</a:t>
              </a:r>
            </a:p>
          </p:txBody>
        </p:sp>
        <p:sp>
          <p:nvSpPr>
            <p:cNvPr id="13" name="Rectangle 12">
              <a:extLst>
                <a:ext uri="{FF2B5EF4-FFF2-40B4-BE49-F238E27FC236}">
                  <a16:creationId xmlns:a16="http://schemas.microsoft.com/office/drawing/2014/main" id="{664B3722-D626-49FC-9C9B-D3EE765EECB1}"/>
                </a:ext>
              </a:extLst>
            </p:cNvPr>
            <p:cNvSpPr/>
            <p:nvPr/>
          </p:nvSpPr>
          <p:spPr bwMode="auto">
            <a:xfrm>
              <a:off x="4938385"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Blobs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Highly scalable, REST-based cloud object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Block blobs: Sequential file I/O</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Page blobs: Random-write pattern data</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Append blobs</a:t>
              </a:r>
            </a:p>
          </p:txBody>
        </p:sp>
        <p:sp>
          <p:nvSpPr>
            <p:cNvPr id="14" name="Rectangle 13">
              <a:extLst>
                <a:ext uri="{FF2B5EF4-FFF2-40B4-BE49-F238E27FC236}">
                  <a16:creationId xmlns:a16="http://schemas.microsoft.com/office/drawing/2014/main" id="{4648F1FA-1149-4FA1-8249-28F6E8FBEC87}"/>
                </a:ext>
              </a:extLst>
            </p:cNvPr>
            <p:cNvSpPr/>
            <p:nvPr/>
          </p:nvSpPr>
          <p:spPr bwMode="auto">
            <a:xfrm>
              <a:off x="7113446"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Tables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Massive auto-scaling NoSQL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Dynamic scaling based on load</a:t>
              </a:r>
            </a:p>
            <a:p>
              <a:pPr algn="l" defTabSz="932472" fontAlgn="base">
                <a:spcBef>
                  <a:spcPct val="0"/>
                </a:spcBef>
                <a:spcAft>
                  <a:spcPct val="0"/>
                </a:spcAft>
              </a:pPr>
              <a:endParaRPr lang="en-US" sz="1400" dirty="0">
                <a:gradFill>
                  <a:gsLst>
                    <a:gs pos="0">
                      <a:srgbClr val="FFFFFF"/>
                    </a:gs>
                    <a:gs pos="100000">
                      <a:srgbClr val="FFFFFF"/>
                    </a:gs>
                  </a:gsLst>
                  <a:lin ang="5400000" scaled="0"/>
                </a:gradFill>
                <a:cs typeface="Segoe UI" pitchFamily="34" charset="0"/>
              </a:endParaRPr>
            </a:p>
          </p:txBody>
        </p:sp>
        <p:sp>
          <p:nvSpPr>
            <p:cNvPr id="15" name="Rectangle 14">
              <a:extLst>
                <a:ext uri="{FF2B5EF4-FFF2-40B4-BE49-F238E27FC236}">
                  <a16:creationId xmlns:a16="http://schemas.microsoft.com/office/drawing/2014/main" id="{94743FCA-AADC-4029-A43F-9143674B3369}"/>
                </a:ext>
              </a:extLst>
            </p:cNvPr>
            <p:cNvSpPr/>
            <p:nvPr/>
          </p:nvSpPr>
          <p:spPr bwMode="auto">
            <a:xfrm>
              <a:off x="9288508"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Queues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Reliable queues at scale for cloud services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Decouple and scale components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Message visibility</a:t>
              </a:r>
            </a:p>
          </p:txBody>
        </p:sp>
        <p:sp>
          <p:nvSpPr>
            <p:cNvPr id="16" name="Rectangle 15">
              <a:extLst>
                <a:ext uri="{FF2B5EF4-FFF2-40B4-BE49-F238E27FC236}">
                  <a16:creationId xmlns:a16="http://schemas.microsoft.com/office/drawing/2014/main" id="{3AE50EED-A7CB-4E36-9E1A-227DAD96BB9B}"/>
                </a:ext>
              </a:extLst>
            </p:cNvPr>
            <p:cNvSpPr/>
            <p:nvPr/>
          </p:nvSpPr>
          <p:spPr bwMode="auto">
            <a:xfrm>
              <a:off x="2763324" y="1492626"/>
              <a:ext cx="8599439" cy="654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18" name="Rectangle 17">
              <a:extLst>
                <a:ext uri="{FF2B5EF4-FFF2-40B4-BE49-F238E27FC236}">
                  <a16:creationId xmlns:a16="http://schemas.microsoft.com/office/drawing/2014/main" id="{60522CA4-B9C9-423C-BC15-BA2E3E8E3942}"/>
                </a:ext>
              </a:extLst>
            </p:cNvPr>
            <p:cNvSpPr/>
            <p:nvPr/>
          </p:nvSpPr>
          <p:spPr bwMode="auto">
            <a:xfrm>
              <a:off x="588263" y="5647766"/>
              <a:ext cx="10774500" cy="887505"/>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Built on a unified Distributed Storage System</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Durability, Encryption at Rest, Strongly Consistent Replication, Fault Tolerance, Auto Load-Balancing</a:t>
              </a:r>
            </a:p>
          </p:txBody>
        </p:sp>
      </p:grpSp>
    </p:spTree>
    <p:extLst>
      <p:ext uri="{BB962C8B-B14F-4D97-AF65-F5344CB8AC3E}">
        <p14:creationId xmlns:p14="http://schemas.microsoft.com/office/powerpoint/2010/main" val="18605055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Explore Azure Blob storage (2 / 2)</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2471100382"/>
              </p:ext>
            </p:extLst>
          </p:nvPr>
        </p:nvGraphicFramePr>
        <p:xfrm>
          <a:off x="418644" y="1457176"/>
          <a:ext cx="11113713" cy="2731014"/>
        </p:xfrm>
        <a:graphic>
          <a:graphicData uri="http://schemas.openxmlformats.org/drawingml/2006/table">
            <a:tbl>
              <a:tblPr firstRow="1" bandRow="1">
                <a:tableStyleId>{5C22544A-7EE6-4342-B048-85BDC9FD1C3A}</a:tableStyleId>
              </a:tblPr>
              <a:tblGrid>
                <a:gridCol w="2261926">
                  <a:extLst>
                    <a:ext uri="{9D8B030D-6E8A-4147-A177-3AD203B41FA5}">
                      <a16:colId xmlns:a16="http://schemas.microsoft.com/office/drawing/2014/main" val="1695194842"/>
                    </a:ext>
                  </a:extLst>
                </a:gridCol>
                <a:gridCol w="3092433">
                  <a:extLst>
                    <a:ext uri="{9D8B030D-6E8A-4147-A177-3AD203B41FA5}">
                      <a16:colId xmlns:a16="http://schemas.microsoft.com/office/drawing/2014/main" val="2356772570"/>
                    </a:ext>
                  </a:extLst>
                </a:gridCol>
                <a:gridCol w="5759354">
                  <a:extLst>
                    <a:ext uri="{9D8B030D-6E8A-4147-A177-3AD203B41FA5}">
                      <a16:colId xmlns:a16="http://schemas.microsoft.com/office/drawing/2014/main" val="2248324712"/>
                    </a:ext>
                  </a:extLst>
                </a:gridCol>
              </a:tblGrid>
              <a:tr h="58456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Performance level</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Storage account type</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Supported storage services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630756">
                <a:tc>
                  <a:txBody>
                    <a:bodyPr/>
                    <a:lstStyle/>
                    <a:p>
                      <a:r>
                        <a:rPr lang="en-US" sz="1700" dirty="0">
                          <a:solidFill>
                            <a:schemeClr val="tx1"/>
                          </a:solidFill>
                        </a:rPr>
                        <a:t>Standard</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700" dirty="0">
                          <a:solidFill>
                            <a:schemeClr val="tx1"/>
                          </a:solidFill>
                        </a:rPr>
                        <a:t>Standard general-purpose v2</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700" dirty="0">
                          <a:solidFill>
                            <a:schemeClr val="tx1"/>
                          </a:solidFill>
                        </a:rPr>
                        <a:t>Blob, Queue, and Table storage, Azure Files</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655687">
                <a:tc>
                  <a:txBody>
                    <a:bodyPr/>
                    <a:lstStyle/>
                    <a:p>
                      <a:r>
                        <a:rPr lang="en-US" dirty="0"/>
                        <a:t>Premium</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Premium block blobs</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Blob storage</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655687">
                <a:tc>
                  <a:txBody>
                    <a:bodyPr/>
                    <a:lstStyle/>
                    <a:p>
                      <a:r>
                        <a:rPr lang="en-US" dirty="0"/>
                        <a:t>Premium</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Premium page blobs</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Page blobs only</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14375451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id="{A438A1DA-B905-4407-811F-A29D82069FE6}"/>
              </a:ext>
            </a:extLst>
          </p:cNvPr>
          <p:cNvSpPr>
            <a:spLocks noGrp="1"/>
          </p:cNvSpPr>
          <p:nvPr>
            <p:ph type="title"/>
          </p:nvPr>
        </p:nvSpPr>
        <p:spPr>
          <a:xfrm>
            <a:off x="588263" y="424543"/>
            <a:ext cx="11018520" cy="553998"/>
          </a:xfrm>
        </p:spPr>
        <p:txBody>
          <a:bodyPr/>
          <a:lstStyle/>
          <a:p>
            <a:r>
              <a:rPr lang="en-US" dirty="0"/>
              <a:t>Discover Azure Blob storage resource types</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498750" y="1398001"/>
            <a:ext cx="8309130" cy="40971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8599099" y="3961950"/>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Ad1.png</a:t>
              </a:r>
            </a:p>
          </p:txBody>
        </p:sp>
        <p:sp>
          <p:nvSpPr>
            <p:cNvPr id="14" name="Rectangle 13">
              <a:extLst>
                <a:ext uri="{FF2B5EF4-FFF2-40B4-BE49-F238E27FC236}">
                  <a16:creationId xmlns:a16="http://schemas.microsoft.com/office/drawing/2014/main"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821253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2: Manage the Azure Blob storage lifecycle</a:t>
            </a:r>
          </a:p>
        </p:txBody>
      </p:sp>
      <p:pic>
        <p:nvPicPr>
          <p:cNvPr id="2" name="Picture 1" descr="Icon of a arrow in a circular path with a timer inside the circle">
            <a:extLst>
              <a:ext uri="{FF2B5EF4-FFF2-40B4-BE49-F238E27FC236}">
                <a16:creationId xmlns:a16="http://schemas.microsoft.com/office/drawing/2014/main" id="{ABC2AB88-B9C2-40DF-818B-6E2B8230C698}"/>
              </a:ext>
            </a:extLst>
          </p:cNvPr>
          <p:cNvPicPr>
            <a:picLocks noChangeAspect="1"/>
          </p:cNvPicPr>
          <p:nvPr/>
        </p:nvPicPr>
        <p:blipFill>
          <a:blip r:embed="rId3"/>
          <a:stretch>
            <a:fillRect/>
          </a:stretch>
        </p:blipFill>
        <p:spPr>
          <a:xfrm>
            <a:off x="10113565" y="2778590"/>
            <a:ext cx="1280160" cy="1280160"/>
          </a:xfrm>
          <a:prstGeom prst="rect">
            <a:avLst/>
          </a:prstGeom>
        </p:spPr>
      </p:pic>
    </p:spTree>
    <p:extLst>
      <p:ext uri="{BB962C8B-B14F-4D97-AF65-F5344CB8AC3E}">
        <p14:creationId xmlns:p14="http://schemas.microsoft.com/office/powerpoint/2010/main" val="7843823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After completing this module, you'll be able to:</a:t>
            </a:r>
          </a:p>
          <a:p>
            <a:pPr marL="342900" lvl="1" indent="-342900">
              <a:buFont typeface="Arial" panose="020B0604020202020204" pitchFamily="34" charset="0"/>
              <a:buChar char="•"/>
            </a:pPr>
            <a:r>
              <a:rPr lang="en-US" dirty="0"/>
              <a:t>Describe how each of the access tiers are optimized.</a:t>
            </a:r>
          </a:p>
          <a:p>
            <a:pPr marL="342900" lvl="1" indent="-342900">
              <a:buFont typeface="Arial" panose="020B0604020202020204" pitchFamily="34" charset="0"/>
              <a:buChar char="•"/>
            </a:pPr>
            <a:r>
              <a:rPr lang="en-US" dirty="0"/>
              <a:t>Create and implement a lifecycle policy.</a:t>
            </a:r>
          </a:p>
          <a:p>
            <a:pPr marL="342900" lvl="1" indent="-342900">
              <a:buFont typeface="Arial" panose="020B0604020202020204" pitchFamily="34" charset="0"/>
              <a:buChar char="•"/>
            </a:pPr>
            <a:r>
              <a:rPr lang="en-US" dirty="0"/>
              <a:t>Rehydrate blob data stored in an archive tier.</a:t>
            </a:r>
          </a:p>
        </p:txBody>
      </p:sp>
    </p:spTree>
    <p:extLst>
      <p:ext uri="{BB962C8B-B14F-4D97-AF65-F5344CB8AC3E}">
        <p14:creationId xmlns:p14="http://schemas.microsoft.com/office/powerpoint/2010/main" val="356270802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1301</Words>
  <Application>Microsoft Office PowerPoint</Application>
  <PresentationFormat>Widescreen</PresentationFormat>
  <Paragraphs>172</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Consolas</vt:lpstr>
      <vt:lpstr>Segoe UI</vt:lpstr>
      <vt:lpstr>Segoe UI Light</vt:lpstr>
      <vt:lpstr>Segoe UI Semibold</vt:lpstr>
      <vt:lpstr>Wingdings</vt:lpstr>
      <vt:lpstr>Microsoft Power Platform Template</vt:lpstr>
      <vt:lpstr>Learning Path 03: Develop solutions that use Blob storage</vt:lpstr>
      <vt:lpstr>Agenda</vt:lpstr>
      <vt:lpstr>Module 1: Explore Azure Blob storage</vt:lpstr>
      <vt:lpstr>Introduction</vt:lpstr>
      <vt:lpstr>Explore Azure Blob storage (1 / 2)</vt:lpstr>
      <vt:lpstr>Explore Azure Blob storage (2 / 2)</vt:lpstr>
      <vt:lpstr>Discover Azure Blob storage resource types</vt:lpstr>
      <vt:lpstr>Module 2: Manage the Azure Blob storage lifecycle</vt:lpstr>
      <vt:lpstr>Introduction</vt:lpstr>
      <vt:lpstr>Implement Blob storage lifecycle policies</vt:lpstr>
      <vt:lpstr>Module 3: Work with Azure Blob storage</vt:lpstr>
      <vt:lpstr>Introduction</vt:lpstr>
      <vt:lpstr>Explore Azure Blob storage client library</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2021-12-14T19:56:53Z</dcterms:created>
  <dcterms:modified xsi:type="dcterms:W3CDTF">2023-09-15T17:00:33Z</dcterms:modified>
</cp:coreProperties>
</file>