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15"/>
  </p:notesMasterIdLst>
  <p:handoutMasterIdLst>
    <p:handoutMasterId r:id="rId16"/>
  </p:handoutMasterIdLst>
  <p:sldIdLst>
    <p:sldId id="1627" r:id="rId2"/>
    <p:sldId id="1778" r:id="rId3"/>
    <p:sldId id="1684" r:id="rId4"/>
    <p:sldId id="1835" r:id="rId5"/>
    <p:sldId id="1862" r:id="rId6"/>
    <p:sldId id="1838" r:id="rId7"/>
    <p:sldId id="1861" r:id="rId8"/>
    <p:sldId id="1841" r:id="rId9"/>
    <p:sldId id="1834" r:id="rId10"/>
    <p:sldId id="1850" r:id="rId11"/>
    <p:sldId id="1944" r:id="rId12"/>
    <p:sldId id="1865" r:id="rId13"/>
    <p:sldId id="1786" r:id="rId14"/>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243A5E"/>
    <a:srgbClr val="3C3C41"/>
    <a:srgbClr val="4BCBEE"/>
    <a:srgbClr val="1392B4"/>
    <a:srgbClr val="0B556A"/>
    <a:srgbClr val="59B4D9"/>
    <a:srgbClr val="EBEBEB"/>
    <a:srgbClr val="FFFFFF"/>
    <a:srgbClr val="FFF10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855D94-4198-4A21-9D6C-09D21AEC147F}" v="10" dt="2021-10-11T09:33:34.3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139" autoAdjust="0"/>
  </p:normalViewPr>
  <p:slideViewPr>
    <p:cSldViewPr snapToGrid="0">
      <p:cViewPr varScale="1">
        <p:scale>
          <a:sx n="93" d="100"/>
          <a:sy n="93" d="100"/>
        </p:scale>
        <p:origin x="1236" y="84"/>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2"/>
              </a:solidFill>
              <a:ln w="19050">
                <a:solidFill>
                  <a:schemeClr val="lt1"/>
                </a:solidFill>
              </a:ln>
              <a:effectLst/>
            </c:spPr>
            <c:extLst>
              <c:ext xmlns:c16="http://schemas.microsoft.com/office/drawing/2014/chart" uri="{C3380CC4-5D6E-409C-BE32-E72D297353CC}">
                <c16:uniqueId val="{00000001-F24B-4F92-8B63-53F6DA5E02D6}"/>
              </c:ext>
            </c:extLst>
          </c:dPt>
          <c:dPt>
            <c:idx val="1"/>
            <c:bubble3D val="0"/>
            <c:spPr>
              <a:solidFill>
                <a:schemeClr val="accent4"/>
              </a:solidFill>
              <a:ln w="28575">
                <a:solidFill>
                  <a:schemeClr val="lt1"/>
                </a:solidFill>
              </a:ln>
              <a:effectLst/>
            </c:spPr>
            <c:extLst>
              <c:ext xmlns:c16="http://schemas.microsoft.com/office/drawing/2014/chart" uri="{C3380CC4-5D6E-409C-BE32-E72D297353CC}">
                <c16:uniqueId val="{00000003-F24B-4F92-8B63-53F6DA5E02D6}"/>
              </c:ext>
            </c:extLst>
          </c:dPt>
          <c:dPt>
            <c:idx val="2"/>
            <c:bubble3D val="0"/>
            <c:spPr>
              <a:solidFill>
                <a:schemeClr val="accent6"/>
              </a:solidFill>
              <a:ln w="19050">
                <a:solidFill>
                  <a:schemeClr val="lt1"/>
                </a:solidFill>
              </a:ln>
              <a:effectLst/>
            </c:spPr>
            <c:extLst>
              <c:ext xmlns:c16="http://schemas.microsoft.com/office/drawing/2014/chart" uri="{C3380CC4-5D6E-409C-BE32-E72D297353CC}">
                <c16:uniqueId val="{00000005-F24B-4F92-8B63-53F6DA5E02D6}"/>
              </c:ext>
            </c:extLst>
          </c:dPt>
          <c:val>
            <c:numRef>
              <c:f>Sheet1!$B$2:$B$4</c:f>
              <c:numCache>
                <c:formatCode>General</c:formatCode>
                <c:ptCount val="3"/>
                <c:pt idx="0">
                  <c:v>45</c:v>
                </c:pt>
                <c:pt idx="1">
                  <c:v>15</c:v>
                </c:pt>
              </c:numCache>
            </c:numRef>
          </c:val>
          <c:extLst>
            <c:ext xmlns:c15="http://schemas.microsoft.com/office/drawing/2012/chart" uri="{02D57815-91ED-43cb-92C2-25804820EDAC}">
              <c15:filteredSeriesTitle>
                <c15:tx>
                  <c:strRef>
                    <c:extLst>
                      <c:ext uri="{02D57815-91ED-43cb-92C2-25804820EDAC}">
                        <c15:formulaRef>
                          <c15:sqref>Sheet1!$B$1</c15:sqref>
                        </c15:formulaRef>
                      </c:ext>
                    </c:extLst>
                    <c:strCache>
                      <c:ptCount val="1"/>
                      <c:pt idx="0">
                        <c:v>Time</c:v>
                      </c:pt>
                    </c:strCache>
                  </c:strRef>
                </c15:tx>
              </c15:filteredSeriesTitle>
            </c:ext>
            <c:ext xmlns:c15="http://schemas.microsoft.com/office/drawing/2012/chart" uri="{02D57815-91ED-43cb-92C2-25804820EDAC}">
              <c15:filteredCategoryTitle>
                <c15:cat>
                  <c:strRef>
                    <c:extLst>
                      <c:ext uri="{02D57815-91ED-43cb-92C2-25804820EDAC}">
                        <c15:formulaRef>
                          <c15:sqref>Sheet1!$A$2:$A$4</c15:sqref>
                        </c15:formulaRef>
                      </c:ext>
                    </c:extLst>
                    <c:strCache>
                      <c:ptCount val="2"/>
                      <c:pt idx="0">
                        <c:v>Challenge</c:v>
                      </c:pt>
                      <c:pt idx="1">
                        <c:v>Hour</c:v>
                      </c:pt>
                    </c:strCache>
                  </c:strRef>
                </c15:cat>
              </c15:filteredCategoryTitle>
            </c:ext>
            <c:ext xmlns:c16="http://schemas.microsoft.com/office/drawing/2014/chart" uri="{C3380CC4-5D6E-409C-BE32-E72D297353CC}">
              <c16:uniqueId val="{00000006-F24B-4F92-8B63-53F6DA5E02D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nl-NL"/>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0.31567</cdr:x>
      <cdr:y>0.46757</cdr:y>
    </cdr:from>
    <cdr:to>
      <cdr:x>0.68433</cdr:x>
      <cdr:y>0.89347</cdr:y>
    </cdr:to>
    <cdr:sp macro="" textlink="">
      <cdr:nvSpPr>
        <cdr:cNvPr id="2" name="TextBox 1">
          <a:extLst xmlns:a="http://schemas.openxmlformats.org/drawingml/2006/main">
            <a:ext uri="{FF2B5EF4-FFF2-40B4-BE49-F238E27FC236}">
              <a16:creationId xmlns:a16="http://schemas.microsoft.com/office/drawing/2014/main" id="{EB42EC79-032F-4608-BC46-F537941538F9}"/>
            </a:ext>
          </a:extLst>
        </cdr:cNvPr>
        <cdr:cNvSpPr txBox="1"/>
      </cdr:nvSpPr>
      <cdr:spPr>
        <a:xfrm xmlns:a="http://schemas.openxmlformats.org/drawingml/2006/main">
          <a:off x="936976" y="925236"/>
          <a:ext cx="1094263" cy="842780"/>
        </a:xfrm>
        <a:prstGeom xmlns:a="http://schemas.openxmlformats.org/drawingml/2006/main" prst="rect">
          <a:avLst/>
        </a:prstGeom>
      </cdr:spPr>
      <cdr:txBody>
        <a:bodyPr xmlns:a="http://schemas.openxmlformats.org/drawingml/2006/main" vertOverflow="clip" wrap="square" rtlCol="0" anchor="ctr"/>
        <a:lstStyle xmlns:a="http://schemas.openxmlformats.org/drawingml/2006/main"/>
        <a:p xmlns:a="http://schemas.openxmlformats.org/drawingml/2006/main">
          <a:pPr algn="ctr"/>
          <a:r>
            <a:rPr lang="en-US" sz="3200" dirty="0">
              <a:solidFill>
                <a:schemeClr val="bg1"/>
              </a:solidFill>
            </a:rPr>
            <a:t>45 </a:t>
          </a:r>
          <a:br>
            <a:rPr lang="en-US" sz="1400" dirty="0">
              <a:solidFill>
                <a:schemeClr val="bg1"/>
              </a:solidFill>
            </a:rPr>
          </a:br>
          <a:r>
            <a:rPr lang="en-US" sz="1400" dirty="0">
              <a:solidFill>
                <a:schemeClr val="bg1"/>
              </a:solidFill>
            </a:rPr>
            <a:t>minutes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9/17/2023 7:07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9/17/2023 7:06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77772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9/17/2023 7:06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3777722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9/17/2023 7:06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42777665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Strong consistency and eventual consistency are at the ends of the spectrum, but there are many consistency choices along the spectrum.</a:t>
            </a:r>
          </a:p>
          <a:p>
            <a:endParaRPr lang="en-US" dirty="0"/>
          </a:p>
          <a:p>
            <a:r>
              <a:rPr lang="en-US" dirty="0"/>
              <a:t>The consistency levels are region-agnostic and are guaranteed for all operations regardless of the region from which the reads and writes are served, </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288796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i="0" kern="1200" dirty="0">
                <a:solidFill>
                  <a:schemeClr val="tx1"/>
                </a:solidFill>
                <a:effectLst/>
                <a:latin typeface="Segoe UI Light" pitchFamily="34" charset="0"/>
                <a:ea typeface="+mn-ea"/>
                <a:cs typeface="+mn-cs"/>
              </a:rPr>
              <a:t>The consistency levels range from very strong consistency—where reads are guaranteed to be visible across replicas before a write is fully committed across all replicas—to eventual consistency, where writes are readable immediately, and replicas are eventually consistent with the primary.</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41062248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900" b="1" dirty="0"/>
              <a:t>Request unit:</a:t>
            </a:r>
            <a:r>
              <a:rPr lang="en-US" sz="900" dirty="0"/>
              <a:t> A request unit represents the system resources such as CPU, IOPS, and memory that are required to perform the database operations supported by Azure Cosmos DB.</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2000" b="0" dirty="0">
                <a:solidFill>
                  <a:srgbClr val="D4D4D4"/>
                </a:solidFill>
                <a:effectLst/>
                <a:latin typeface="Consolas" panose="020B0609020204030204" pitchFamily="49" charset="0"/>
              </a:rPr>
              <a:t>The type of Azure Cosmos account you're using determines the way consumed RUs get charged. There are three modes in which you can create an account:</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2000" b="0" dirty="0">
              <a:solidFill>
                <a:srgbClr val="D4D4D4"/>
              </a:solidFill>
              <a:effectLst/>
              <a:latin typeface="Consolas" panose="020B0609020204030204" pitchFamily="49" charset="0"/>
            </a:endParaRPr>
          </a:p>
          <a:p>
            <a:pPr marL="342900" indent="-342900">
              <a:buFont typeface="Arial" panose="020B0604020202020204" pitchFamily="34" charset="0"/>
              <a:buChar char="•"/>
            </a:pPr>
            <a:r>
              <a:rPr lang="en-US" sz="2000" b="1" dirty="0">
                <a:solidFill>
                  <a:srgbClr val="569CD6"/>
                </a:solidFill>
                <a:effectLst/>
                <a:latin typeface="Consolas" panose="020B0609020204030204" pitchFamily="49" charset="0"/>
              </a:rPr>
              <a:t>Provisioned throughput mode</a:t>
            </a:r>
            <a:r>
              <a:rPr lang="en-US" sz="2000" b="0" dirty="0">
                <a:solidFill>
                  <a:srgbClr val="D4D4D4"/>
                </a:solidFill>
                <a:effectLst/>
                <a:latin typeface="Consolas" panose="020B0609020204030204" pitchFamily="49" charset="0"/>
              </a:rPr>
              <a:t>: In this mode, you provision the number of RUs for your application on a per-second basis in increments of 100 RUs per second. To scale the provisioned throughput for your application, you can increase or decrease the number of RUs at any time in increments or decrements of 100 </a:t>
            </a:r>
            <a:r>
              <a:rPr lang="en-US" sz="2000" b="0" dirty="0" err="1">
                <a:solidFill>
                  <a:srgbClr val="D4D4D4"/>
                </a:solidFill>
                <a:effectLst/>
                <a:latin typeface="Consolas" panose="020B0609020204030204" pitchFamily="49" charset="0"/>
              </a:rPr>
              <a:t>RUs.</a:t>
            </a:r>
            <a:r>
              <a:rPr lang="en-US" sz="2000" b="0" dirty="0">
                <a:solidFill>
                  <a:srgbClr val="D4D4D4"/>
                </a:solidFill>
                <a:effectLst/>
                <a:latin typeface="Consolas" panose="020B0609020204030204" pitchFamily="49" charset="0"/>
              </a:rPr>
              <a:t> You can make your changes either programmatically or by using the Azure portal. You can provision throughput at container and database granularity level.</a:t>
            </a:r>
          </a:p>
          <a:p>
            <a:pPr marL="342900" indent="-342900">
              <a:buFont typeface="Arial" panose="020B0604020202020204" pitchFamily="34" charset="0"/>
              <a:buChar char="•"/>
            </a:pPr>
            <a:r>
              <a:rPr lang="en-US" sz="2000" b="1" dirty="0">
                <a:solidFill>
                  <a:srgbClr val="569CD6"/>
                </a:solidFill>
                <a:effectLst/>
                <a:latin typeface="Consolas" panose="020B0609020204030204" pitchFamily="49" charset="0"/>
              </a:rPr>
              <a:t>Serverless mode</a:t>
            </a:r>
            <a:r>
              <a:rPr lang="en-US" sz="2000" b="0" dirty="0">
                <a:solidFill>
                  <a:srgbClr val="D4D4D4"/>
                </a:solidFill>
                <a:effectLst/>
                <a:latin typeface="Consolas" panose="020B0609020204030204" pitchFamily="49" charset="0"/>
              </a:rPr>
              <a:t>: In this mode, you don't have to provision any throughput when creating resources in your Azure Cosmos account. At the end of your billing period, you get billed for the amount of request units that has been consumed by your database operations.</a:t>
            </a:r>
          </a:p>
          <a:p>
            <a:pPr marL="342900" indent="-342900">
              <a:buFont typeface="Arial" panose="020B0604020202020204" pitchFamily="34" charset="0"/>
              <a:buChar char="•"/>
            </a:pPr>
            <a:r>
              <a:rPr lang="en-US" sz="2000" b="1" dirty="0" err="1">
                <a:solidFill>
                  <a:srgbClr val="569CD6"/>
                </a:solidFill>
                <a:effectLst/>
                <a:latin typeface="Consolas" panose="020B0609020204030204" pitchFamily="49" charset="0"/>
              </a:rPr>
              <a:t>Autoscale</a:t>
            </a:r>
            <a:r>
              <a:rPr lang="en-US" sz="2000" b="1" dirty="0">
                <a:solidFill>
                  <a:srgbClr val="569CD6"/>
                </a:solidFill>
                <a:effectLst/>
                <a:latin typeface="Consolas" panose="020B0609020204030204" pitchFamily="49" charset="0"/>
              </a:rPr>
              <a:t> mode</a:t>
            </a:r>
            <a:r>
              <a:rPr lang="en-US" sz="2000" b="0" dirty="0">
                <a:solidFill>
                  <a:srgbClr val="D4D4D4"/>
                </a:solidFill>
                <a:effectLst/>
                <a:latin typeface="Consolas" panose="020B0609020204030204" pitchFamily="49" charset="0"/>
              </a:rPr>
              <a:t>: In this mode, you can automatically and instantly scale the throughput (RU/s) of your database or container based on its usage. This mode is well suited for mission-critical workloads that have variable or unpredictable traffic patterns, and require SLAs on high performance and scale.</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900"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492953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2098689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a:solidFill>
                  <a:schemeClr val="bg1">
                    <a:lumMod val="75000"/>
                  </a:schemeClr>
                </a:solidFill>
              </a:rPr>
              <a:t>Closed captioning</a:t>
            </a:r>
            <a:br>
              <a:rPr lang="en-US" sz="700">
                <a:solidFill>
                  <a:schemeClr val="bg1">
                    <a:lumMod val="75000"/>
                  </a:schemeClr>
                </a:solidFill>
              </a:rPr>
            </a:br>
            <a:r>
              <a:rPr lang="en-US" sz="70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Gray</a:t>
              </a:r>
            </a:p>
            <a:p>
              <a:pPr defTabSz="914102" fontAlgn="base">
                <a:spcBef>
                  <a:spcPct val="0"/>
                </a:spcBef>
                <a:spcAft>
                  <a:spcPts val="98"/>
                </a:spcAft>
              </a:pPr>
              <a:r>
                <a:rPr lang="en-US" sz="588">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Blue-Gray</a:t>
              </a:r>
            </a:p>
            <a:p>
              <a:pPr defTabSz="914102" fontAlgn="base">
                <a:spcBef>
                  <a:spcPct val="0"/>
                </a:spcBef>
                <a:spcAft>
                  <a:spcPts val="98"/>
                </a:spcAft>
              </a:pPr>
              <a:r>
                <a:rPr lang="en-US" sz="588">
                  <a:solidFill>
                    <a:schemeClr val="bg1"/>
                  </a:solidFill>
                  <a:ea typeface="Segoe UI" pitchFamily="34" charset="0"/>
                  <a:cs typeface="Segoe UI" pitchFamily="34" charset="0"/>
                </a:rPr>
                <a:t>R36 G58 B94</a:t>
              </a:r>
            </a:p>
            <a:p>
              <a:pPr defTabSz="914102" fontAlgn="base">
                <a:spcBef>
                  <a:spcPct val="0"/>
                </a:spcBef>
                <a:spcAft>
                  <a:spcPts val="98"/>
                </a:spcAft>
              </a:pPr>
              <a:r>
                <a:rPr lang="en-US" sz="588">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Blue</a:t>
              </a:r>
            </a:p>
            <a:p>
              <a:pPr defTabSz="914102" fontAlgn="base">
                <a:spcBef>
                  <a:spcPct val="0"/>
                </a:spcBef>
                <a:spcAft>
                  <a:spcPts val="98"/>
                </a:spcAft>
              </a:pPr>
              <a:r>
                <a:rPr lang="en-US" sz="588">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bg1"/>
                    </a:solidFill>
                    <a:ea typeface="Segoe UI" pitchFamily="34" charset="0"/>
                    <a:cs typeface="Segoe UI" pitchFamily="34" charset="0"/>
                  </a:rPr>
                  <a:t>Black</a:t>
                </a:r>
              </a:p>
              <a:p>
                <a:pPr defTabSz="914102" fontAlgn="base">
                  <a:spcBef>
                    <a:spcPct val="0"/>
                  </a:spcBef>
                  <a:spcAft>
                    <a:spcPts val="98"/>
                  </a:spcAft>
                </a:pPr>
                <a:r>
                  <a:rPr lang="en-US" sz="588">
                    <a:solidFill>
                      <a:schemeClr val="bg1"/>
                    </a:solidFill>
                    <a:ea typeface="Segoe UI" pitchFamily="34" charset="0"/>
                    <a:cs typeface="Segoe UI" pitchFamily="34" charset="0"/>
                  </a:rPr>
                  <a:t>R0 G0 B0</a:t>
                </a:r>
              </a:p>
              <a:p>
                <a:pPr defTabSz="914102" fontAlgn="base">
                  <a:spcBef>
                    <a:spcPct val="0"/>
                  </a:spcBef>
                  <a:spcAft>
                    <a:spcPts val="98"/>
                  </a:spcAft>
                </a:pPr>
                <a:r>
                  <a:rPr lang="en-US" sz="588">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a:solidFill>
                      <a:schemeClr val="tx1"/>
                    </a:solidFill>
                    <a:ea typeface="Segoe UI" pitchFamily="34" charset="0"/>
                    <a:cs typeface="Segoe UI" pitchFamily="34" charset="0"/>
                  </a:rPr>
                  <a:t>White</a:t>
                </a:r>
              </a:p>
              <a:p>
                <a:pPr defTabSz="914102" fontAlgn="base">
                  <a:spcBef>
                    <a:spcPct val="0"/>
                  </a:spcBef>
                  <a:spcAft>
                    <a:spcPts val="98"/>
                  </a:spcAft>
                </a:pPr>
                <a:r>
                  <a:rPr lang="en-US" sz="588">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xml"/><Relationship Id="rId1" Type="http://schemas.openxmlformats.org/officeDocument/2006/relationships/slideLayout" Target="../slideLayouts/slideLayout16.xml"/><Relationship Id="rId4" Type="http://schemas.openxmlformats.org/officeDocument/2006/relationships/image" Target="../media/image15.emf"/></Relationships>
</file>

<file path=ppt/slides/_rels/slide3.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sz="3600" dirty="0">
                <a:solidFill>
                  <a:schemeClr val="tx1"/>
                </a:solidFill>
              </a:rPr>
              <a:t>Learning Path 04</a:t>
            </a:r>
            <a:r>
              <a:rPr lang="en-US" altLang="zh-CN" sz="3600" dirty="0">
                <a:solidFill>
                  <a:schemeClr val="tx1"/>
                </a:solidFill>
              </a:rPr>
              <a:t>: </a:t>
            </a:r>
            <a:r>
              <a:rPr lang="en-US" sz="3600" dirty="0">
                <a:solidFill>
                  <a:schemeClr val="tx1"/>
                </a:solidFill>
              </a:rPr>
              <a:t>Develop solutions that use Azure Cosmos DB</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418643" y="1120690"/>
            <a:ext cx="10204614" cy="4749532"/>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sz="2400" dirty="0"/>
              <a:t>After completing this module, you'll be able to:</a:t>
            </a:r>
          </a:p>
          <a:p>
            <a:pPr marL="342900" lvl="1" indent="-342900">
              <a:buFont typeface="Arial" panose="020B0604020202020204" pitchFamily="34" charset="0"/>
              <a:buChar char="•"/>
            </a:pPr>
            <a:r>
              <a:rPr lang="en-US" dirty="0"/>
              <a:t>Identify classes and methods used to create resources.</a:t>
            </a:r>
          </a:p>
          <a:p>
            <a:pPr marL="342900" lvl="1" indent="-342900">
              <a:buFont typeface="Arial" panose="020B0604020202020204" pitchFamily="34" charset="0"/>
              <a:buChar char="•"/>
            </a:pPr>
            <a:r>
              <a:rPr lang="en-US" dirty="0"/>
              <a:t>Create resources by using the Azure Cosmos DB .NET v3 SDK.</a:t>
            </a:r>
          </a:p>
          <a:p>
            <a:pPr marL="342900" lvl="1" indent="-342900">
              <a:buFont typeface="Arial" panose="020B0604020202020204" pitchFamily="34" charset="0"/>
              <a:buChar char="•"/>
            </a:pPr>
            <a:r>
              <a:rPr lang="en-US" dirty="0"/>
              <a:t>Write stored procedures, triggers, and user-defined functions by using JavaScript.</a:t>
            </a:r>
          </a:p>
          <a:p>
            <a:pPr marL="342900" lvl="1" indent="-342900">
              <a:buFont typeface="Arial" panose="020B0604020202020204" pitchFamily="34" charset="0"/>
              <a:buChar char="•"/>
            </a:pPr>
            <a:r>
              <a:rPr lang="en-US" dirty="0"/>
              <a:t>Implement change feed notifications</a:t>
            </a:r>
          </a:p>
        </p:txBody>
      </p:sp>
    </p:spTree>
    <p:extLst>
      <p:ext uri="{BB962C8B-B14F-4D97-AF65-F5344CB8AC3E}">
        <p14:creationId xmlns:p14="http://schemas.microsoft.com/office/powerpoint/2010/main" val="425693078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2236B-EFFB-625A-3745-F8A7F904898F}"/>
              </a:ext>
            </a:extLst>
          </p:cNvPr>
          <p:cNvSpPr>
            <a:spLocks noGrp="1"/>
          </p:cNvSpPr>
          <p:nvPr>
            <p:ph type="title"/>
          </p:nvPr>
        </p:nvSpPr>
        <p:spPr/>
        <p:txBody>
          <a:bodyPr/>
          <a:lstStyle/>
          <a:p>
            <a:r>
              <a:rPr lang="en-US" dirty="0"/>
              <a:t>Explore change feed in Azure Cosmos DB</a:t>
            </a:r>
          </a:p>
        </p:txBody>
      </p:sp>
      <p:sp>
        <p:nvSpPr>
          <p:cNvPr id="4" name="Text Placeholder 3">
            <a:extLst>
              <a:ext uri="{FF2B5EF4-FFF2-40B4-BE49-F238E27FC236}">
                <a16:creationId xmlns:a16="http://schemas.microsoft.com/office/drawing/2014/main" id="{F679B697-80B3-3D6D-33E0-7737FE41E4FA}"/>
              </a:ext>
            </a:extLst>
          </p:cNvPr>
          <p:cNvSpPr>
            <a:spLocks noGrp="1"/>
          </p:cNvSpPr>
          <p:nvPr>
            <p:ph type="body" sz="quarter" idx="10"/>
          </p:nvPr>
        </p:nvSpPr>
        <p:spPr>
          <a:xfrm>
            <a:off x="419100" y="1457326"/>
            <a:ext cx="4398227" cy="3504998"/>
          </a:xfrm>
        </p:spPr>
        <p:txBody>
          <a:bodyPr/>
          <a:lstStyle/>
          <a:p>
            <a:pPr marL="342900" indent="-342900">
              <a:buFont typeface="Arial" panose="020B0604020202020204" pitchFamily="34" charset="0"/>
              <a:buChar char="•"/>
            </a:pPr>
            <a:r>
              <a:rPr lang="en-US" dirty="0">
                <a:latin typeface="+mn-lt"/>
              </a:rPr>
              <a:t>A persistent record of changes to a container in the order they occur.</a:t>
            </a:r>
          </a:p>
          <a:p>
            <a:pPr marL="342900" indent="-342900">
              <a:buFont typeface="Arial" panose="020B0604020202020204" pitchFamily="34" charset="0"/>
              <a:buChar char="•"/>
            </a:pPr>
            <a:r>
              <a:rPr lang="en-US" dirty="0">
                <a:latin typeface="+mn-lt"/>
              </a:rPr>
              <a:t>The persisted changes can be processed asynchronously and incrementally.</a:t>
            </a:r>
          </a:p>
          <a:p>
            <a:pPr marL="342900" indent="-342900">
              <a:buFont typeface="Arial" panose="020B0604020202020204" pitchFamily="34" charset="0"/>
              <a:buChar char="•"/>
            </a:pPr>
            <a:r>
              <a:rPr lang="en-US" dirty="0">
                <a:latin typeface="+mn-lt"/>
              </a:rPr>
              <a:t>Output can be distributed across one or more consumers for parallel processing.</a:t>
            </a:r>
          </a:p>
        </p:txBody>
      </p:sp>
      <p:pic>
        <p:nvPicPr>
          <p:cNvPr id="1026" name="Picture 2" descr="Diagram of the distributed processing of Azure Cosmos DB change feed">
            <a:extLst>
              <a:ext uri="{FF2B5EF4-FFF2-40B4-BE49-F238E27FC236}">
                <a16:creationId xmlns:a16="http://schemas.microsoft.com/office/drawing/2014/main" id="{305730D0-F4FD-30B9-B319-A9B0AC2515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1318100"/>
            <a:ext cx="6696075" cy="3895725"/>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520589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305120E-76F1-4C6E-8157-5D17B7BB171C}"/>
              </a:ext>
            </a:extLst>
          </p:cNvPr>
          <p:cNvSpPr/>
          <p:nvPr/>
        </p:nvSpPr>
        <p:spPr bwMode="auto">
          <a:xfrm>
            <a:off x="-19244" y="-11723"/>
            <a:ext cx="6096000" cy="566224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labtitle">
            <a:extLst>
              <a:ext uri="{FF2B5EF4-FFF2-40B4-BE49-F238E27FC236}">
                <a16:creationId xmlns:a16="http://schemas.microsoft.com/office/drawing/2014/main" id="{1A46D413-E917-4FDF-A7B4-6D35443556CF}"/>
              </a:ext>
            </a:extLst>
          </p:cNvPr>
          <p:cNvSpPr txBox="1">
            <a:spLocks/>
          </p:cNvSpPr>
          <p:nvPr/>
        </p:nvSpPr>
        <p:spPr>
          <a:xfrm>
            <a:off x="259492" y="1550813"/>
            <a:ext cx="5508262" cy="2554545"/>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lvl="0">
              <a:defRPr/>
            </a:pPr>
            <a:r>
              <a:rPr lang="en-US" sz="3400" dirty="0">
                <a:solidFill>
                  <a:srgbClr val="FFFFFF"/>
                </a:solidFill>
              </a:rPr>
              <a:t>Lab 04: Constructing a polyglot data solution</a:t>
            </a:r>
          </a:p>
          <a:p>
            <a:pPr lvl="0">
              <a:defRPr/>
            </a:pPr>
            <a:endParaRPr kumimoji="0" lang="en-US" sz="34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a:p>
            <a:pPr lvl="0">
              <a:defRPr/>
            </a:pPr>
            <a:r>
              <a:rPr lang="en-US" sz="2800" dirty="0">
                <a:solidFill>
                  <a:srgbClr val="FFFFFF"/>
                </a:solidFill>
              </a:rPr>
              <a:t>http://aka.ms/az204labs</a:t>
            </a:r>
          </a:p>
          <a:p>
            <a:pPr lvl="0">
              <a:defRPr/>
            </a:pPr>
            <a:endParaRPr kumimoji="0" lang="en-US" sz="3600" b="0" i="0" u="none" strike="noStrike" kern="1200" cap="none" spc="-49" normalizeH="0" baseline="0" noProof="0" dirty="0">
              <a:ln w="3175">
                <a:noFill/>
              </a:ln>
              <a:solidFill>
                <a:srgbClr val="FFFFFF"/>
              </a:solidFill>
              <a:effectLst/>
              <a:uLnTx/>
              <a:uFillTx/>
              <a:latin typeface="Segoe UI Semibold"/>
              <a:ea typeface="+mn-ea"/>
              <a:cs typeface="Segoe UI Semilight" panose="020B0402040204020203" pitchFamily="34" charset="0"/>
            </a:endParaRPr>
          </a:p>
        </p:txBody>
      </p:sp>
      <p:sp>
        <p:nvSpPr>
          <p:cNvPr id="10" name="Duration">
            <a:extLst>
              <a:ext uri="{FF2B5EF4-FFF2-40B4-BE49-F238E27FC236}">
                <a16:creationId xmlns:a16="http://schemas.microsoft.com/office/drawing/2014/main" id="{B1C4998D-BE04-4394-A85B-2A60A91973F8}"/>
              </a:ext>
            </a:extLst>
          </p:cNvPr>
          <p:cNvSpPr txBox="1">
            <a:spLocks/>
          </p:cNvSpPr>
          <p:nvPr/>
        </p:nvSpPr>
        <p:spPr>
          <a:xfrm>
            <a:off x="7114970" y="1613119"/>
            <a:ext cx="4161981" cy="430887"/>
          </a:xfrm>
          <a:prstGeom prst="rect">
            <a:avLst/>
          </a:prstGeom>
        </p:spPr>
        <p:txBody>
          <a:bodyPr vert="horz" wrap="square" lIns="0" tIns="0" rIns="0" bIns="0" rtlCol="0" anchor="ctr" anchorCtr="0">
            <a:spAutoFit/>
          </a:bodyPr>
          <a:lstStyle>
            <a:lvl1pPr algn="l" defTabSz="932742" rtl="0" eaLnBrk="1" latinLnBrk="0" hangingPunct="1">
              <a:lnSpc>
                <a:spcPct val="100000"/>
              </a:lnSpc>
              <a:spcBef>
                <a:spcPct val="0"/>
              </a:spcBef>
              <a:buNone/>
              <a:defRPr lang="en-US" sz="3600" b="0" kern="1200" cap="none" spc="-49" baseline="0">
                <a:ln w="3175">
                  <a:noFill/>
                </a:ln>
                <a:gradFill>
                  <a:gsLst>
                    <a:gs pos="1250">
                      <a:schemeClr val="tx1"/>
                    </a:gs>
                    <a:gs pos="100000">
                      <a:schemeClr val="tx1"/>
                    </a:gs>
                  </a:gsLst>
                  <a:lin ang="5400000" scaled="0"/>
                </a:gradFill>
                <a:effectLst/>
                <a:latin typeface="+mj-lt"/>
                <a:ea typeface="+mn-ea"/>
                <a:cs typeface="Segoe UI Semilight" panose="020B0402040204020203"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rPr>
              <a:t>Duration</a:t>
            </a:r>
            <a:endParaRPr kumimoji="0" lang="en-US" sz="3600" b="0" i="0" u="none" strike="noStrike" kern="1200" cap="none" spc="-49" normalizeH="0" baseline="0" noProof="0" dirty="0">
              <a:ln w="3175">
                <a:noFill/>
              </a:ln>
              <a:gradFill>
                <a:gsLst>
                  <a:gs pos="1250">
                    <a:srgbClr val="1A1A1A"/>
                  </a:gs>
                  <a:gs pos="100000">
                    <a:srgbClr val="1A1A1A"/>
                  </a:gs>
                </a:gsLst>
                <a:lin ang="5400000" scaled="0"/>
              </a:gradFill>
              <a:effectLst/>
              <a:uLnTx/>
              <a:uFillTx/>
              <a:latin typeface="Segoe UI Semibold"/>
              <a:ea typeface="+mn-ea"/>
              <a:cs typeface="Segoe UI Semilight" panose="020B0402040204020203" pitchFamily="34" charset="0"/>
            </a:endParaRPr>
          </a:p>
        </p:txBody>
      </p:sp>
      <p:graphicFrame>
        <p:nvGraphicFramePr>
          <p:cNvPr id="11" name="!!timer" descr="Pie chart indicating that students have 45 minutes (out of 60 minutes total) to complete the lab.">
            <a:extLst>
              <a:ext uri="{FF2B5EF4-FFF2-40B4-BE49-F238E27FC236}">
                <a16:creationId xmlns:a16="http://schemas.microsoft.com/office/drawing/2014/main" id="{48042A11-51A0-47C3-A51C-7ADBFF72B958}"/>
              </a:ext>
            </a:extLst>
          </p:cNvPr>
          <p:cNvGraphicFramePr/>
          <p:nvPr>
            <p:extLst>
              <p:ext uri="{D42A27DB-BD31-4B8C-83A1-F6EECF244321}">
                <p14:modId xmlns:p14="http://schemas.microsoft.com/office/powerpoint/2010/main" val="2986615792"/>
              </p:ext>
            </p:extLst>
          </p:nvPr>
        </p:nvGraphicFramePr>
        <p:xfrm>
          <a:off x="7711853" y="2359339"/>
          <a:ext cx="2968215" cy="19788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6841551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br>
              <a:rPr lang="en-US" dirty="0"/>
            </a:br>
            <a:endParaRPr lang="en-US" dirty="0"/>
          </a:p>
        </p:txBody>
      </p:sp>
      <p:sp>
        <p:nvSpPr>
          <p:cNvPr id="6" name="Text Placeholder 5"/>
          <p:cNvSpPr>
            <a:spLocks noGrp="1"/>
          </p:cNvSpPr>
          <p:nvPr>
            <p:ph type="body" sz="quarter" idx="21"/>
          </p:nvPr>
        </p:nvSpPr>
        <p:spPr>
          <a:xfrm>
            <a:off x="4078287" y="2204564"/>
            <a:ext cx="7695069" cy="1224436"/>
          </a:xfrm>
        </p:spPr>
        <p:txBody>
          <a:bodyPr/>
          <a:lstStyle/>
          <a:p>
            <a:pPr lvl="1"/>
            <a:r>
              <a:rPr lang="en-US" dirty="0"/>
              <a:t>Explore Azure Cosmos DB</a:t>
            </a:r>
          </a:p>
        </p:txBody>
      </p:sp>
      <p:sp>
        <p:nvSpPr>
          <p:cNvPr id="3" name="Text Placeholder 2"/>
          <p:cNvSpPr>
            <a:spLocks noGrp="1"/>
          </p:cNvSpPr>
          <p:nvPr>
            <p:ph type="body" sz="quarter" idx="23"/>
          </p:nvPr>
        </p:nvSpPr>
        <p:spPr>
          <a:xfrm>
            <a:off x="4078287" y="3322349"/>
            <a:ext cx="7695069" cy="1224436"/>
          </a:xfrm>
        </p:spPr>
        <p:txBody>
          <a:bodyPr/>
          <a:lstStyle/>
          <a:p>
            <a:pPr lvl="1"/>
            <a:r>
              <a:rPr lang="en-US" dirty="0"/>
              <a:t>Work with Azure Cosmos DB</a:t>
            </a:r>
          </a:p>
        </p:txBody>
      </p:sp>
      <p:grpSp>
        <p:nvGrpSpPr>
          <p:cNvPr id="21" name="Group 20">
            <a:extLst>
              <a:ext uri="{FF2B5EF4-FFF2-40B4-BE49-F238E27FC236}">
                <a16:creationId xmlns:a16="http://schemas.microsoft.com/office/drawing/2014/main" id="{7F0EA0D2-F5BD-4609-9E3A-21CFB6B3C81C}"/>
              </a:ext>
              <a:ext uri="{C183D7F6-B498-43B3-948B-1728B52AA6E4}">
                <adec:decorative xmlns:adec="http://schemas.microsoft.com/office/drawing/2017/decorative" val="1"/>
              </a:ext>
            </a:extLst>
          </p:cNvPr>
          <p:cNvGrpSpPr/>
          <p:nvPr/>
        </p:nvGrpSpPr>
        <p:grpSpPr>
          <a:xfrm>
            <a:off x="3031668" y="2465667"/>
            <a:ext cx="702132" cy="702232"/>
            <a:chOff x="3031668" y="1620002"/>
            <a:chExt cx="702132" cy="702232"/>
          </a:xfrm>
        </p:grpSpPr>
        <p:grpSp>
          <p:nvGrpSpPr>
            <p:cNvPr id="14" name="Group 13">
              <a:extLst>
                <a:ext uri="{FF2B5EF4-FFF2-40B4-BE49-F238E27FC236}">
                  <a16:creationId xmlns:a16="http://schemas.microsoft.com/office/drawing/2014/main" id="{2A3BFF39-13AE-4902-A9D8-31EA3D524816}"/>
                </a:ext>
              </a:extLst>
            </p:cNvPr>
            <p:cNvGrpSpPr/>
            <p:nvPr/>
          </p:nvGrpSpPr>
          <p:grpSpPr>
            <a:xfrm>
              <a:off x="3031668" y="1620002"/>
              <a:ext cx="702132" cy="702232"/>
              <a:chOff x="3031668" y="1620002"/>
              <a:chExt cx="702132" cy="702232"/>
            </a:xfrm>
          </p:grpSpPr>
          <p:sp>
            <p:nvSpPr>
              <p:cNvPr id="31" name="Freeform 5">
                <a:extLst>
                  <a:ext uri="{FF2B5EF4-FFF2-40B4-BE49-F238E27FC236}">
                    <a16:creationId xmlns:a16="http://schemas.microsoft.com/office/drawing/2014/main" id="{D616F46A-8C8E-475E-91F4-D968F21F5186}"/>
                  </a:ext>
                </a:extLst>
              </p:cNvPr>
              <p:cNvSpPr>
                <a:spLocks/>
              </p:cNvSpPr>
              <p:nvPr/>
            </p:nvSpPr>
            <p:spPr bwMode="auto">
              <a:xfrm>
                <a:off x="3031668" y="1620002"/>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4" name="Freeform 6">
                <a:extLst>
                  <a:ext uri="{FF2B5EF4-FFF2-40B4-BE49-F238E27FC236}">
                    <a16:creationId xmlns:a16="http://schemas.microsoft.com/office/drawing/2014/main" id="{3931DC69-4D5C-40B4-80D2-7FDE66A622D0}"/>
                  </a:ext>
                </a:extLst>
              </p:cNvPr>
              <p:cNvSpPr>
                <a:spLocks noEditPoints="1"/>
              </p:cNvSpPr>
              <p:nvPr/>
            </p:nvSpPr>
            <p:spPr bwMode="auto">
              <a:xfrm>
                <a:off x="3080522" y="1670000"/>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0" name="Picture 9" descr="Icon of three concentric arcs">
              <a:extLst>
                <a:ext uri="{FF2B5EF4-FFF2-40B4-BE49-F238E27FC236}">
                  <a16:creationId xmlns:a16="http://schemas.microsoft.com/office/drawing/2014/main" id="{C8C1464E-38F7-429A-A682-48FE4C614C97}"/>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19" name="Group 18">
            <a:extLst>
              <a:ext uri="{FF2B5EF4-FFF2-40B4-BE49-F238E27FC236}">
                <a16:creationId xmlns:a16="http://schemas.microsoft.com/office/drawing/2014/main" id="{2A83C786-B00D-490E-B37F-A04BFDFD3BB3}"/>
              </a:ext>
              <a:ext uri="{C183D7F6-B498-43B3-948B-1728B52AA6E4}">
                <adec:decorative xmlns:adec="http://schemas.microsoft.com/office/drawing/2017/decorative" val="1"/>
              </a:ext>
            </a:extLst>
          </p:cNvPr>
          <p:cNvGrpSpPr/>
          <p:nvPr/>
        </p:nvGrpSpPr>
        <p:grpSpPr>
          <a:xfrm>
            <a:off x="3031668" y="3558053"/>
            <a:ext cx="702132" cy="702232"/>
            <a:chOff x="3031668" y="4535768"/>
            <a:chExt cx="702132" cy="702232"/>
          </a:xfrm>
        </p:grpSpPr>
        <p:grpSp>
          <p:nvGrpSpPr>
            <p:cNvPr id="18" name="Group 17">
              <a:extLst>
                <a:ext uri="{FF2B5EF4-FFF2-40B4-BE49-F238E27FC236}">
                  <a16:creationId xmlns:a16="http://schemas.microsoft.com/office/drawing/2014/main" id="{17CC6BFE-662E-4AEF-9ACC-A5A3A466EBAB}"/>
                </a:ext>
              </a:extLst>
            </p:cNvPr>
            <p:cNvGrpSpPr/>
            <p:nvPr/>
          </p:nvGrpSpPr>
          <p:grpSpPr>
            <a:xfrm>
              <a:off x="3031668" y="4535768"/>
              <a:ext cx="702132" cy="702232"/>
              <a:chOff x="3031668" y="4535768"/>
              <a:chExt cx="702132" cy="702232"/>
            </a:xfrm>
          </p:grpSpPr>
          <p:sp>
            <p:nvSpPr>
              <p:cNvPr id="44" name="Freeform 5">
                <a:extLst>
                  <a:ext uri="{FF2B5EF4-FFF2-40B4-BE49-F238E27FC236}">
                    <a16:creationId xmlns:a16="http://schemas.microsoft.com/office/drawing/2014/main" id="{68545A57-D254-4040-9131-B81B012B454C}"/>
                  </a:ext>
                </a:extLst>
              </p:cNvPr>
              <p:cNvSpPr>
                <a:spLocks/>
              </p:cNvSpPr>
              <p:nvPr/>
            </p:nvSpPr>
            <p:spPr bwMode="auto">
              <a:xfrm>
                <a:off x="3031668" y="4535768"/>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5" name="Freeform 6">
                <a:extLst>
                  <a:ext uri="{FF2B5EF4-FFF2-40B4-BE49-F238E27FC236}">
                    <a16:creationId xmlns:a16="http://schemas.microsoft.com/office/drawing/2014/main" id="{A37A0F79-C2EA-4568-BF05-E46B9DFE0A0D}"/>
                  </a:ext>
                </a:extLst>
              </p:cNvPr>
              <p:cNvSpPr>
                <a:spLocks noEditPoints="1"/>
              </p:cNvSpPr>
              <p:nvPr/>
            </p:nvSpPr>
            <p:spPr bwMode="auto">
              <a:xfrm>
                <a:off x="3080522" y="4585766"/>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3" name="Picture 12" descr="Icon of a gear inside a circle">
              <a:extLst>
                <a:ext uri="{FF2B5EF4-FFF2-40B4-BE49-F238E27FC236}">
                  <a16:creationId xmlns:a16="http://schemas.microsoft.com/office/drawing/2014/main" id="{65C31315-C27D-41F3-9F94-06BF61084599}"/>
                </a:ext>
              </a:extLst>
            </p:cNvPr>
            <p:cNvPicPr>
              <a:picLocks noChangeAspect="1"/>
            </p:cNvPicPr>
            <p:nvPr/>
          </p:nvPicPr>
          <p:blipFill>
            <a:blip r:embed="rId4"/>
            <a:stretch>
              <a:fillRect/>
            </a:stretch>
          </p:blipFill>
          <p:spPr>
            <a:xfrm>
              <a:off x="3196572" y="4700650"/>
              <a:ext cx="372325" cy="372325"/>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 1: Explore Azure Cosmos DB</a:t>
            </a:r>
          </a:p>
        </p:txBody>
      </p:sp>
      <p:grpSp>
        <p:nvGrpSpPr>
          <p:cNvPr id="4" name="Group 3">
            <a:extLst>
              <a:ext uri="{FF2B5EF4-FFF2-40B4-BE49-F238E27FC236}">
                <a16:creationId xmlns:a16="http://schemas.microsoft.com/office/drawing/2014/main" id="{92A266E4-010E-40F0-8E89-6F3A2D8A74A7}"/>
              </a:ext>
              <a:ext uri="{C183D7F6-B498-43B3-948B-1728B52AA6E4}">
                <adec:decorative xmlns:adec="http://schemas.microsoft.com/office/drawing/2017/decorative" val="1"/>
              </a:ext>
            </a:extLst>
          </p:cNvPr>
          <p:cNvGrpSpPr/>
          <p:nvPr/>
        </p:nvGrpSpPr>
        <p:grpSpPr>
          <a:xfrm>
            <a:off x="10127412" y="2801629"/>
            <a:ext cx="1281600" cy="1281600"/>
            <a:chOff x="3031668" y="1620002"/>
            <a:chExt cx="702132" cy="702232"/>
          </a:xfrm>
        </p:grpSpPr>
        <p:grpSp>
          <p:nvGrpSpPr>
            <p:cNvPr id="6" name="Group 5">
              <a:extLst>
                <a:ext uri="{FF2B5EF4-FFF2-40B4-BE49-F238E27FC236}">
                  <a16:creationId xmlns:a16="http://schemas.microsoft.com/office/drawing/2014/main" id="{8D5B5DA0-0C80-4289-9A8B-E1EC72D4C3D4}"/>
                </a:ext>
              </a:extLst>
            </p:cNvPr>
            <p:cNvGrpSpPr/>
            <p:nvPr/>
          </p:nvGrpSpPr>
          <p:grpSpPr>
            <a:xfrm>
              <a:off x="3031668" y="1620002"/>
              <a:ext cx="702132" cy="702232"/>
              <a:chOff x="3031668" y="1620002"/>
              <a:chExt cx="702132" cy="702232"/>
            </a:xfrm>
          </p:grpSpPr>
          <p:sp>
            <p:nvSpPr>
              <p:cNvPr id="9" name="Freeform 5">
                <a:extLst>
                  <a:ext uri="{FF2B5EF4-FFF2-40B4-BE49-F238E27FC236}">
                    <a16:creationId xmlns:a16="http://schemas.microsoft.com/office/drawing/2014/main" id="{B568B2A2-22F8-40A5-82DF-71DA830A87D7}"/>
                  </a:ext>
                </a:extLst>
              </p:cNvPr>
              <p:cNvSpPr>
                <a:spLocks/>
              </p:cNvSpPr>
              <p:nvPr/>
            </p:nvSpPr>
            <p:spPr bwMode="auto">
              <a:xfrm>
                <a:off x="3031668" y="1620002"/>
                <a:ext cx="702132" cy="702232"/>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0" name="Freeform 6">
                <a:extLst>
                  <a:ext uri="{FF2B5EF4-FFF2-40B4-BE49-F238E27FC236}">
                    <a16:creationId xmlns:a16="http://schemas.microsoft.com/office/drawing/2014/main" id="{8F0BC08E-C1F4-4AD9-80A8-12B51DA00A23}"/>
                  </a:ext>
                </a:extLst>
              </p:cNvPr>
              <p:cNvSpPr>
                <a:spLocks noEditPoints="1"/>
              </p:cNvSpPr>
              <p:nvPr/>
            </p:nvSpPr>
            <p:spPr bwMode="auto">
              <a:xfrm>
                <a:off x="3080522" y="1670000"/>
                <a:ext cx="605561" cy="60451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8" name="Picture 7" descr="Icon of three concentric arcs">
              <a:extLst>
                <a:ext uri="{FF2B5EF4-FFF2-40B4-BE49-F238E27FC236}">
                  <a16:creationId xmlns:a16="http://schemas.microsoft.com/office/drawing/2014/main" id="{F7A094A1-189C-4CCE-ACA5-39B65BE982B3}"/>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B293DD1-BCDD-4DDD-82EC-8675E4FB99CC}"/>
              </a:ext>
            </a:extLst>
          </p:cNvPr>
          <p:cNvSpPr>
            <a:spLocks noGrp="1"/>
          </p:cNvSpPr>
          <p:nvPr>
            <p:ph type="title"/>
          </p:nvPr>
        </p:nvSpPr>
        <p:spPr/>
        <p:txBody>
          <a:bodyPr/>
          <a:lstStyle/>
          <a:p>
            <a:r>
              <a:rPr lang="en-US" dirty="0"/>
              <a:t>Introduction</a:t>
            </a:r>
          </a:p>
        </p:txBody>
      </p:sp>
      <p:sp>
        <p:nvSpPr>
          <p:cNvPr id="3" name="Text Placeholder 1">
            <a:extLst>
              <a:ext uri="{FF2B5EF4-FFF2-40B4-BE49-F238E27FC236}">
                <a16:creationId xmlns:a16="http://schemas.microsoft.com/office/drawing/2014/main" id="{7B29B8B4-FF6F-4FFC-B306-DBFB101E7733}"/>
              </a:ext>
            </a:extLst>
          </p:cNvPr>
          <p:cNvSpPr txBox="1">
            <a:spLocks/>
          </p:cNvSpPr>
          <p:nvPr/>
        </p:nvSpPr>
        <p:spPr>
          <a:xfrm>
            <a:off x="418643" y="1120690"/>
            <a:ext cx="10204614" cy="4749532"/>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sz="2400" dirty="0"/>
              <a:t>After completing this module, you'll be able to:</a:t>
            </a:r>
          </a:p>
          <a:p>
            <a:pPr marL="342900" lvl="1" indent="-342900">
              <a:buFont typeface="Arial" panose="020B0604020202020204" pitchFamily="34" charset="0"/>
              <a:buChar char="•"/>
            </a:pPr>
            <a:r>
              <a:rPr lang="en-US" dirty="0"/>
              <a:t>Identify the key benefits provided by Azure Cosmos DB.</a:t>
            </a:r>
          </a:p>
          <a:p>
            <a:pPr marL="342900" lvl="1" indent="-342900">
              <a:buFont typeface="Arial" panose="020B0604020202020204" pitchFamily="34" charset="0"/>
              <a:buChar char="•"/>
            </a:pPr>
            <a:r>
              <a:rPr lang="en-US" dirty="0"/>
              <a:t>Describe the elements in an Azure Cosmos DB account and how they are organized.</a:t>
            </a:r>
          </a:p>
          <a:p>
            <a:pPr marL="342900" lvl="1" indent="-342900">
              <a:buFont typeface="Arial" panose="020B0604020202020204" pitchFamily="34" charset="0"/>
              <a:buChar char="•"/>
            </a:pPr>
            <a:r>
              <a:rPr lang="en-US" dirty="0"/>
              <a:t>Explain the different consistency levels and choose the correct one for your project.</a:t>
            </a:r>
          </a:p>
          <a:p>
            <a:pPr marL="342900" lvl="1" indent="-342900">
              <a:buFont typeface="Arial" panose="020B0604020202020204" pitchFamily="34" charset="0"/>
              <a:buChar char="•"/>
            </a:pPr>
            <a:r>
              <a:rPr lang="en-US" dirty="0"/>
              <a:t>Explore the APIs supported in Azure Cosmos DB and choose the appropriate API for your solution.</a:t>
            </a:r>
          </a:p>
          <a:p>
            <a:pPr marL="342900" lvl="1" indent="-342900">
              <a:buFont typeface="Arial" panose="020B0604020202020204" pitchFamily="34" charset="0"/>
              <a:buChar char="•"/>
            </a:pPr>
            <a:r>
              <a:rPr lang="en-US" dirty="0"/>
              <a:t>Describe how request units impact costs.</a:t>
            </a:r>
          </a:p>
          <a:p>
            <a:pPr marL="342900" lvl="1" indent="-342900">
              <a:buFont typeface="Arial" panose="020B0604020202020204" pitchFamily="34" charset="0"/>
              <a:buChar char="•"/>
            </a:pPr>
            <a:r>
              <a:rPr lang="en-US" dirty="0"/>
              <a:t>Create Azure Cosmos DB resources by using the Azure portal.</a:t>
            </a:r>
          </a:p>
        </p:txBody>
      </p:sp>
    </p:spTree>
    <p:extLst>
      <p:ext uri="{BB962C8B-B14F-4D97-AF65-F5344CB8AC3E}">
        <p14:creationId xmlns:p14="http://schemas.microsoft.com/office/powerpoint/2010/main" val="67657655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Explore the resource hierarchy (2 / 2)</a:t>
            </a:r>
          </a:p>
        </p:txBody>
      </p:sp>
      <p:pic>
        <p:nvPicPr>
          <p:cNvPr id="16" name="Picture 15" descr="Image showing the hierarchy of Azure Cosmos DB entities: Database accounts are at the top, Databases are grouped under accounts, Containers are grouped under databases, and items are grouped in containers.">
            <a:extLst>
              <a:ext uri="{FF2B5EF4-FFF2-40B4-BE49-F238E27FC236}">
                <a16:creationId xmlns:a16="http://schemas.microsoft.com/office/drawing/2014/main" id="{D34B8981-B79F-4F14-BB66-DBA7F9A1C783}"/>
              </a:ext>
            </a:extLst>
          </p:cNvPr>
          <p:cNvPicPr>
            <a:picLocks noChangeAspect="1"/>
          </p:cNvPicPr>
          <p:nvPr/>
        </p:nvPicPr>
        <p:blipFill>
          <a:blip r:embed="rId3"/>
          <a:stretch>
            <a:fillRect/>
          </a:stretch>
        </p:blipFill>
        <p:spPr>
          <a:xfrm>
            <a:off x="885092" y="1249643"/>
            <a:ext cx="10421815" cy="4640808"/>
          </a:xfrm>
          <a:prstGeom prst="rect">
            <a:avLst/>
          </a:prstGeom>
        </p:spPr>
      </p:pic>
    </p:spTree>
    <p:extLst>
      <p:ext uri="{BB962C8B-B14F-4D97-AF65-F5344CB8AC3E}">
        <p14:creationId xmlns:p14="http://schemas.microsoft.com/office/powerpoint/2010/main" val="3569825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Explore consistency levels (1 / 2)</a:t>
            </a:r>
          </a:p>
        </p:txBody>
      </p:sp>
      <p:sp>
        <p:nvSpPr>
          <p:cNvPr id="3" name="Text Placeholder 2">
            <a:extLst>
              <a:ext uri="{FF2B5EF4-FFF2-40B4-BE49-F238E27FC236}">
                <a16:creationId xmlns:a16="http://schemas.microsoft.com/office/drawing/2014/main" id="{7F3950B4-8AA3-E54A-A0FD-E9AF02B259D2}"/>
              </a:ext>
            </a:extLst>
          </p:cNvPr>
          <p:cNvSpPr>
            <a:spLocks noGrp="1"/>
          </p:cNvSpPr>
          <p:nvPr>
            <p:ph type="body" sz="quarter" idx="4294967295"/>
          </p:nvPr>
        </p:nvSpPr>
        <p:spPr>
          <a:xfrm>
            <a:off x="419100" y="1461896"/>
            <a:ext cx="11353800" cy="400110"/>
          </a:xfrm>
          <a:noFill/>
        </p:spPr>
        <p:txBody>
          <a:bodyPr/>
          <a:lstStyle/>
          <a:p>
            <a:r>
              <a:rPr lang="en-US" sz="2000" dirty="0"/>
              <a:t>Azure Cosmos DB approaches data consistency as a spectrum of choices instead of two extremes.</a:t>
            </a:r>
          </a:p>
        </p:txBody>
      </p:sp>
      <p:pic>
        <p:nvPicPr>
          <p:cNvPr id="1026" name="Picture 2" descr="Image showing data consistency as a spectrum.">
            <a:extLst>
              <a:ext uri="{FF2B5EF4-FFF2-40B4-BE49-F238E27FC236}">
                <a16:creationId xmlns:a16="http://schemas.microsoft.com/office/drawing/2014/main" id="{2DDC2370-760D-4CD0-8203-63E429B129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290" y="2657843"/>
            <a:ext cx="10455031" cy="2241078"/>
          </a:xfrm>
          <a:prstGeom prst="rect">
            <a:avLst/>
          </a:prstGeom>
          <a:noFill/>
        </p:spPr>
      </p:pic>
      <p:sp>
        <p:nvSpPr>
          <p:cNvPr id="4" name="Rectangle 3">
            <a:extLst>
              <a:ext uri="{FF2B5EF4-FFF2-40B4-BE49-F238E27FC236}">
                <a16:creationId xmlns:a16="http://schemas.microsoft.com/office/drawing/2014/main" id="{15841C64-412D-4FDA-814D-FE8017717EA7}"/>
              </a:ext>
              <a:ext uri="{C183D7F6-B498-43B3-948B-1728B52AA6E4}">
                <adec:decorative xmlns:adec="http://schemas.microsoft.com/office/drawing/2017/decorative" val="1"/>
              </a:ext>
            </a:extLst>
          </p:cNvPr>
          <p:cNvSpPr/>
          <p:nvPr/>
        </p:nvSpPr>
        <p:spPr bwMode="auto">
          <a:xfrm>
            <a:off x="515815" y="2363439"/>
            <a:ext cx="10999983" cy="2829886"/>
          </a:xfrm>
          <a:prstGeom prst="rect">
            <a:avLst/>
          </a:prstGeom>
          <a:noFill/>
          <a:ln w="19050">
            <a:solidFill>
              <a:schemeClr val="tx2"/>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1831753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Explore consistency levels (2 /2)</a:t>
            </a:r>
          </a:p>
        </p:txBody>
      </p:sp>
      <p:graphicFrame>
        <p:nvGraphicFramePr>
          <p:cNvPr id="6" name="Table 5" descr="Table that lists the 5 consistency levels and their descriptions.">
            <a:extLst>
              <a:ext uri="{FF2B5EF4-FFF2-40B4-BE49-F238E27FC236}">
                <a16:creationId xmlns:a16="http://schemas.microsoft.com/office/drawing/2014/main" id="{1CBF06AD-92D9-451C-9A87-9E92942982D8}"/>
              </a:ext>
            </a:extLst>
          </p:cNvPr>
          <p:cNvGraphicFramePr>
            <a:graphicFrameLocks noGrp="1"/>
          </p:cNvGraphicFramePr>
          <p:nvPr>
            <p:extLst>
              <p:ext uri="{D42A27DB-BD31-4B8C-83A1-F6EECF244321}">
                <p14:modId xmlns:p14="http://schemas.microsoft.com/office/powerpoint/2010/main" val="3000859314"/>
              </p:ext>
            </p:extLst>
          </p:nvPr>
        </p:nvGraphicFramePr>
        <p:xfrm>
          <a:off x="584708" y="1230837"/>
          <a:ext cx="11022583" cy="4396325"/>
        </p:xfrm>
        <a:graphic>
          <a:graphicData uri="http://schemas.openxmlformats.org/drawingml/2006/table">
            <a:tbl>
              <a:tblPr firstRow="1" firstCol="1">
                <a:tableStyleId>{B301B821-A1FF-4177-AEE7-76D212191A09}</a:tableStyleId>
              </a:tblPr>
              <a:tblGrid>
                <a:gridCol w="1996675">
                  <a:extLst>
                    <a:ext uri="{9D8B030D-6E8A-4147-A177-3AD203B41FA5}">
                      <a16:colId xmlns:a16="http://schemas.microsoft.com/office/drawing/2014/main" val="2903341599"/>
                    </a:ext>
                  </a:extLst>
                </a:gridCol>
                <a:gridCol w="9025908">
                  <a:extLst>
                    <a:ext uri="{9D8B030D-6E8A-4147-A177-3AD203B41FA5}">
                      <a16:colId xmlns:a16="http://schemas.microsoft.com/office/drawing/2014/main" val="354805125"/>
                    </a:ext>
                  </a:extLst>
                </a:gridCol>
              </a:tblGrid>
              <a:tr h="392622">
                <a:tc>
                  <a:txBody>
                    <a:bodyPr/>
                    <a:lstStyle/>
                    <a:p>
                      <a:pPr marL="0" marR="0">
                        <a:lnSpc>
                          <a:spcPct val="107000"/>
                        </a:lnSpc>
                        <a:spcBef>
                          <a:spcPts val="0"/>
                        </a:spcBef>
                        <a:spcAft>
                          <a:spcPts val="0"/>
                        </a:spcAft>
                      </a:pPr>
                      <a:r>
                        <a:rPr lang="en-US" sz="1600" dirty="0">
                          <a:solidFill>
                            <a:schemeClr val="bg1"/>
                          </a:solidFill>
                          <a:effectLst/>
                        </a:rPr>
                        <a:t>Consistency Level</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600" dirty="0">
                          <a:solidFill>
                            <a:schemeClr val="bg1"/>
                          </a:solidFill>
                          <a:effectLst/>
                        </a:rPr>
                        <a:t>Description</a:t>
                      </a:r>
                      <a:endParaRPr lang="en-US" sz="1600" dirty="0">
                        <a:solidFill>
                          <a:schemeClr val="bg1"/>
                        </a:solidFill>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extLst>
                  <a:ext uri="{0D108BD9-81ED-4DB2-BD59-A6C34878D82A}">
                    <a16:rowId xmlns:a16="http://schemas.microsoft.com/office/drawing/2014/main" val="1899509653"/>
                  </a:ext>
                </a:extLst>
              </a:tr>
              <a:tr h="810057">
                <a:tc>
                  <a:txBody>
                    <a:bodyPr/>
                    <a:lstStyle/>
                    <a:p>
                      <a:pPr marL="0" marR="0">
                        <a:lnSpc>
                          <a:spcPct val="107000"/>
                        </a:lnSpc>
                        <a:spcBef>
                          <a:spcPts val="0"/>
                        </a:spcBef>
                        <a:spcAft>
                          <a:spcPts val="0"/>
                        </a:spcAft>
                      </a:pPr>
                      <a:r>
                        <a:rPr lang="en-US" sz="1600" dirty="0">
                          <a:effectLst/>
                        </a:rPr>
                        <a:t>Strong</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400" dirty="0">
                          <a:effectLst/>
                        </a:rPr>
                        <a:t>When a write operation is performed on your primary database, the write operation is replicated to the replica instances. The write operation is committed (and visible) on the primary only after it has been committed and confirmed by all replicas.</a:t>
                      </a:r>
                      <a:endParaRPr lang="en-US" sz="14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extLst>
                  <a:ext uri="{0D108BD9-81ED-4DB2-BD59-A6C34878D82A}">
                    <a16:rowId xmlns:a16="http://schemas.microsoft.com/office/drawing/2014/main" val="3529573353"/>
                  </a:ext>
                </a:extLst>
              </a:tr>
              <a:tr h="836765">
                <a:tc>
                  <a:txBody>
                    <a:bodyPr/>
                    <a:lstStyle/>
                    <a:p>
                      <a:pPr marL="0" marR="0">
                        <a:lnSpc>
                          <a:spcPct val="107000"/>
                        </a:lnSpc>
                        <a:spcBef>
                          <a:spcPts val="0"/>
                        </a:spcBef>
                        <a:spcAft>
                          <a:spcPts val="0"/>
                        </a:spcAft>
                      </a:pPr>
                      <a:r>
                        <a:rPr lang="en-US" sz="1600" dirty="0">
                          <a:effectLst/>
                        </a:rPr>
                        <a:t>Bounded Staleness</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400" dirty="0">
                          <a:effectLst/>
                        </a:rPr>
                        <a:t>This level is similar to the Strong level with the major difference that you can configure how stale documents can be within replicas. Staleness refers to the quantity of time (or the version count) a replica document can be behind the primary document.</a:t>
                      </a:r>
                      <a:endParaRPr lang="en-US" sz="14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extLst>
                  <a:ext uri="{0D108BD9-81ED-4DB2-BD59-A6C34878D82A}">
                    <a16:rowId xmlns:a16="http://schemas.microsoft.com/office/drawing/2014/main" val="1526019770"/>
                  </a:ext>
                </a:extLst>
              </a:tr>
              <a:tr h="550984">
                <a:tc>
                  <a:txBody>
                    <a:bodyPr/>
                    <a:lstStyle/>
                    <a:p>
                      <a:pPr marL="0" marR="0">
                        <a:lnSpc>
                          <a:spcPct val="107000"/>
                        </a:lnSpc>
                        <a:spcBef>
                          <a:spcPts val="0"/>
                        </a:spcBef>
                        <a:spcAft>
                          <a:spcPts val="0"/>
                        </a:spcAft>
                      </a:pPr>
                      <a:r>
                        <a:rPr lang="en-US" sz="1600" dirty="0">
                          <a:effectLst/>
                        </a:rPr>
                        <a:t>Session</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400" dirty="0">
                          <a:effectLst/>
                        </a:rPr>
                        <a:t>This level guarantees that all read and write operations are consistent within a user session. Within the user session, all reads and writes are monotonic and guaranteed to be consistent across primary and replica instances.</a:t>
                      </a:r>
                      <a:endParaRPr lang="en-US" sz="14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extLst>
                  <a:ext uri="{0D108BD9-81ED-4DB2-BD59-A6C34878D82A}">
                    <a16:rowId xmlns:a16="http://schemas.microsoft.com/office/drawing/2014/main" val="3749584366"/>
                  </a:ext>
                </a:extLst>
              </a:tr>
              <a:tr h="606682">
                <a:tc>
                  <a:txBody>
                    <a:bodyPr/>
                    <a:lstStyle/>
                    <a:p>
                      <a:pPr marL="0" marR="0">
                        <a:lnSpc>
                          <a:spcPct val="107000"/>
                        </a:lnSpc>
                        <a:spcBef>
                          <a:spcPts val="0"/>
                        </a:spcBef>
                        <a:spcAft>
                          <a:spcPts val="0"/>
                        </a:spcAft>
                      </a:pPr>
                      <a:r>
                        <a:rPr lang="en-US" sz="1600" dirty="0">
                          <a:effectLst/>
                        </a:rPr>
                        <a:t>Consistent Prefix</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400" dirty="0">
                          <a:effectLst/>
                        </a:rPr>
                        <a:t>This level has loose consistency but guarantees that when updates show up in replicas, they will show up in the correct order (that is, as prefixes of other updates) without any gaps.</a:t>
                      </a:r>
                      <a:endParaRPr lang="en-US" sz="14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extLst>
                  <a:ext uri="{0D108BD9-81ED-4DB2-BD59-A6C34878D82A}">
                    <a16:rowId xmlns:a16="http://schemas.microsoft.com/office/drawing/2014/main" val="2357137341"/>
                  </a:ext>
                </a:extLst>
              </a:tr>
              <a:tr h="1153830">
                <a:tc>
                  <a:txBody>
                    <a:bodyPr/>
                    <a:lstStyle/>
                    <a:p>
                      <a:pPr marL="0" marR="0">
                        <a:lnSpc>
                          <a:spcPct val="107000"/>
                        </a:lnSpc>
                        <a:spcBef>
                          <a:spcPts val="0"/>
                        </a:spcBef>
                        <a:spcAft>
                          <a:spcPts val="0"/>
                        </a:spcAft>
                      </a:pPr>
                      <a:r>
                        <a:rPr lang="en-US" sz="1600" dirty="0">
                          <a:effectLst/>
                        </a:rPr>
                        <a:t>Eventual</a:t>
                      </a:r>
                      <a:endParaRPr lang="en-US" sz="16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tc>
                  <a:txBody>
                    <a:bodyPr/>
                    <a:lstStyle/>
                    <a:p>
                      <a:pPr marL="0" marR="0">
                        <a:lnSpc>
                          <a:spcPct val="107000"/>
                        </a:lnSpc>
                        <a:spcBef>
                          <a:spcPts val="0"/>
                        </a:spcBef>
                        <a:spcAft>
                          <a:spcPts val="0"/>
                        </a:spcAft>
                      </a:pPr>
                      <a:r>
                        <a:rPr lang="en-US" sz="1400" dirty="0">
                          <a:effectLst/>
                        </a:rPr>
                        <a:t>This level has the loosest consistency and essentially commits any write operation against the primary immediately. Replica transactions are asynchronously handled and will eventually (over time) be consistent with the primary. This tier has the best performance, because the primary database does not need to wait for replicas to commit to finalize its transactions.</a:t>
                      </a:r>
                      <a:endParaRPr lang="en-US" sz="1400" dirty="0">
                        <a:effectLst/>
                        <a:latin typeface="Calibri" panose="020F0502020204030204" pitchFamily="34" charset="0"/>
                        <a:ea typeface="Malgun Gothic" panose="020B0503020000020004" pitchFamily="34" charset="-127"/>
                        <a:cs typeface="Times New Roman" panose="02020603050405020304" pitchFamily="18" charset="0"/>
                      </a:endParaRPr>
                    </a:p>
                  </a:txBody>
                  <a:tcPr marL="72000" marR="72000" marT="72000" marB="72000" anchor="ctr"/>
                </a:tc>
                <a:extLst>
                  <a:ext uri="{0D108BD9-81ED-4DB2-BD59-A6C34878D82A}">
                    <a16:rowId xmlns:a16="http://schemas.microsoft.com/office/drawing/2014/main" val="409776196"/>
                  </a:ext>
                </a:extLst>
              </a:tr>
            </a:tbl>
          </a:graphicData>
        </a:graphic>
      </p:graphicFrame>
    </p:spTree>
    <p:extLst>
      <p:ext uri="{BB962C8B-B14F-4D97-AF65-F5344CB8AC3E}">
        <p14:creationId xmlns:p14="http://schemas.microsoft.com/office/powerpoint/2010/main" val="241079279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42854-46B9-3C46-86ED-051FEA185446}"/>
              </a:ext>
            </a:extLst>
          </p:cNvPr>
          <p:cNvSpPr>
            <a:spLocks noGrp="1"/>
          </p:cNvSpPr>
          <p:nvPr>
            <p:ph type="title"/>
          </p:nvPr>
        </p:nvSpPr>
        <p:spPr/>
        <p:txBody>
          <a:bodyPr/>
          <a:lstStyle/>
          <a:p>
            <a:r>
              <a:rPr lang="en-US" dirty="0"/>
              <a:t>Discover request units</a:t>
            </a:r>
          </a:p>
        </p:txBody>
      </p:sp>
      <p:sp>
        <p:nvSpPr>
          <p:cNvPr id="4" name="Text Placeholder 3">
            <a:extLst>
              <a:ext uri="{FF2B5EF4-FFF2-40B4-BE49-F238E27FC236}">
                <a16:creationId xmlns:a16="http://schemas.microsoft.com/office/drawing/2014/main" id="{AD42BD56-18EB-AA09-2599-ECFA302FA4CD}"/>
              </a:ext>
            </a:extLst>
          </p:cNvPr>
          <p:cNvSpPr>
            <a:spLocks noGrp="1"/>
          </p:cNvSpPr>
          <p:nvPr>
            <p:ph type="body" sz="quarter" idx="12"/>
          </p:nvPr>
        </p:nvSpPr>
        <p:spPr>
          <a:xfrm>
            <a:off x="418643" y="1456896"/>
            <a:ext cx="4978547" cy="3216265"/>
          </a:xfrm>
        </p:spPr>
        <p:txBody>
          <a:bodyPr/>
          <a:lstStyle/>
          <a:p>
            <a:r>
              <a:rPr lang="en-US" dirty="0"/>
              <a:t>Account types and Request Units</a:t>
            </a:r>
          </a:p>
          <a:p>
            <a:r>
              <a:rPr lang="en-US" sz="1600" dirty="0">
                <a:latin typeface="+mn-lt"/>
              </a:rPr>
              <a:t>The type of Azure Cosmos DB account created determines the way RUs are charged, there are three modes of account creation:</a:t>
            </a:r>
            <a:endParaRPr lang="en-US" sz="1000" dirty="0">
              <a:latin typeface="+mn-lt"/>
            </a:endParaRPr>
          </a:p>
          <a:p>
            <a:pPr marL="342900" indent="-342900">
              <a:buFont typeface="Arial" panose="020B0604020202020204" pitchFamily="34" charset="0"/>
              <a:buChar char="•"/>
            </a:pPr>
            <a:r>
              <a:rPr lang="en-US" sz="1600" b="1" dirty="0">
                <a:latin typeface="+mn-lt"/>
              </a:rPr>
              <a:t>Provisioned throughput:</a:t>
            </a:r>
            <a:r>
              <a:rPr lang="en-US" sz="1600" dirty="0">
                <a:latin typeface="+mn-lt"/>
              </a:rPr>
              <a:t> You manage the number of RUs for your app in 100 RUs per second increments.</a:t>
            </a:r>
          </a:p>
          <a:p>
            <a:pPr marL="342900" indent="-342900">
              <a:buFont typeface="Arial" panose="020B0604020202020204" pitchFamily="34" charset="0"/>
              <a:buChar char="•"/>
            </a:pPr>
            <a:r>
              <a:rPr lang="en-US" sz="1600" b="1" dirty="0">
                <a:latin typeface="+mn-lt"/>
              </a:rPr>
              <a:t>Serverless: </a:t>
            </a:r>
            <a:r>
              <a:rPr lang="en-US" sz="1600" dirty="0">
                <a:latin typeface="+mn-lt"/>
              </a:rPr>
              <a:t>Billed for the number of RUs consumed by your database operations.</a:t>
            </a:r>
          </a:p>
          <a:p>
            <a:pPr marL="342900" indent="-342900">
              <a:buFont typeface="Arial" panose="020B0604020202020204" pitchFamily="34" charset="0"/>
              <a:buChar char="•"/>
            </a:pPr>
            <a:r>
              <a:rPr lang="en-US" sz="1600" b="1" dirty="0" err="1">
                <a:latin typeface="+mn-lt"/>
              </a:rPr>
              <a:t>Autoscale</a:t>
            </a:r>
            <a:r>
              <a:rPr lang="en-US" sz="1600" b="1" dirty="0">
                <a:latin typeface="+mn-lt"/>
              </a:rPr>
              <a:t>:</a:t>
            </a:r>
            <a:r>
              <a:rPr lang="en-US" sz="1600" dirty="0">
                <a:latin typeface="+mn-lt"/>
              </a:rPr>
              <a:t> Automatically and instantly scale RUs based on usage.</a:t>
            </a:r>
          </a:p>
        </p:txBody>
      </p:sp>
      <p:grpSp>
        <p:nvGrpSpPr>
          <p:cNvPr id="3" name="Group 2" descr="Image showing how database operations consume request units.">
            <a:extLst>
              <a:ext uri="{FF2B5EF4-FFF2-40B4-BE49-F238E27FC236}">
                <a16:creationId xmlns:a16="http://schemas.microsoft.com/office/drawing/2014/main" id="{7095B9E3-9C07-68DA-FA03-AB39A4710AA0}"/>
              </a:ext>
            </a:extLst>
          </p:cNvPr>
          <p:cNvGrpSpPr/>
          <p:nvPr/>
        </p:nvGrpSpPr>
        <p:grpSpPr>
          <a:xfrm>
            <a:off x="5663159" y="1456896"/>
            <a:ext cx="6213054" cy="4189317"/>
            <a:chOff x="2626302" y="1395046"/>
            <a:chExt cx="6213054" cy="4189317"/>
          </a:xfrm>
        </p:grpSpPr>
        <p:pic>
          <p:nvPicPr>
            <p:cNvPr id="2050" name="Picture 2">
              <a:extLst>
                <a:ext uri="{FF2B5EF4-FFF2-40B4-BE49-F238E27FC236}">
                  <a16:creationId xmlns:a16="http://schemas.microsoft.com/office/drawing/2014/main" id="{DAAB96C4-F9D3-4082-B109-74AB0D1E332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a:stretch/>
          </p:blipFill>
          <p:spPr bwMode="auto">
            <a:xfrm>
              <a:off x="2728324" y="1568221"/>
              <a:ext cx="5983579" cy="388199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CA1B4D49-B807-4499-A7D2-BBA1FB67CABA}"/>
                </a:ext>
                <a:ext uri="{C183D7F6-B498-43B3-948B-1728B52AA6E4}">
                  <adec:decorative xmlns:adec="http://schemas.microsoft.com/office/drawing/2017/decorative" val="1"/>
                </a:ext>
              </a:extLst>
            </p:cNvPr>
            <p:cNvSpPr/>
            <p:nvPr/>
          </p:nvSpPr>
          <p:spPr bwMode="auto">
            <a:xfrm>
              <a:off x="2626302" y="1395046"/>
              <a:ext cx="6213054" cy="41893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89642" tIns="89642" rIns="89642" bIns="89642" numCol="1" spcCol="0" rtlCol="0" fromWordArt="0" anchor="t" anchorCtr="0" forceAA="0" compatLnSpc="1">
              <a:prstTxWarp prst="textNoShape">
                <a:avLst/>
              </a:prstTxWarp>
              <a:noAutofit/>
            </a:bodyPr>
            <a:lstStyle/>
            <a:p>
              <a:pPr defTabSz="914102" fontAlgn="base">
                <a:spcBef>
                  <a:spcPct val="0"/>
                </a:spcBef>
                <a:spcAft>
                  <a:spcPts val="98"/>
                </a:spcAft>
              </a:pPr>
              <a:endParaRPr lang="en-US" sz="980" u="sng">
                <a:solidFill>
                  <a:schemeClr val="bg1"/>
                </a:solidFill>
                <a:ea typeface="Segoe UI" pitchFamily="34" charset="0"/>
                <a:cs typeface="Segoe UI" pitchFamily="34" charset="0"/>
              </a:endParaRPr>
            </a:p>
          </p:txBody>
        </p:sp>
      </p:grpSp>
    </p:spTree>
    <p:extLst>
      <p:ext uri="{BB962C8B-B14F-4D97-AF65-F5344CB8AC3E}">
        <p14:creationId xmlns:p14="http://schemas.microsoft.com/office/powerpoint/2010/main" val="253945467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Module 2: Work with Azure Cosmos DB</a:t>
            </a:r>
          </a:p>
        </p:txBody>
      </p:sp>
      <p:pic>
        <p:nvPicPr>
          <p:cNvPr id="7" name="Picture Placeholder 11" descr="Icon of a gear inside a circle">
            <a:extLst>
              <a:ext uri="{FF2B5EF4-FFF2-40B4-BE49-F238E27FC236}">
                <a16:creationId xmlns:a16="http://schemas.microsoft.com/office/drawing/2014/main" id="{ED4ACC83-3626-46C6-9E54-0329D13A2493}"/>
              </a:ext>
            </a:extLst>
          </p:cNvPr>
          <p:cNvPicPr>
            <a:picLocks noGrp="1" noChangeAspect="1"/>
          </p:cNvPicPr>
          <p:nvPr>
            <p:ph type="pic" sz="quarter" idx="10"/>
          </p:nvPr>
        </p:nvPicPr>
        <p:blipFill rotWithShape="1">
          <a:blip r:embed="rId3"/>
          <a:srcRect l="37" r="37"/>
          <a:stretch/>
        </p:blipFill>
        <p:spPr>
          <a:xfrm>
            <a:off x="10098088" y="2778125"/>
            <a:ext cx="1281112" cy="1281113"/>
          </a:xfrm>
          <a:prstGeom prst="rect">
            <a:avLst/>
          </a:prstGeom>
        </p:spPr>
      </p:pic>
    </p:spTree>
    <p:extLst>
      <p:ext uri="{BB962C8B-B14F-4D97-AF65-F5344CB8AC3E}">
        <p14:creationId xmlns:p14="http://schemas.microsoft.com/office/powerpoint/2010/main" val="1030260714"/>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1021</Words>
  <Application>Microsoft Office PowerPoint</Application>
  <PresentationFormat>Widescreen</PresentationFormat>
  <Paragraphs>87</Paragraphs>
  <Slides>13</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Consolas</vt:lpstr>
      <vt:lpstr>Segoe UI</vt:lpstr>
      <vt:lpstr>Segoe UI Light</vt:lpstr>
      <vt:lpstr>Segoe UI Semibold</vt:lpstr>
      <vt:lpstr>Wingdings</vt:lpstr>
      <vt:lpstr>Microsoft Azure Template</vt:lpstr>
      <vt:lpstr>Learning Path 04: Develop solutions that use Azure Cosmos DB</vt:lpstr>
      <vt:lpstr>Agenda </vt:lpstr>
      <vt:lpstr>Module 1: Explore Azure Cosmos DB</vt:lpstr>
      <vt:lpstr>Introduction</vt:lpstr>
      <vt:lpstr>Explore the resource hierarchy (2 / 2)</vt:lpstr>
      <vt:lpstr>Explore consistency levels (1 / 2)</vt:lpstr>
      <vt:lpstr>Explore consistency levels (2 /2)</vt:lpstr>
      <vt:lpstr>Discover request units</vt:lpstr>
      <vt:lpstr>Module 2: Work with Azure Cosmos DB</vt:lpstr>
      <vt:lpstr>Introduction</vt:lpstr>
      <vt:lpstr>Explore change feed in Azure Cosmos DB</vt:lpstr>
      <vt:lpstr>PowerPoint Presentation</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2021-12-14T19:57:27Z</dcterms:created>
  <dcterms:modified xsi:type="dcterms:W3CDTF">2023-09-17T17:08:33Z</dcterms:modified>
</cp:coreProperties>
</file>