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8"/>
  </p:notesMasterIdLst>
  <p:handoutMasterIdLst>
    <p:handoutMasterId r:id="rId19"/>
  </p:handoutMasterIdLst>
  <p:sldIdLst>
    <p:sldId id="1627" r:id="rId2"/>
    <p:sldId id="1868" r:id="rId3"/>
    <p:sldId id="1834" r:id="rId4"/>
    <p:sldId id="1947" r:id="rId5"/>
    <p:sldId id="1835" r:id="rId6"/>
    <p:sldId id="1944" r:id="rId7"/>
    <p:sldId id="1955" r:id="rId8"/>
    <p:sldId id="1956" r:id="rId9"/>
    <p:sldId id="1958" r:id="rId10"/>
    <p:sldId id="1974" r:id="rId11"/>
    <p:sldId id="1975" r:id="rId12"/>
    <p:sldId id="1977" r:id="rId13"/>
    <p:sldId id="1980" r:id="rId14"/>
    <p:sldId id="1983" r:id="rId15"/>
    <p:sldId id="1865" r:id="rId16"/>
    <p:sldId id="1786"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3C3C41"/>
    <a:srgbClr val="4BCBEE"/>
    <a:srgbClr val="1392B4"/>
    <a:srgbClr val="0B556A"/>
    <a:srgbClr val="59B4D9"/>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BF7156-FEAD-B9BC-8E36-63B14BBA4F3E}" v="1" dt="2020-10-13T02:33:13.8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77455" autoAdjust="0"/>
  </p:normalViewPr>
  <p:slideViewPr>
    <p:cSldViewPr snapToGrid="0">
      <p:cViewPr varScale="1">
        <p:scale>
          <a:sx n="88" d="100"/>
          <a:sy n="88" d="100"/>
        </p:scale>
        <p:origin x="1488" y="9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F24B-4F92-8B63-53F6DA5E02D6}"/>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F24B-4F92-8B63-53F6DA5E02D6}"/>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F24B-4F92-8B63-53F6DA5E02D6}"/>
              </c:ext>
            </c:extLst>
          </c:dPt>
          <c:val>
            <c:numRef>
              <c:f>Sheet1!$B$2:$B$4</c:f>
              <c:numCache>
                <c:formatCode>General</c:formatCode>
                <c:ptCount val="3"/>
                <c:pt idx="0">
                  <c:v>45</c:v>
                </c:pt>
                <c:pt idx="1">
                  <c:v>15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Time</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2"/>
                      <c:pt idx="0">
                        <c:v>Challenge</c:v>
                      </c:pt>
                      <c:pt idx="1">
                        <c:v>Hour</c:v>
                      </c:pt>
                    </c:strCache>
                  </c:strRef>
                </c15:cat>
              </c15:filteredCategoryTitle>
            </c:ext>
            <c:ext xmlns:c16="http://schemas.microsoft.com/office/drawing/2014/chart" uri="{C3380CC4-5D6E-409C-BE32-E72D297353CC}">
              <c16:uniqueId val="{00000006-F24B-4F92-8B63-53F6DA5E02D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nl-NL"/>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9/17/2023 7:08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9/17/2023 7:08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619495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2906103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6E6E6"/>
                </a:solidFill>
                <a:effectLst/>
                <a:latin typeface="Segoe UI" panose="020B0502040204020203" pitchFamily="34" charset="0"/>
              </a:rPr>
              <a:t>Azure Container Apps manages the details of Kubernetes and container orchestration for you. Containers in Azure Container Apps can use any runtime, programming language, or development stack of your choice.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202729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9/17/2023 7:08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77906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Prerequisites</a:t>
            </a:r>
          </a:p>
          <a:p>
            <a:pPr marL="171450" indent="-171450">
              <a:buFont typeface="Arial" panose="020B0604020202020204" pitchFamily="34" charset="0"/>
              <a:buChar char="•"/>
            </a:pPr>
            <a:r>
              <a:rPr lang="en-US" dirty="0"/>
              <a:t>You should be familiar with container concepts and terminology.</a:t>
            </a:r>
          </a:p>
          <a:p>
            <a:pPr marL="171450" indent="-171450">
              <a:buFont typeface="Arial" panose="020B0604020202020204" pitchFamily="34" charset="0"/>
              <a:buChar char="•"/>
            </a:pPr>
            <a:r>
              <a:rPr lang="en-US" dirty="0"/>
              <a:t>An understanding of cloud computing and some experience with the Azure portal.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783667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Prerequisites</a:t>
            </a:r>
          </a:p>
          <a:p>
            <a:pPr marL="171450" indent="-171450">
              <a:buFont typeface="Arial" panose="020B0604020202020204" pitchFamily="34" charset="0"/>
              <a:buChar char="•"/>
            </a:pPr>
            <a:r>
              <a:rPr lang="en-US" b="0" dirty="0"/>
              <a:t>You should be familiar with container concepts and terminology.</a:t>
            </a:r>
          </a:p>
          <a:p>
            <a:pPr marL="171450" indent="-171450">
              <a:buFont typeface="Arial" panose="020B0604020202020204" pitchFamily="34" charset="0"/>
              <a:buChar char="•"/>
            </a:pPr>
            <a:r>
              <a:rPr lang="en-US" b="0" dirty="0"/>
              <a:t>An understanding of cloud computing and some experience with the Azure portal.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4096197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Fast startup</a:t>
            </a:r>
            <a:r>
              <a:rPr lang="en-US" dirty="0"/>
              <a:t>: ACI can start containers in Azure in seconds, without the need to provision and manage VMs</a:t>
            </a:r>
          </a:p>
          <a:p>
            <a:pPr marL="171450" indent="-171450">
              <a:buFont typeface="Arial" panose="020B0604020202020204" pitchFamily="34" charset="0"/>
              <a:buChar char="•"/>
            </a:pPr>
            <a:r>
              <a:rPr lang="en-US" b="1" dirty="0"/>
              <a:t>Container access</a:t>
            </a:r>
            <a:r>
              <a:rPr lang="en-US" dirty="0"/>
              <a:t>: ACI enables exposing your container groups directly to the internet with an IP address and a fully qualified domain name (FQDN)</a:t>
            </a:r>
          </a:p>
          <a:p>
            <a:pPr marL="171450" indent="-171450">
              <a:buFont typeface="Arial" panose="020B0604020202020204" pitchFamily="34" charset="0"/>
              <a:buChar char="•"/>
            </a:pPr>
            <a:r>
              <a:rPr lang="en-US" b="1" dirty="0"/>
              <a:t>Hypervisor-level security</a:t>
            </a:r>
            <a:r>
              <a:rPr lang="en-US" dirty="0"/>
              <a:t>: Isolate your application as completely as it would be in a VM</a:t>
            </a:r>
          </a:p>
          <a:p>
            <a:pPr marL="171450" indent="-171450">
              <a:buFont typeface="Arial" panose="020B0604020202020204" pitchFamily="34" charset="0"/>
              <a:buChar char="•"/>
            </a:pPr>
            <a:r>
              <a:rPr lang="en-US" b="1" dirty="0"/>
              <a:t>Customer data</a:t>
            </a:r>
            <a:r>
              <a:rPr lang="en-US" dirty="0"/>
              <a:t>: The ACI service stores the minimum customer data required to ensure your container groups are running as expected</a:t>
            </a:r>
          </a:p>
          <a:p>
            <a:pPr marL="171450" indent="-171450">
              <a:buFont typeface="Arial" panose="020B0604020202020204" pitchFamily="34" charset="0"/>
              <a:buChar char="•"/>
            </a:pPr>
            <a:r>
              <a:rPr lang="en-US" b="1" dirty="0"/>
              <a:t>Custom sizes</a:t>
            </a:r>
            <a:r>
              <a:rPr lang="en-US" dirty="0"/>
              <a:t>: ACI provides optimum utilization by allowing exact specifications of CPU cores and memory</a:t>
            </a:r>
          </a:p>
          <a:p>
            <a:pPr marL="171450" indent="-171450">
              <a:buFont typeface="Arial" panose="020B0604020202020204" pitchFamily="34" charset="0"/>
              <a:buChar char="•"/>
            </a:pPr>
            <a:r>
              <a:rPr lang="en-US" b="1" dirty="0"/>
              <a:t>Persistent storage</a:t>
            </a:r>
            <a:r>
              <a:rPr lang="en-US" dirty="0"/>
              <a:t>: Mount Azure Files shares directly to a container to retrieve and persist state</a:t>
            </a:r>
          </a:p>
          <a:p>
            <a:pPr marL="171450" indent="-171450">
              <a:buFont typeface="Arial" panose="020B0604020202020204" pitchFamily="34" charset="0"/>
              <a:buChar char="•"/>
            </a:pPr>
            <a:r>
              <a:rPr lang="en-US" b="1" dirty="0"/>
              <a:t>Linux and Windows</a:t>
            </a:r>
            <a:r>
              <a:rPr lang="en-US" dirty="0"/>
              <a:t>: Schedule both Windows and Linux containers using the same API.</a:t>
            </a:r>
          </a:p>
          <a:p>
            <a:endParaRPr lang="en-US" dirty="0"/>
          </a:p>
          <a:p>
            <a:r>
              <a:rPr lang="en-US" dirty="0"/>
              <a:t>For scenarios where you need full container orchestration, including service discovery across multiple containers, automatic scaling, and coordinated application upgrades, we recommend Azure Kubernetes Service (AKS).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371715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This example container group:</a:t>
            </a:r>
          </a:p>
          <a:p>
            <a:pPr marL="171450" indent="-171450">
              <a:buFont typeface="Arial" panose="020B0604020202020204" pitchFamily="34" charset="0"/>
              <a:buChar char="•"/>
            </a:pPr>
            <a:r>
              <a:rPr lang="en-US" dirty="0"/>
              <a:t>Is scheduled on a single host machine.</a:t>
            </a:r>
          </a:p>
          <a:p>
            <a:pPr marL="171450" indent="-171450">
              <a:buFont typeface="Arial" panose="020B0604020202020204" pitchFamily="34" charset="0"/>
              <a:buChar char="•"/>
            </a:pPr>
            <a:r>
              <a:rPr lang="en-US" dirty="0"/>
              <a:t>Is assigned a DNS name label.</a:t>
            </a:r>
          </a:p>
          <a:p>
            <a:pPr marL="171450" indent="-171450">
              <a:buFont typeface="Arial" panose="020B0604020202020204" pitchFamily="34" charset="0"/>
              <a:buChar char="•"/>
            </a:pPr>
            <a:r>
              <a:rPr lang="en-US" dirty="0"/>
              <a:t>Exposes a single public IP address, with one exposed port.</a:t>
            </a:r>
          </a:p>
          <a:p>
            <a:pPr marL="171450" indent="-171450">
              <a:buFont typeface="Arial" panose="020B0604020202020204" pitchFamily="34" charset="0"/>
              <a:buChar char="•"/>
            </a:pPr>
            <a:r>
              <a:rPr lang="en-US" dirty="0"/>
              <a:t>Consists of two containers. One container listens on port 80, while the other listens on port 5000.</a:t>
            </a:r>
          </a:p>
          <a:p>
            <a:pPr marL="171450" indent="-171450">
              <a:buFont typeface="Arial" panose="020B0604020202020204" pitchFamily="34" charset="0"/>
              <a:buChar char="•"/>
            </a:pPr>
            <a:r>
              <a:rPr lang="en-US" dirty="0"/>
              <a:t>Includes two Azure file shares as volume mounts, and each container mounts one of the shares locally.</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Note</a:t>
            </a:r>
            <a:r>
              <a:rPr lang="en-US" dirty="0"/>
              <a:t>: Multi-container groups currently support only Linux containers. For Windows containers, Azure Container Instances only supports deployment of a single instance.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46271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Deployment</a:t>
            </a:r>
          </a:p>
          <a:p>
            <a:pPr marL="171450" indent="-171450">
              <a:buFont typeface="Arial" panose="020B0604020202020204" pitchFamily="34" charset="0"/>
              <a:buChar char="•"/>
            </a:pPr>
            <a:r>
              <a:rPr lang="en-US" dirty="0"/>
              <a:t>A Resource Manager template is recommended when you need to deploy additional Azure service resources (for example, an Azure Files share) when you deploy the container instances.</a:t>
            </a:r>
          </a:p>
          <a:p>
            <a:pPr marL="171450" indent="-171450">
              <a:buFont typeface="Arial" panose="020B0604020202020204" pitchFamily="34" charset="0"/>
              <a:buChar char="•"/>
            </a:pPr>
            <a:r>
              <a:rPr lang="en-US" dirty="0"/>
              <a:t>Due to the YAML format's more concise nature, a YAML file is recommended when your deployment includes only container instances.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Resource allocation</a:t>
            </a:r>
          </a:p>
          <a:p>
            <a:pPr marL="0" indent="0">
              <a:buFont typeface="Arial" panose="020B0604020202020204" pitchFamily="34" charset="0"/>
              <a:buNone/>
            </a:pPr>
            <a:r>
              <a:rPr lang="en-US" dirty="0"/>
              <a:t>Taking CPU resources as an example, if you create a container group with two instances, each requesting 1 CPU, then the container group is allocated 2 CPUs.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Networking</a:t>
            </a:r>
          </a:p>
          <a:p>
            <a:pPr marL="0" indent="0">
              <a:buFont typeface="Arial" panose="020B0604020202020204" pitchFamily="34" charset="0"/>
              <a:buNone/>
            </a:pPr>
            <a:r>
              <a:rPr lang="en-US" dirty="0"/>
              <a:t>To enable external clients to reach a container within the group, you must expose the port on the IP address and from the container. Because containers within the group share a port namespace, port mapping isn't supported. Containers within a group can reach each other via localhost on the ports that they have exposed, even if those ports aren't exposed externally on the group's IP address.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Storage</a:t>
            </a:r>
          </a:p>
          <a:p>
            <a:pPr marL="0" indent="0">
              <a:buFont typeface="Arial" panose="020B0604020202020204" pitchFamily="34" charset="0"/>
              <a:buNone/>
            </a:pPr>
            <a:r>
              <a:rPr lang="en-US" dirty="0"/>
              <a:t>Supported volumes include:</a:t>
            </a:r>
          </a:p>
          <a:p>
            <a:pPr marL="171450" indent="-171450">
              <a:buFont typeface="Arial" panose="020B0604020202020204" pitchFamily="34" charset="0"/>
              <a:buChar char="•"/>
            </a:pPr>
            <a:r>
              <a:rPr lang="en-US" dirty="0"/>
              <a:t>Azure file share</a:t>
            </a:r>
          </a:p>
          <a:p>
            <a:pPr marL="171450" indent="-171450">
              <a:buFont typeface="Arial" panose="020B0604020202020204" pitchFamily="34" charset="0"/>
              <a:buChar char="•"/>
            </a:pPr>
            <a:r>
              <a:rPr lang="en-US" dirty="0"/>
              <a:t>Secret</a:t>
            </a:r>
          </a:p>
          <a:p>
            <a:pPr marL="171450" indent="-171450">
              <a:buFont typeface="Arial" panose="020B0604020202020204" pitchFamily="34" charset="0"/>
              <a:buChar char="•"/>
            </a:pPr>
            <a:r>
              <a:rPr lang="en-US" dirty="0"/>
              <a:t>Empty directory</a:t>
            </a:r>
          </a:p>
          <a:p>
            <a:pPr marL="171450" indent="-171450">
              <a:buFont typeface="Arial" panose="020B0604020202020204" pitchFamily="34" charset="0"/>
              <a:buChar char="•"/>
            </a:pPr>
            <a:r>
              <a:rPr lang="en-US" dirty="0"/>
              <a:t>Cloned git repo</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Common scenarios</a:t>
            </a:r>
          </a:p>
          <a:p>
            <a:pPr marL="0" indent="0">
              <a:buFont typeface="Arial" panose="020B0604020202020204" pitchFamily="34" charset="0"/>
              <a:buNone/>
            </a:pPr>
            <a:r>
              <a:rPr lang="en-US" dirty="0"/>
              <a:t>These images can then be delivered by different teams and have separate resource requirements.</a:t>
            </a:r>
          </a:p>
          <a:p>
            <a:pPr marL="0" indent="0">
              <a:buFont typeface="Arial" panose="020B0604020202020204" pitchFamily="34" charset="0"/>
              <a:buNone/>
            </a:pPr>
            <a:r>
              <a:rPr lang="en-US" dirty="0"/>
              <a:t>Example usage could include:</a:t>
            </a:r>
          </a:p>
          <a:p>
            <a:pPr marL="171450" indent="-171450">
              <a:buFont typeface="Arial" panose="020B0604020202020204" pitchFamily="34" charset="0"/>
              <a:buChar char="•"/>
            </a:pPr>
            <a:r>
              <a:rPr lang="en-US" dirty="0"/>
              <a:t>A container serving a web application and a container pulling the latest content from source control.</a:t>
            </a:r>
          </a:p>
          <a:p>
            <a:pPr marL="171450" indent="-171450">
              <a:buFont typeface="Arial" panose="020B0604020202020204" pitchFamily="34" charset="0"/>
              <a:buChar char="•"/>
            </a:pPr>
            <a:r>
              <a:rPr lang="en-US" dirty="0"/>
              <a:t>An application container and a logging container. The logging container collects the logs and metrics output by the main application and writes them to long-term storage.</a:t>
            </a:r>
          </a:p>
          <a:p>
            <a:pPr marL="171450" indent="-171450">
              <a:buFont typeface="Arial" panose="020B0604020202020204" pitchFamily="34" charset="0"/>
              <a:buChar char="•"/>
            </a:pPr>
            <a:r>
              <a:rPr lang="en-US" dirty="0"/>
              <a:t>An application container and a monitoring container. The monitoring container periodically makes a request to the application to ensure that it's running and responding correctly, and raises an alert if it's not.</a:t>
            </a:r>
          </a:p>
          <a:p>
            <a:pPr marL="171450" indent="-171450">
              <a:buFont typeface="Arial" panose="020B0604020202020204" pitchFamily="34" charset="0"/>
              <a:buChar char="•"/>
            </a:pPr>
            <a:r>
              <a:rPr lang="en-US" dirty="0"/>
              <a:t>A front-end container and a back-end container. The front end might serve a web application, with the back end running a service to retrieve data.</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1972621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81179"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134954"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134954"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89711"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17.xml"/><Relationship Id="rId5" Type="http://schemas.openxmlformats.org/officeDocument/2006/relationships/image" Target="../media/image16.emf"/><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fr-FR" sz="4000" dirty="0">
                <a:solidFill>
                  <a:schemeClr val="tx1"/>
                </a:solidFill>
              </a:rPr>
              <a:t>Learning Path 05: </a:t>
            </a:r>
            <a:r>
              <a:rPr lang="en-US" sz="4000" dirty="0">
                <a:solidFill>
                  <a:schemeClr val="tx1"/>
                </a:solidFill>
              </a:rPr>
              <a:t>Implement</a:t>
            </a:r>
            <a:r>
              <a:rPr lang="fr-FR" sz="4000" dirty="0">
                <a:solidFill>
                  <a:schemeClr val="tx1"/>
                </a:solidFill>
              </a:rPr>
              <a:t> containerized solutions</a:t>
            </a:r>
            <a:endParaRPr lang="en-US" sz="4000"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a:t>
            </a:r>
            <a:r>
              <a:rPr lang="en-US" altLang="zh-CN" dirty="0"/>
              <a:t> 3: Implement Azure Container Apps</a:t>
            </a:r>
            <a:endParaRPr lang="en-US" dirty="0"/>
          </a:p>
        </p:txBody>
      </p:sp>
      <p:pic>
        <p:nvPicPr>
          <p:cNvPr id="2" name="Picture 1" descr="Icon of a bulb">
            <a:extLst>
              <a:ext uri="{FF2B5EF4-FFF2-40B4-BE49-F238E27FC236}">
                <a16:creationId xmlns:a16="http://schemas.microsoft.com/office/drawing/2014/main" id="{D760212B-7547-44AB-A89B-FAFA89BE64BA}"/>
              </a:ext>
            </a:extLst>
          </p:cNvPr>
          <p:cNvPicPr>
            <a:picLocks noChangeAspect="1"/>
          </p:cNvPicPr>
          <p:nvPr/>
        </p:nvPicPr>
        <p:blipFill>
          <a:blip r:embed="rId3"/>
          <a:stretch>
            <a:fillRect/>
          </a:stretch>
        </p:blipFill>
        <p:spPr>
          <a:xfrm>
            <a:off x="10288778" y="2770670"/>
            <a:ext cx="931836" cy="1296000"/>
          </a:xfrm>
          <a:prstGeom prst="rect">
            <a:avLst/>
          </a:prstGeom>
        </p:spPr>
      </p:pic>
    </p:spTree>
    <p:extLst>
      <p:ext uri="{BB962C8B-B14F-4D97-AF65-F5344CB8AC3E}">
        <p14:creationId xmlns:p14="http://schemas.microsoft.com/office/powerpoint/2010/main" val="205854755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Introduction</a:t>
            </a:r>
          </a:p>
        </p:txBody>
      </p:sp>
      <p:sp>
        <p:nvSpPr>
          <p:cNvPr id="2" name="TextBox 1">
            <a:extLst>
              <a:ext uri="{FF2B5EF4-FFF2-40B4-BE49-F238E27FC236}">
                <a16:creationId xmlns:a16="http://schemas.microsoft.com/office/drawing/2014/main" id="{C0B77374-98C8-4C04-BCA6-26FBC788DD68}"/>
              </a:ext>
            </a:extLst>
          </p:cNvPr>
          <p:cNvSpPr txBox="1"/>
          <p:nvPr/>
        </p:nvSpPr>
        <p:spPr>
          <a:xfrm>
            <a:off x="418643" y="1458000"/>
            <a:ext cx="11341268" cy="2165002"/>
          </a:xfrm>
          <a:prstGeom prst="rect">
            <a:avLst/>
          </a:prstGeom>
          <a:noFill/>
        </p:spPr>
        <p:txBody>
          <a:bodyPr wrap="square" lIns="0" tIns="54000" rIns="0" bIns="54000" rtlCol="0">
            <a:spAutoFit/>
          </a:bodyPr>
          <a:lstStyle/>
          <a:p>
            <a:pPr>
              <a:lnSpc>
                <a:spcPct val="90000"/>
              </a:lnSpc>
              <a:spcAft>
                <a:spcPts val="600"/>
              </a:spcAft>
            </a:pPr>
            <a:r>
              <a:rPr lang="en-US" sz="2400" dirty="0">
                <a:gradFill>
                  <a:gsLst>
                    <a:gs pos="2917">
                      <a:schemeClr val="tx1"/>
                    </a:gs>
                    <a:gs pos="30000">
                      <a:schemeClr val="tx1"/>
                    </a:gs>
                  </a:gsLst>
                  <a:lin ang="5400000" scaled="0"/>
                </a:gradFill>
              </a:rPr>
              <a:t>After completing this module, you'll be able to:</a:t>
            </a:r>
          </a:p>
          <a:p>
            <a:pPr marL="342900" indent="-342900">
              <a:lnSpc>
                <a:spcPct val="90000"/>
              </a:lnSpc>
              <a:spcBef>
                <a:spcPts val="600"/>
              </a:spcBef>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Describe the features benefits of Azure Container Apps </a:t>
            </a:r>
          </a:p>
          <a:p>
            <a:pPr marL="342900" indent="-342900">
              <a:lnSpc>
                <a:spcPct val="90000"/>
              </a:lnSpc>
              <a:spcBef>
                <a:spcPts val="600"/>
              </a:spcBef>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Deploy container app in Azure by using the Azure CLI</a:t>
            </a:r>
          </a:p>
          <a:p>
            <a:pPr marL="342900" indent="-342900">
              <a:lnSpc>
                <a:spcPct val="90000"/>
              </a:lnSpc>
              <a:spcBef>
                <a:spcPts val="600"/>
              </a:spcBef>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Utilize Azure Container Apps built-in authentication and authorization</a:t>
            </a:r>
          </a:p>
          <a:p>
            <a:pPr marL="342900" indent="-342900">
              <a:lnSpc>
                <a:spcPct val="90000"/>
              </a:lnSpc>
              <a:spcBef>
                <a:spcPts val="600"/>
              </a:spcBef>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Create revisions and implement app secrets</a:t>
            </a:r>
          </a:p>
        </p:txBody>
      </p:sp>
    </p:spTree>
    <p:extLst>
      <p:ext uri="{BB962C8B-B14F-4D97-AF65-F5344CB8AC3E}">
        <p14:creationId xmlns:p14="http://schemas.microsoft.com/office/powerpoint/2010/main" val="1536176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4E6D7-5F20-6737-FEB1-958F53493D96}"/>
              </a:ext>
            </a:extLst>
          </p:cNvPr>
          <p:cNvSpPr>
            <a:spLocks noGrp="1"/>
          </p:cNvSpPr>
          <p:nvPr>
            <p:ph type="title"/>
          </p:nvPr>
        </p:nvSpPr>
        <p:spPr/>
        <p:txBody>
          <a:bodyPr/>
          <a:lstStyle/>
          <a:p>
            <a:r>
              <a:rPr lang="en-US" dirty="0"/>
              <a:t>Explore Azure Container Apps</a:t>
            </a:r>
          </a:p>
        </p:txBody>
      </p:sp>
      <p:sp>
        <p:nvSpPr>
          <p:cNvPr id="3" name="Text Placeholder 2">
            <a:extLst>
              <a:ext uri="{FF2B5EF4-FFF2-40B4-BE49-F238E27FC236}">
                <a16:creationId xmlns:a16="http://schemas.microsoft.com/office/drawing/2014/main" id="{676C07FD-00D4-4108-0643-EDF4593DEBAD}"/>
              </a:ext>
            </a:extLst>
          </p:cNvPr>
          <p:cNvSpPr>
            <a:spLocks noGrp="1"/>
          </p:cNvSpPr>
          <p:nvPr>
            <p:ph type="body" sz="quarter" idx="10"/>
          </p:nvPr>
        </p:nvSpPr>
        <p:spPr>
          <a:xfrm>
            <a:off x="419100" y="1457326"/>
            <a:ext cx="11341100" cy="2580194"/>
          </a:xfrm>
        </p:spPr>
        <p:txBody>
          <a:bodyPr/>
          <a:lstStyle/>
          <a:p>
            <a:pPr>
              <a:spcAft>
                <a:spcPts val="600"/>
              </a:spcAft>
            </a:pPr>
            <a:r>
              <a:rPr lang="en-US" sz="2000" dirty="0"/>
              <a:t>Azure Container Apps enables you to run microservices and containerized applications on a serverless platform that runs on top of Azure Kubernetes Service</a:t>
            </a:r>
            <a:r>
              <a:rPr lang="en-US" sz="2000" dirty="0">
                <a:latin typeface="+mn-lt"/>
              </a:rPr>
              <a:t>.</a:t>
            </a:r>
          </a:p>
          <a:p>
            <a:pPr marL="342900" indent="-342900">
              <a:buFont typeface="Arial" panose="020B0604020202020204" pitchFamily="34" charset="0"/>
              <a:buChar char="•"/>
            </a:pPr>
            <a:r>
              <a:rPr lang="en-US" sz="2000" dirty="0">
                <a:latin typeface="+mn-lt"/>
              </a:rPr>
              <a:t>Supports dynamic scaling based on any KEDA-supported scaler</a:t>
            </a:r>
          </a:p>
          <a:p>
            <a:pPr marL="342900" indent="-342900">
              <a:buFont typeface="Arial" panose="020B0604020202020204" pitchFamily="34" charset="0"/>
              <a:buChar char="•"/>
            </a:pPr>
            <a:r>
              <a:rPr lang="en-US" sz="2000" dirty="0">
                <a:latin typeface="+mn-lt"/>
              </a:rPr>
              <a:t>Container apps are deployed to a single Container Apps environment, which acts as a secure boundary around groups of container apps.</a:t>
            </a:r>
          </a:p>
          <a:p>
            <a:pPr marL="342900" indent="-342900">
              <a:buFont typeface="Arial" panose="020B0604020202020204" pitchFamily="34" charset="0"/>
              <a:buChar char="•"/>
            </a:pPr>
            <a:r>
              <a:rPr lang="en-US" sz="2000" dirty="0">
                <a:latin typeface="+mn-lt"/>
              </a:rPr>
              <a:t>Independently develop, upgrade, version, and scale core areas of functionality in an overall system.</a:t>
            </a:r>
          </a:p>
          <a:p>
            <a:pPr marL="342900" indent="-342900">
              <a:buFont typeface="Arial" panose="020B0604020202020204" pitchFamily="34" charset="0"/>
              <a:buChar char="•"/>
            </a:pPr>
            <a:r>
              <a:rPr lang="en-US" sz="2000" dirty="0">
                <a:latin typeface="+mn-lt"/>
              </a:rPr>
              <a:t>Native Distributed Application Runtime (</a:t>
            </a:r>
            <a:r>
              <a:rPr lang="en-US" sz="2000" dirty="0" err="1">
                <a:latin typeface="+mn-lt"/>
              </a:rPr>
              <a:t>Dapr</a:t>
            </a:r>
            <a:r>
              <a:rPr lang="en-US" sz="2000" dirty="0">
                <a:latin typeface="+mn-lt"/>
              </a:rPr>
              <a:t>) integration</a:t>
            </a:r>
          </a:p>
        </p:txBody>
      </p:sp>
    </p:spTree>
    <p:extLst>
      <p:ext uri="{BB962C8B-B14F-4D97-AF65-F5344CB8AC3E}">
        <p14:creationId xmlns:p14="http://schemas.microsoft.com/office/powerpoint/2010/main" val="71068750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44ACB11-F377-7378-662D-92432AABB43C}"/>
              </a:ext>
            </a:extLst>
          </p:cNvPr>
          <p:cNvSpPr>
            <a:spLocks noGrp="1"/>
          </p:cNvSpPr>
          <p:nvPr>
            <p:ph type="title"/>
          </p:nvPr>
        </p:nvSpPr>
        <p:spPr/>
        <p:txBody>
          <a:bodyPr/>
          <a:lstStyle/>
          <a:p>
            <a:r>
              <a:rPr lang="en-US" dirty="0"/>
              <a:t>Explore containers in Azure Container Apps</a:t>
            </a:r>
          </a:p>
        </p:txBody>
      </p:sp>
      <p:sp>
        <p:nvSpPr>
          <p:cNvPr id="9" name="TextBox 8">
            <a:extLst>
              <a:ext uri="{FF2B5EF4-FFF2-40B4-BE49-F238E27FC236}">
                <a16:creationId xmlns:a16="http://schemas.microsoft.com/office/drawing/2014/main" id="{1AA93057-09C5-493E-D747-7A4A2CCDAFD8}"/>
              </a:ext>
            </a:extLst>
          </p:cNvPr>
          <p:cNvSpPr txBox="1"/>
          <p:nvPr/>
        </p:nvSpPr>
        <p:spPr>
          <a:xfrm>
            <a:off x="336358" y="1273309"/>
            <a:ext cx="5419673" cy="3582519"/>
          </a:xfrm>
          <a:prstGeom prst="rect">
            <a:avLst/>
          </a:prstGeom>
          <a:noFill/>
        </p:spPr>
        <p:txBody>
          <a:bodyPr wrap="square" lIns="182880" tIns="146304" rIns="182880" bIns="146304" rtlCol="0">
            <a:spAutoFit/>
          </a:bodyPr>
          <a:lstStyle/>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Containers for an Azure Container App are grouped together in pods inside revision snapshots.</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Can define multiple containers in a single container app to implement the sidecar pattern.</a:t>
            </a:r>
          </a:p>
          <a:p>
            <a:pPr marL="342900" indent="-342900">
              <a:lnSpc>
                <a:spcPct val="90000"/>
              </a:lnSpc>
              <a:spcAft>
                <a:spcPts val="1200"/>
              </a:spcAft>
              <a:buFont typeface="Arial" panose="020B0604020202020204" pitchFamily="34" charset="0"/>
              <a:buChar char="•"/>
            </a:pPr>
            <a:r>
              <a:rPr lang="en-US" sz="2000" dirty="0">
                <a:gradFill>
                  <a:gsLst>
                    <a:gs pos="2917">
                      <a:schemeClr val="tx1"/>
                    </a:gs>
                    <a:gs pos="30000">
                      <a:schemeClr val="tx1"/>
                    </a:gs>
                  </a:gsLst>
                  <a:lin ang="5400000" scaled="0"/>
                </a:gradFill>
              </a:rPr>
              <a:t>Deploy images hosted on private registries by providing credentials in the Container Apps configuration.</a:t>
            </a:r>
          </a:p>
          <a:p>
            <a:pPr marL="342900" indent="-342900">
              <a:lnSpc>
                <a:spcPct val="90000"/>
              </a:lnSpc>
              <a:spcAft>
                <a:spcPts val="600"/>
              </a:spcAft>
              <a:buFont typeface="Arial" panose="020B0604020202020204" pitchFamily="34" charset="0"/>
              <a:buChar char="•"/>
            </a:pPr>
            <a:endParaRPr lang="en-US" sz="2400" dirty="0" err="1">
              <a:gradFill>
                <a:gsLst>
                  <a:gs pos="2917">
                    <a:schemeClr val="tx1"/>
                  </a:gs>
                  <a:gs pos="30000">
                    <a:schemeClr val="tx1"/>
                  </a:gs>
                </a:gsLst>
                <a:lin ang="5400000" scaled="0"/>
              </a:gradFill>
            </a:endParaRPr>
          </a:p>
        </p:txBody>
      </p:sp>
      <p:pic>
        <p:nvPicPr>
          <p:cNvPr id="1026" name="Picture 2" descr="Diagram showing how containers for an Azure Container App are grouped together in pods inside revision snapshots.">
            <a:extLst>
              <a:ext uri="{FF2B5EF4-FFF2-40B4-BE49-F238E27FC236}">
                <a16:creationId xmlns:a16="http://schemas.microsoft.com/office/drawing/2014/main" id="{19269747-B703-E82C-EAB6-FBA51F2DA9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330462" y="1228670"/>
            <a:ext cx="4955868" cy="4658567"/>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1628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155B1A-65C7-227D-ADCD-5E477EEEC17B}"/>
              </a:ext>
            </a:extLst>
          </p:cNvPr>
          <p:cNvSpPr>
            <a:spLocks noGrp="1"/>
          </p:cNvSpPr>
          <p:nvPr>
            <p:ph type="title"/>
          </p:nvPr>
        </p:nvSpPr>
        <p:spPr/>
        <p:txBody>
          <a:bodyPr/>
          <a:lstStyle/>
          <a:p>
            <a:r>
              <a:rPr lang="en-US" dirty="0"/>
              <a:t>Explore </a:t>
            </a:r>
            <a:r>
              <a:rPr lang="en-US" dirty="0" err="1"/>
              <a:t>Dapr</a:t>
            </a:r>
            <a:r>
              <a:rPr lang="en-US" dirty="0"/>
              <a:t> integration with Azure Container Apps</a:t>
            </a:r>
          </a:p>
        </p:txBody>
      </p:sp>
      <p:sp>
        <p:nvSpPr>
          <p:cNvPr id="7" name="Text Placeholder 6">
            <a:extLst>
              <a:ext uri="{FF2B5EF4-FFF2-40B4-BE49-F238E27FC236}">
                <a16:creationId xmlns:a16="http://schemas.microsoft.com/office/drawing/2014/main" id="{4416B70F-885D-167E-6246-6D3DD81C4317}"/>
              </a:ext>
            </a:extLst>
          </p:cNvPr>
          <p:cNvSpPr>
            <a:spLocks noGrp="1"/>
          </p:cNvSpPr>
          <p:nvPr>
            <p:ph type="body" sz="quarter" idx="10"/>
          </p:nvPr>
        </p:nvSpPr>
        <p:spPr>
          <a:xfrm>
            <a:off x="418642" y="1023573"/>
            <a:ext cx="11341100" cy="1015663"/>
          </a:xfrm>
        </p:spPr>
        <p:txBody>
          <a:bodyPr/>
          <a:lstStyle/>
          <a:p>
            <a:r>
              <a:rPr lang="en-US" sz="2000" dirty="0">
                <a:latin typeface="+mn-lt"/>
              </a:rPr>
              <a:t>The Distributed Application Runtime (</a:t>
            </a:r>
            <a:r>
              <a:rPr lang="en-US" sz="2000" dirty="0" err="1">
                <a:latin typeface="+mn-lt"/>
              </a:rPr>
              <a:t>Dapr</a:t>
            </a:r>
            <a:r>
              <a:rPr lang="en-US" sz="2000" dirty="0">
                <a:latin typeface="+mn-lt"/>
              </a:rPr>
              <a:t>) provides capabilities for enabling application intercommunication, whether through messaging via pub/sub or reliable and secure service-to-service calls.</a:t>
            </a:r>
          </a:p>
        </p:txBody>
      </p:sp>
      <p:graphicFrame>
        <p:nvGraphicFramePr>
          <p:cNvPr id="8" name="Table 8">
            <a:extLst>
              <a:ext uri="{FF2B5EF4-FFF2-40B4-BE49-F238E27FC236}">
                <a16:creationId xmlns:a16="http://schemas.microsoft.com/office/drawing/2014/main" id="{975DF2F5-AB82-64D1-E976-CA61C884335D}"/>
              </a:ext>
            </a:extLst>
          </p:cNvPr>
          <p:cNvGraphicFramePr>
            <a:graphicFrameLocks noGrp="1"/>
          </p:cNvGraphicFramePr>
          <p:nvPr>
            <p:extLst>
              <p:ext uri="{D42A27DB-BD31-4B8C-83A1-F6EECF244321}">
                <p14:modId xmlns:p14="http://schemas.microsoft.com/office/powerpoint/2010/main" val="2276746493"/>
              </p:ext>
            </p:extLst>
          </p:nvPr>
        </p:nvGraphicFramePr>
        <p:xfrm>
          <a:off x="418473" y="2039236"/>
          <a:ext cx="11116866" cy="3642515"/>
        </p:xfrm>
        <a:graphic>
          <a:graphicData uri="http://schemas.openxmlformats.org/drawingml/2006/table">
            <a:tbl>
              <a:tblPr firstRow="1" bandRow="1">
                <a:tableStyleId>{5C22544A-7EE6-4342-B048-85BDC9FD1C3A}</a:tableStyleId>
              </a:tblPr>
              <a:tblGrid>
                <a:gridCol w="2758481">
                  <a:extLst>
                    <a:ext uri="{9D8B030D-6E8A-4147-A177-3AD203B41FA5}">
                      <a16:colId xmlns:a16="http://schemas.microsoft.com/office/drawing/2014/main" val="178175228"/>
                    </a:ext>
                  </a:extLst>
                </a:gridCol>
                <a:gridCol w="8358385">
                  <a:extLst>
                    <a:ext uri="{9D8B030D-6E8A-4147-A177-3AD203B41FA5}">
                      <a16:colId xmlns:a16="http://schemas.microsoft.com/office/drawing/2014/main" val="584237599"/>
                    </a:ext>
                  </a:extLst>
                </a:gridCol>
              </a:tblGrid>
              <a:tr h="381031">
                <a:tc>
                  <a:txBody>
                    <a:bodyPr/>
                    <a:lstStyle/>
                    <a:p>
                      <a:r>
                        <a:rPr lang="en-US" dirty="0" err="1"/>
                        <a:t>Dapr</a:t>
                      </a:r>
                      <a:r>
                        <a:rPr lang="en-US" dirty="0"/>
                        <a:t> API</a:t>
                      </a:r>
                    </a:p>
                  </a:txBody>
                  <a:tcPr/>
                </a:tc>
                <a:tc>
                  <a:txBody>
                    <a:bodyPr/>
                    <a:lstStyle/>
                    <a:p>
                      <a:r>
                        <a:rPr lang="en-US" dirty="0"/>
                        <a:t>Description</a:t>
                      </a:r>
                    </a:p>
                  </a:txBody>
                  <a:tcPr/>
                </a:tc>
                <a:extLst>
                  <a:ext uri="{0D108BD9-81ED-4DB2-BD59-A6C34878D82A}">
                    <a16:rowId xmlns:a16="http://schemas.microsoft.com/office/drawing/2014/main" val="552857209"/>
                  </a:ext>
                </a:extLst>
              </a:tr>
              <a:tr h="381031">
                <a:tc>
                  <a:txBody>
                    <a:bodyPr/>
                    <a:lstStyle/>
                    <a:p>
                      <a:r>
                        <a:rPr lang="en-US" sz="1600" dirty="0"/>
                        <a:t>Service-to-service invocation</a:t>
                      </a:r>
                    </a:p>
                  </a:txBody>
                  <a:tcPr/>
                </a:tc>
                <a:tc>
                  <a:txBody>
                    <a:bodyPr/>
                    <a:lstStyle/>
                    <a:p>
                      <a:r>
                        <a:rPr lang="en-US" sz="1600" dirty="0"/>
                        <a:t>Discover services and perform reliable, direct service-to-service calls with automatic </a:t>
                      </a:r>
                      <a:r>
                        <a:rPr lang="en-US" sz="1600" dirty="0" err="1"/>
                        <a:t>mTLS</a:t>
                      </a:r>
                      <a:r>
                        <a:rPr lang="en-US" sz="1600" dirty="0"/>
                        <a:t> authentication and encryption.</a:t>
                      </a:r>
                    </a:p>
                  </a:txBody>
                  <a:tcPr/>
                </a:tc>
                <a:extLst>
                  <a:ext uri="{0D108BD9-81ED-4DB2-BD59-A6C34878D82A}">
                    <a16:rowId xmlns:a16="http://schemas.microsoft.com/office/drawing/2014/main" val="2531875808"/>
                  </a:ext>
                </a:extLst>
              </a:tr>
              <a:tr h="381031">
                <a:tc>
                  <a:txBody>
                    <a:bodyPr/>
                    <a:lstStyle/>
                    <a:p>
                      <a:r>
                        <a:rPr lang="en-US" sz="1600" dirty="0"/>
                        <a:t>State management</a:t>
                      </a:r>
                    </a:p>
                  </a:txBody>
                  <a:tcPr/>
                </a:tc>
                <a:tc>
                  <a:txBody>
                    <a:bodyPr/>
                    <a:lstStyle/>
                    <a:p>
                      <a:r>
                        <a:rPr lang="en-US" sz="1600" dirty="0"/>
                        <a:t>Provides state management capabilities for transactions and CRUD operations.</a:t>
                      </a:r>
                    </a:p>
                  </a:txBody>
                  <a:tcPr/>
                </a:tc>
                <a:extLst>
                  <a:ext uri="{0D108BD9-81ED-4DB2-BD59-A6C34878D82A}">
                    <a16:rowId xmlns:a16="http://schemas.microsoft.com/office/drawing/2014/main" val="522566924"/>
                  </a:ext>
                </a:extLst>
              </a:tr>
              <a:tr h="381031">
                <a:tc>
                  <a:txBody>
                    <a:bodyPr/>
                    <a:lstStyle/>
                    <a:p>
                      <a:r>
                        <a:rPr lang="en-US" sz="1600" dirty="0"/>
                        <a:t>Pub/sub</a:t>
                      </a:r>
                    </a:p>
                  </a:txBody>
                  <a:tcPr/>
                </a:tc>
                <a:tc>
                  <a:txBody>
                    <a:bodyPr/>
                    <a:lstStyle/>
                    <a:p>
                      <a:r>
                        <a:rPr lang="en-US" sz="1600" dirty="0"/>
                        <a:t>Allows publisher and subscriber container apps to intercommunicate via an intermediary message broker.</a:t>
                      </a:r>
                    </a:p>
                  </a:txBody>
                  <a:tcPr/>
                </a:tc>
                <a:extLst>
                  <a:ext uri="{0D108BD9-81ED-4DB2-BD59-A6C34878D82A}">
                    <a16:rowId xmlns:a16="http://schemas.microsoft.com/office/drawing/2014/main" val="3730232495"/>
                  </a:ext>
                </a:extLst>
              </a:tr>
              <a:tr h="381031">
                <a:tc>
                  <a:txBody>
                    <a:bodyPr/>
                    <a:lstStyle/>
                    <a:p>
                      <a:r>
                        <a:rPr lang="en-US" sz="1600" dirty="0"/>
                        <a:t>Bindings</a:t>
                      </a:r>
                    </a:p>
                  </a:txBody>
                  <a:tcPr/>
                </a:tc>
                <a:tc>
                  <a:txBody>
                    <a:bodyPr/>
                    <a:lstStyle/>
                    <a:p>
                      <a:r>
                        <a:rPr lang="en-US" sz="1600" dirty="0"/>
                        <a:t>Trigger your applications based on events.</a:t>
                      </a:r>
                    </a:p>
                  </a:txBody>
                  <a:tcPr/>
                </a:tc>
                <a:extLst>
                  <a:ext uri="{0D108BD9-81ED-4DB2-BD59-A6C34878D82A}">
                    <a16:rowId xmlns:a16="http://schemas.microsoft.com/office/drawing/2014/main" val="1874586304"/>
                  </a:ext>
                </a:extLst>
              </a:tr>
              <a:tr h="381031">
                <a:tc>
                  <a:txBody>
                    <a:bodyPr/>
                    <a:lstStyle/>
                    <a:p>
                      <a:r>
                        <a:rPr lang="en-US" sz="1600" dirty="0"/>
                        <a:t>Actors</a:t>
                      </a:r>
                    </a:p>
                  </a:txBody>
                  <a:tcPr/>
                </a:tc>
                <a:tc>
                  <a:txBody>
                    <a:bodyPr/>
                    <a:lstStyle/>
                    <a:p>
                      <a:r>
                        <a:rPr lang="en-US" sz="1600" dirty="0" err="1"/>
                        <a:t>Dapr</a:t>
                      </a:r>
                      <a:r>
                        <a:rPr lang="en-US" sz="1600" dirty="0"/>
                        <a:t> actors are message-driven, single-threaded, units of work designed to quickly scale.</a:t>
                      </a:r>
                    </a:p>
                  </a:txBody>
                  <a:tcPr/>
                </a:tc>
                <a:extLst>
                  <a:ext uri="{0D108BD9-81ED-4DB2-BD59-A6C34878D82A}">
                    <a16:rowId xmlns:a16="http://schemas.microsoft.com/office/drawing/2014/main" val="2392849144"/>
                  </a:ext>
                </a:extLst>
              </a:tr>
              <a:tr h="381031">
                <a:tc>
                  <a:txBody>
                    <a:bodyPr/>
                    <a:lstStyle/>
                    <a:p>
                      <a:r>
                        <a:rPr lang="en-US" sz="1600" dirty="0"/>
                        <a:t>Observability</a:t>
                      </a:r>
                    </a:p>
                  </a:txBody>
                  <a:tcPr/>
                </a:tc>
                <a:tc>
                  <a:txBody>
                    <a:bodyPr/>
                    <a:lstStyle/>
                    <a:p>
                      <a:r>
                        <a:rPr lang="en-US" sz="1600" dirty="0"/>
                        <a:t>Send tracing information to an Application Insights backend.</a:t>
                      </a:r>
                    </a:p>
                  </a:txBody>
                  <a:tcPr/>
                </a:tc>
                <a:extLst>
                  <a:ext uri="{0D108BD9-81ED-4DB2-BD59-A6C34878D82A}">
                    <a16:rowId xmlns:a16="http://schemas.microsoft.com/office/drawing/2014/main" val="97611163"/>
                  </a:ext>
                </a:extLst>
              </a:tr>
              <a:tr h="381031">
                <a:tc>
                  <a:txBody>
                    <a:bodyPr/>
                    <a:lstStyle/>
                    <a:p>
                      <a:r>
                        <a:rPr lang="en-US" sz="1600" dirty="0"/>
                        <a:t>Secrets</a:t>
                      </a:r>
                    </a:p>
                  </a:txBody>
                  <a:tcPr/>
                </a:tc>
                <a:tc>
                  <a:txBody>
                    <a:bodyPr/>
                    <a:lstStyle/>
                    <a:p>
                      <a:r>
                        <a:rPr lang="en-US" sz="1600" dirty="0"/>
                        <a:t>Access secrets from your application code or reference secure values in your </a:t>
                      </a:r>
                      <a:r>
                        <a:rPr lang="en-US" sz="1600" dirty="0" err="1"/>
                        <a:t>Dapr</a:t>
                      </a:r>
                      <a:r>
                        <a:rPr lang="en-US" sz="1600" dirty="0"/>
                        <a:t> components.</a:t>
                      </a:r>
                    </a:p>
                  </a:txBody>
                  <a:tcPr/>
                </a:tc>
                <a:extLst>
                  <a:ext uri="{0D108BD9-81ED-4DB2-BD59-A6C34878D82A}">
                    <a16:rowId xmlns:a16="http://schemas.microsoft.com/office/drawing/2014/main" val="336263709"/>
                  </a:ext>
                </a:extLst>
              </a:tr>
            </a:tbl>
          </a:graphicData>
        </a:graphic>
      </p:graphicFrame>
    </p:spTree>
    <p:extLst>
      <p:ext uri="{BB962C8B-B14F-4D97-AF65-F5344CB8AC3E}">
        <p14:creationId xmlns:p14="http://schemas.microsoft.com/office/powerpoint/2010/main" val="12807169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05120E-76F1-4C6E-8157-5D17B7BB171C}"/>
              </a:ext>
            </a:extLst>
          </p:cNvPr>
          <p:cNvSpPr/>
          <p:nvPr/>
        </p:nvSpPr>
        <p:spPr bwMode="auto">
          <a:xfrm>
            <a:off x="-19244" y="-11723"/>
            <a:ext cx="6096000" cy="56622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labtitle">
            <a:extLst>
              <a:ext uri="{FF2B5EF4-FFF2-40B4-BE49-F238E27FC236}">
                <a16:creationId xmlns:a16="http://schemas.microsoft.com/office/drawing/2014/main" id="{1A46D413-E917-4FDF-A7B4-6D35443556CF}"/>
              </a:ext>
            </a:extLst>
          </p:cNvPr>
          <p:cNvSpPr txBox="1">
            <a:spLocks/>
          </p:cNvSpPr>
          <p:nvPr/>
        </p:nvSpPr>
        <p:spPr>
          <a:xfrm>
            <a:off x="259492" y="1289203"/>
            <a:ext cx="5508262" cy="307776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sz="3400" dirty="0">
                <a:solidFill>
                  <a:srgbClr val="FFFFFF"/>
                </a:solidFill>
              </a:rPr>
              <a:t>Lab 05: Deploy compute workloads by using images and containers</a:t>
            </a:r>
          </a:p>
          <a:p>
            <a:pPr lvl="0">
              <a:defRPr/>
            </a:pPr>
            <a:endParaRPr kumimoji="0" lang="en-US" sz="34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0" name="Duration">
            <a:extLst>
              <a:ext uri="{FF2B5EF4-FFF2-40B4-BE49-F238E27FC236}">
                <a16:creationId xmlns:a16="http://schemas.microsoft.com/office/drawing/2014/main" id="{B1C4998D-BE04-4394-A85B-2A60A91973F8}"/>
              </a:ext>
            </a:extLst>
          </p:cNvPr>
          <p:cNvSpPr txBox="1">
            <a:spLocks/>
          </p:cNvSpPr>
          <p:nvPr/>
        </p:nvSpPr>
        <p:spPr>
          <a:xfrm>
            <a:off x="7114970" y="1613119"/>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1" name="!!timer" descr="Pie chart indicating that students have 45 minutes (out of 60 minutes total) to complete the lab.">
            <a:extLst>
              <a:ext uri="{FF2B5EF4-FFF2-40B4-BE49-F238E27FC236}">
                <a16:creationId xmlns:a16="http://schemas.microsoft.com/office/drawing/2014/main" id="{48042A11-51A0-47C3-A51C-7ADBFF72B958}"/>
              </a:ext>
            </a:extLst>
          </p:cNvPr>
          <p:cNvGraphicFramePr/>
          <p:nvPr/>
        </p:nvGraphicFramePr>
        <p:xfrm>
          <a:off x="7711853" y="2359339"/>
          <a:ext cx="2968215" cy="19788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84155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3088901"/>
            <a:ext cx="1959432" cy="896551"/>
          </a:xfrm>
        </p:spPr>
        <p:txBody>
          <a:bodyPr/>
          <a:lstStyle/>
          <a:p>
            <a:r>
              <a:rPr lang="en-US"/>
              <a:t>Agenda</a:t>
            </a:r>
            <a:br>
              <a:rPr lang="en-US" dirty="0"/>
            </a:br>
            <a:endParaRPr lang="en-US" dirty="0"/>
          </a:p>
        </p:txBody>
      </p:sp>
      <p:sp>
        <p:nvSpPr>
          <p:cNvPr id="53" name="Text Placeholder 2">
            <a:extLst>
              <a:ext uri="{FF2B5EF4-FFF2-40B4-BE49-F238E27FC236}">
                <a16:creationId xmlns:a16="http://schemas.microsoft.com/office/drawing/2014/main" id="{EA12B6C7-E9E6-4EB9-8589-7D3EDBD5F415}"/>
              </a:ext>
            </a:extLst>
          </p:cNvPr>
          <p:cNvSpPr>
            <a:spLocks noGrp="1"/>
          </p:cNvSpPr>
          <p:nvPr>
            <p:ph type="body" sz="quarter" idx="17"/>
          </p:nvPr>
        </p:nvSpPr>
        <p:spPr>
          <a:xfrm>
            <a:off x="4078287" y="1981549"/>
            <a:ext cx="7695070" cy="896552"/>
          </a:xfrm>
        </p:spPr>
        <p:txBody>
          <a:bodyPr/>
          <a:lstStyle/>
          <a:p>
            <a:pPr lvl="1"/>
            <a:r>
              <a:rPr lang="en-US" dirty="0"/>
              <a:t>Manage container images in Azure Container Registry</a:t>
            </a:r>
          </a:p>
        </p:txBody>
      </p:sp>
      <p:sp>
        <p:nvSpPr>
          <p:cNvPr id="54" name="Text Placeholder 3">
            <a:extLst>
              <a:ext uri="{FF2B5EF4-FFF2-40B4-BE49-F238E27FC236}">
                <a16:creationId xmlns:a16="http://schemas.microsoft.com/office/drawing/2014/main" id="{129613ED-E1A1-453B-9F7B-801F50F6EFB1}"/>
              </a:ext>
            </a:extLst>
          </p:cNvPr>
          <p:cNvSpPr>
            <a:spLocks noGrp="1"/>
          </p:cNvSpPr>
          <p:nvPr>
            <p:ph type="body" sz="quarter" idx="21"/>
          </p:nvPr>
        </p:nvSpPr>
        <p:spPr>
          <a:xfrm>
            <a:off x="4078287" y="3059633"/>
            <a:ext cx="7695070" cy="896552"/>
          </a:xfrm>
        </p:spPr>
        <p:txBody>
          <a:bodyPr/>
          <a:lstStyle/>
          <a:p>
            <a:r>
              <a:rPr lang="en-US" sz="1800" dirty="0"/>
              <a:t>Run container images in Azure Container Instances</a:t>
            </a:r>
          </a:p>
        </p:txBody>
      </p:sp>
      <p:grpSp>
        <p:nvGrpSpPr>
          <p:cNvPr id="64" name="Group 63">
            <a:extLst>
              <a:ext uri="{FF2B5EF4-FFF2-40B4-BE49-F238E27FC236}">
                <a16:creationId xmlns:a16="http://schemas.microsoft.com/office/drawing/2014/main" id="{052C606B-75B5-447B-A36F-43CE2C5F1123}"/>
              </a:ext>
              <a:ext uri="{C183D7F6-B498-43B3-948B-1728B52AA6E4}">
                <adec:decorative xmlns:adec="http://schemas.microsoft.com/office/drawing/2017/decorative" val="1"/>
              </a:ext>
            </a:extLst>
          </p:cNvPr>
          <p:cNvGrpSpPr/>
          <p:nvPr/>
        </p:nvGrpSpPr>
        <p:grpSpPr>
          <a:xfrm>
            <a:off x="3031668" y="4234877"/>
            <a:ext cx="702132" cy="702231"/>
            <a:chOff x="3031669" y="2473749"/>
            <a:chExt cx="702132" cy="702231"/>
          </a:xfrm>
        </p:grpSpPr>
        <p:grpSp>
          <p:nvGrpSpPr>
            <p:cNvPr id="65" name="Group 64">
              <a:extLst>
                <a:ext uri="{FF2B5EF4-FFF2-40B4-BE49-F238E27FC236}">
                  <a16:creationId xmlns:a16="http://schemas.microsoft.com/office/drawing/2014/main" id="{FB42B28A-FDA2-4DE1-AB11-08C273E2F266}"/>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67" name="Freeform 5">
                <a:extLst>
                  <a:ext uri="{FF2B5EF4-FFF2-40B4-BE49-F238E27FC236}">
                    <a16:creationId xmlns:a16="http://schemas.microsoft.com/office/drawing/2014/main" id="{0B134268-1810-463C-9AB1-BA7C898AE8FE}"/>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8" name="Freeform 6">
                <a:extLst>
                  <a:ext uri="{FF2B5EF4-FFF2-40B4-BE49-F238E27FC236}">
                    <a16:creationId xmlns:a16="http://schemas.microsoft.com/office/drawing/2014/main" id="{620E6EB6-0FC5-43C7-B540-79B8C9766D4A}"/>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66" name="Picture 65" descr="Icon of a arrow in a circular path with a timer inside the circle">
              <a:extLst>
                <a:ext uri="{FF2B5EF4-FFF2-40B4-BE49-F238E27FC236}">
                  <a16:creationId xmlns:a16="http://schemas.microsoft.com/office/drawing/2014/main" id="{85F96616-93D9-427E-9E2A-C3898A988F3C}"/>
                </a:ext>
              </a:extLst>
            </p:cNvPr>
            <p:cNvPicPr>
              <a:picLocks noChangeAspect="1"/>
            </p:cNvPicPr>
            <p:nvPr/>
          </p:nvPicPr>
          <p:blipFill>
            <a:blip r:embed="rId3"/>
            <a:stretch>
              <a:fillRect/>
            </a:stretch>
          </p:blipFill>
          <p:spPr>
            <a:xfrm>
              <a:off x="3196572" y="2638702"/>
              <a:ext cx="372325" cy="372325"/>
            </a:xfrm>
            <a:prstGeom prst="rect">
              <a:avLst/>
            </a:prstGeom>
          </p:spPr>
        </p:pic>
      </p:grpSp>
      <p:grpSp>
        <p:nvGrpSpPr>
          <p:cNvPr id="69" name="Group 68">
            <a:extLst>
              <a:ext uri="{FF2B5EF4-FFF2-40B4-BE49-F238E27FC236}">
                <a16:creationId xmlns:a16="http://schemas.microsoft.com/office/drawing/2014/main" id="{35D83A3A-28D1-41F1-8F4C-D7C646C71568}"/>
              </a:ext>
              <a:ext uri="{C183D7F6-B498-43B3-948B-1728B52AA6E4}">
                <adec:decorative xmlns:adec="http://schemas.microsoft.com/office/drawing/2017/decorative" val="1"/>
              </a:ext>
            </a:extLst>
          </p:cNvPr>
          <p:cNvGrpSpPr/>
          <p:nvPr/>
        </p:nvGrpSpPr>
        <p:grpSpPr>
          <a:xfrm>
            <a:off x="3031668" y="2078709"/>
            <a:ext cx="702132" cy="702231"/>
            <a:chOff x="3031669" y="3327494"/>
            <a:chExt cx="702132" cy="702231"/>
          </a:xfrm>
        </p:grpSpPr>
        <p:grpSp>
          <p:nvGrpSpPr>
            <p:cNvPr id="70" name="Group 69">
              <a:extLst>
                <a:ext uri="{FF2B5EF4-FFF2-40B4-BE49-F238E27FC236}">
                  <a16:creationId xmlns:a16="http://schemas.microsoft.com/office/drawing/2014/main" id="{00BC9EE3-2E61-460C-94F7-15BEA2D6A833}"/>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72" name="Freeform 5">
                <a:extLst>
                  <a:ext uri="{FF2B5EF4-FFF2-40B4-BE49-F238E27FC236}">
                    <a16:creationId xmlns:a16="http://schemas.microsoft.com/office/drawing/2014/main" id="{3024F541-D6FE-4A1E-8CB9-C2AC43CC55AD}"/>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3" name="Freeform 6">
                <a:extLst>
                  <a:ext uri="{FF2B5EF4-FFF2-40B4-BE49-F238E27FC236}">
                    <a16:creationId xmlns:a16="http://schemas.microsoft.com/office/drawing/2014/main" id="{5E4AE165-1A57-4B4D-BEF5-58B2D77997B0}"/>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1" name="Picture 70" descr="Icon of a gear inside a circle">
              <a:extLst>
                <a:ext uri="{FF2B5EF4-FFF2-40B4-BE49-F238E27FC236}">
                  <a16:creationId xmlns:a16="http://schemas.microsoft.com/office/drawing/2014/main" id="{92C90329-4521-40FD-A23E-1DFD4C3CB5B1}"/>
                </a:ext>
              </a:extLst>
            </p:cNvPr>
            <p:cNvPicPr>
              <a:picLocks noChangeAspect="1"/>
            </p:cNvPicPr>
            <p:nvPr/>
          </p:nvPicPr>
          <p:blipFill>
            <a:blip r:embed="rId4"/>
            <a:stretch>
              <a:fillRect/>
            </a:stretch>
          </p:blipFill>
          <p:spPr>
            <a:xfrm>
              <a:off x="3196572" y="3492375"/>
              <a:ext cx="372325" cy="372325"/>
            </a:xfrm>
            <a:prstGeom prst="rect">
              <a:avLst/>
            </a:prstGeom>
          </p:spPr>
        </p:pic>
      </p:grpSp>
      <p:grpSp>
        <p:nvGrpSpPr>
          <p:cNvPr id="74" name="Group 73">
            <a:extLst>
              <a:ext uri="{FF2B5EF4-FFF2-40B4-BE49-F238E27FC236}">
                <a16:creationId xmlns:a16="http://schemas.microsoft.com/office/drawing/2014/main" id="{DFD4582F-8AB6-4020-803C-8B391ED4E67F}"/>
              </a:ext>
              <a:ext uri="{C183D7F6-B498-43B3-948B-1728B52AA6E4}">
                <adec:decorative xmlns:adec="http://schemas.microsoft.com/office/drawing/2017/decorative" val="1"/>
              </a:ext>
            </a:extLst>
          </p:cNvPr>
          <p:cNvGrpSpPr/>
          <p:nvPr/>
        </p:nvGrpSpPr>
        <p:grpSpPr>
          <a:xfrm>
            <a:off x="3031668" y="3156793"/>
            <a:ext cx="702132" cy="702231"/>
            <a:chOff x="3031669" y="4181240"/>
            <a:chExt cx="702132" cy="702231"/>
          </a:xfrm>
        </p:grpSpPr>
        <p:grpSp>
          <p:nvGrpSpPr>
            <p:cNvPr id="75" name="Group 74">
              <a:extLst>
                <a:ext uri="{FF2B5EF4-FFF2-40B4-BE49-F238E27FC236}">
                  <a16:creationId xmlns:a16="http://schemas.microsoft.com/office/drawing/2014/main" id="{88D98076-1675-43DC-A840-B1BC5E68BFE6}"/>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77" name="Freeform 5">
                <a:extLst>
                  <a:ext uri="{FF2B5EF4-FFF2-40B4-BE49-F238E27FC236}">
                    <a16:creationId xmlns:a16="http://schemas.microsoft.com/office/drawing/2014/main" id="{FE593BD2-15C4-44CE-B00D-6E4C171249A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8" name="Freeform 6">
                <a:extLst>
                  <a:ext uri="{FF2B5EF4-FFF2-40B4-BE49-F238E27FC236}">
                    <a16:creationId xmlns:a16="http://schemas.microsoft.com/office/drawing/2014/main" id="{1EC11C6F-CF2A-4CA9-84CC-8B05E4E767D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6" name="Picture 75" descr="Icon of a bulb">
              <a:extLst>
                <a:ext uri="{FF2B5EF4-FFF2-40B4-BE49-F238E27FC236}">
                  <a16:creationId xmlns:a16="http://schemas.microsoft.com/office/drawing/2014/main" id="{72C3A362-06AD-4370-94C5-CBDC4A2745E7}"/>
                </a:ext>
              </a:extLst>
            </p:cNvPr>
            <p:cNvPicPr>
              <a:picLocks noChangeAspect="1"/>
            </p:cNvPicPr>
            <p:nvPr/>
          </p:nvPicPr>
          <p:blipFill>
            <a:blip r:embed="rId5"/>
            <a:stretch>
              <a:fillRect/>
            </a:stretch>
          </p:blipFill>
          <p:spPr>
            <a:xfrm>
              <a:off x="3248883" y="4346193"/>
              <a:ext cx="267705" cy="372325"/>
            </a:xfrm>
            <a:prstGeom prst="rect">
              <a:avLst/>
            </a:prstGeom>
          </p:spPr>
        </p:pic>
      </p:grpSp>
      <p:sp>
        <p:nvSpPr>
          <p:cNvPr id="3" name="Text Placeholder 2">
            <a:extLst>
              <a:ext uri="{FF2B5EF4-FFF2-40B4-BE49-F238E27FC236}">
                <a16:creationId xmlns:a16="http://schemas.microsoft.com/office/drawing/2014/main" id="{0A318D6D-E6C1-C153-87E9-D1CE44E6538A}"/>
              </a:ext>
            </a:extLst>
          </p:cNvPr>
          <p:cNvSpPr>
            <a:spLocks noGrp="1"/>
          </p:cNvSpPr>
          <p:nvPr>
            <p:ph type="body" sz="quarter" idx="15"/>
          </p:nvPr>
        </p:nvSpPr>
        <p:spPr>
          <a:xfrm>
            <a:off x="4127141" y="4137717"/>
            <a:ext cx="7695070" cy="896552"/>
          </a:xfrm>
        </p:spPr>
        <p:txBody>
          <a:bodyPr/>
          <a:lstStyle/>
          <a:p>
            <a:r>
              <a:rPr lang="en-US" sz="1800" dirty="0"/>
              <a:t>Implement Azure Container Apps</a:t>
            </a:r>
          </a:p>
        </p:txBody>
      </p:sp>
    </p:spTree>
    <p:extLst>
      <p:ext uri="{BB962C8B-B14F-4D97-AF65-F5344CB8AC3E}">
        <p14:creationId xmlns:p14="http://schemas.microsoft.com/office/powerpoint/2010/main" val="71929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a:t>
            </a:r>
            <a:r>
              <a:rPr lang="en-US" altLang="zh-CN" dirty="0"/>
              <a:t> 1: Manage Container Images in Azure Container Registry</a:t>
            </a:r>
            <a:endParaRPr lang="en-US" dirty="0"/>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8501273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Introduction</a:t>
            </a:r>
          </a:p>
        </p:txBody>
      </p:sp>
      <p:sp>
        <p:nvSpPr>
          <p:cNvPr id="2" name="TextBox 1">
            <a:extLst>
              <a:ext uri="{FF2B5EF4-FFF2-40B4-BE49-F238E27FC236}">
                <a16:creationId xmlns:a16="http://schemas.microsoft.com/office/drawing/2014/main" id="{C0B77374-98C8-4C04-BCA6-26FBC788DD68}"/>
              </a:ext>
            </a:extLst>
          </p:cNvPr>
          <p:cNvSpPr txBox="1"/>
          <p:nvPr/>
        </p:nvSpPr>
        <p:spPr>
          <a:xfrm>
            <a:off x="418643" y="1458000"/>
            <a:ext cx="11341268" cy="2165002"/>
          </a:xfrm>
          <a:prstGeom prst="rect">
            <a:avLst/>
          </a:prstGeom>
          <a:noFill/>
        </p:spPr>
        <p:txBody>
          <a:bodyPr wrap="square" lIns="0" tIns="54000" rIns="0" bIns="54000" rtlCol="0">
            <a:spAutoFit/>
          </a:bodyPr>
          <a:lstStyle/>
          <a:p>
            <a:pPr>
              <a:lnSpc>
                <a:spcPct val="90000"/>
              </a:lnSpc>
              <a:spcAft>
                <a:spcPts val="600"/>
              </a:spcAft>
            </a:pPr>
            <a:r>
              <a:rPr lang="en-US" sz="2400" dirty="0">
                <a:gradFill>
                  <a:gsLst>
                    <a:gs pos="2917">
                      <a:schemeClr val="tx1"/>
                    </a:gs>
                    <a:gs pos="30000">
                      <a:schemeClr val="tx1"/>
                    </a:gs>
                  </a:gsLst>
                  <a:lin ang="5400000" scaled="0"/>
                </a:gradFill>
              </a:rPr>
              <a:t>After completing this module, you'll be able to:</a:t>
            </a:r>
          </a:p>
          <a:p>
            <a:pPr marL="342900" indent="-342900">
              <a:lnSpc>
                <a:spcPct val="90000"/>
              </a:lnSpc>
              <a:spcBef>
                <a:spcPts val="600"/>
              </a:spcBef>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Explain the features and benefits Azure Container Registry offers</a:t>
            </a:r>
          </a:p>
          <a:p>
            <a:pPr marL="342900" indent="-342900">
              <a:lnSpc>
                <a:spcPct val="90000"/>
              </a:lnSpc>
              <a:spcBef>
                <a:spcPts val="600"/>
              </a:spcBef>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Describe how to use ACR Tasks to automate builds and deployments</a:t>
            </a:r>
          </a:p>
          <a:p>
            <a:pPr marL="342900" indent="-342900">
              <a:lnSpc>
                <a:spcPct val="90000"/>
              </a:lnSpc>
              <a:spcBef>
                <a:spcPts val="600"/>
              </a:spcBef>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Explain the elements in a </a:t>
            </a:r>
            <a:r>
              <a:rPr lang="en-US" sz="2000" dirty="0" err="1">
                <a:gradFill>
                  <a:gsLst>
                    <a:gs pos="2917">
                      <a:schemeClr val="tx1"/>
                    </a:gs>
                    <a:gs pos="30000">
                      <a:schemeClr val="tx1"/>
                    </a:gs>
                  </a:gsLst>
                  <a:lin ang="5400000" scaled="0"/>
                </a:gradFill>
              </a:rPr>
              <a:t>Dockerfile</a:t>
            </a:r>
            <a:endParaRPr lang="en-US" sz="2000" dirty="0">
              <a:gradFill>
                <a:gsLst>
                  <a:gs pos="2917">
                    <a:schemeClr val="tx1"/>
                  </a:gs>
                  <a:gs pos="30000">
                    <a:schemeClr val="tx1"/>
                  </a:gs>
                </a:gsLst>
                <a:lin ang="5400000" scaled="0"/>
              </a:gradFill>
            </a:endParaRPr>
          </a:p>
          <a:p>
            <a:pPr marL="342900" indent="-342900">
              <a:lnSpc>
                <a:spcPct val="90000"/>
              </a:lnSpc>
              <a:spcBef>
                <a:spcPts val="600"/>
              </a:spcBef>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Build and run an image in the ACR by using Azure CLI</a:t>
            </a:r>
          </a:p>
        </p:txBody>
      </p:sp>
    </p:spTree>
    <p:extLst>
      <p:ext uri="{BB962C8B-B14F-4D97-AF65-F5344CB8AC3E}">
        <p14:creationId xmlns:p14="http://schemas.microsoft.com/office/powerpoint/2010/main" val="13757216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a:t>
            </a:r>
            <a:r>
              <a:rPr lang="en-US" altLang="zh-CN" dirty="0"/>
              <a:t> 2: Run Container Images in Azure Container Instances</a:t>
            </a:r>
            <a:endParaRPr lang="en-US" dirty="0"/>
          </a:p>
        </p:txBody>
      </p:sp>
      <p:pic>
        <p:nvPicPr>
          <p:cNvPr id="2" name="Picture 1" descr="Icon of a bulb">
            <a:extLst>
              <a:ext uri="{FF2B5EF4-FFF2-40B4-BE49-F238E27FC236}">
                <a16:creationId xmlns:a16="http://schemas.microsoft.com/office/drawing/2014/main" id="{D760212B-7547-44AB-A89B-FAFA89BE64BA}"/>
              </a:ext>
            </a:extLst>
          </p:cNvPr>
          <p:cNvPicPr>
            <a:picLocks noChangeAspect="1"/>
          </p:cNvPicPr>
          <p:nvPr/>
        </p:nvPicPr>
        <p:blipFill>
          <a:blip r:embed="rId3"/>
          <a:stretch>
            <a:fillRect/>
          </a:stretch>
        </p:blipFill>
        <p:spPr>
          <a:xfrm>
            <a:off x="10288778" y="2770670"/>
            <a:ext cx="931836" cy="1296000"/>
          </a:xfrm>
          <a:prstGeom prst="rect">
            <a:avLst/>
          </a:prstGeom>
        </p:spPr>
      </p:pic>
    </p:spTree>
    <p:extLst>
      <p:ext uri="{BB962C8B-B14F-4D97-AF65-F5344CB8AC3E}">
        <p14:creationId xmlns:p14="http://schemas.microsoft.com/office/powerpoint/2010/main" val="2300742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Introduction</a:t>
            </a:r>
          </a:p>
        </p:txBody>
      </p:sp>
      <p:sp>
        <p:nvSpPr>
          <p:cNvPr id="2" name="TextBox 1">
            <a:extLst>
              <a:ext uri="{FF2B5EF4-FFF2-40B4-BE49-F238E27FC236}">
                <a16:creationId xmlns:a16="http://schemas.microsoft.com/office/drawing/2014/main" id="{C0B77374-98C8-4C04-BCA6-26FBC788DD68}"/>
              </a:ext>
            </a:extLst>
          </p:cNvPr>
          <p:cNvSpPr txBox="1"/>
          <p:nvPr/>
        </p:nvSpPr>
        <p:spPr>
          <a:xfrm>
            <a:off x="418643" y="1458000"/>
            <a:ext cx="11341268" cy="3026777"/>
          </a:xfrm>
          <a:prstGeom prst="rect">
            <a:avLst/>
          </a:prstGeom>
          <a:noFill/>
        </p:spPr>
        <p:txBody>
          <a:bodyPr wrap="square" lIns="0" tIns="54000" rIns="0" bIns="54000" rtlCol="0">
            <a:spAutoFit/>
          </a:bodyPr>
          <a:lstStyle/>
          <a:p>
            <a:pPr>
              <a:lnSpc>
                <a:spcPct val="90000"/>
              </a:lnSpc>
              <a:spcAft>
                <a:spcPts val="600"/>
              </a:spcAft>
            </a:pPr>
            <a:r>
              <a:rPr lang="en-US" sz="2400" dirty="0">
                <a:gradFill>
                  <a:gsLst>
                    <a:gs pos="2917">
                      <a:schemeClr val="tx1"/>
                    </a:gs>
                    <a:gs pos="30000">
                      <a:schemeClr val="tx1"/>
                    </a:gs>
                  </a:gsLst>
                  <a:lin ang="5400000" scaled="0"/>
                </a:gradFill>
              </a:rPr>
              <a:t>After completing this module, you'll be able to:</a:t>
            </a:r>
          </a:p>
          <a:p>
            <a:pPr marL="342900" indent="-342900">
              <a:lnSpc>
                <a:spcPct val="90000"/>
              </a:lnSpc>
              <a:spcBef>
                <a:spcPts val="600"/>
              </a:spcBef>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Describe the benefits of Azure Container Instances and how resources are grouped.</a:t>
            </a:r>
          </a:p>
          <a:p>
            <a:pPr marL="342900" indent="-342900">
              <a:lnSpc>
                <a:spcPct val="90000"/>
              </a:lnSpc>
              <a:spcBef>
                <a:spcPts val="600"/>
              </a:spcBef>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Deploy a container instance in Azure by using the Azure CLI.</a:t>
            </a:r>
          </a:p>
          <a:p>
            <a:pPr marL="342900" indent="-342900">
              <a:lnSpc>
                <a:spcPct val="90000"/>
              </a:lnSpc>
              <a:spcBef>
                <a:spcPts val="600"/>
              </a:spcBef>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Start and stop containers using policies.</a:t>
            </a:r>
          </a:p>
          <a:p>
            <a:pPr marL="342900" indent="-342900">
              <a:lnSpc>
                <a:spcPct val="90000"/>
              </a:lnSpc>
              <a:spcBef>
                <a:spcPts val="600"/>
              </a:spcBef>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Set environment variables in your container instances.</a:t>
            </a:r>
          </a:p>
          <a:p>
            <a:pPr marL="342900" indent="-342900">
              <a:lnSpc>
                <a:spcPct val="90000"/>
              </a:lnSpc>
              <a:spcBef>
                <a:spcPts val="600"/>
              </a:spcBef>
              <a:spcAft>
                <a:spcPts val="600"/>
              </a:spcAft>
              <a:buFont typeface="Arial" panose="020B0604020202020204" pitchFamily="34" charset="0"/>
              <a:buChar char="•"/>
            </a:pPr>
            <a:r>
              <a:rPr lang="en-US" sz="2000" dirty="0">
                <a:gradFill>
                  <a:gsLst>
                    <a:gs pos="2917">
                      <a:schemeClr val="tx1"/>
                    </a:gs>
                    <a:gs pos="30000">
                      <a:schemeClr val="tx1"/>
                    </a:gs>
                  </a:gsLst>
                  <a:lin ang="5400000" scaled="0"/>
                </a:gradFill>
              </a:rPr>
              <a:t>Mount file shares in your container instances.</a:t>
            </a:r>
          </a:p>
          <a:p>
            <a:pPr marL="342900" indent="-342900">
              <a:lnSpc>
                <a:spcPct val="90000"/>
              </a:lnSpc>
              <a:spcBef>
                <a:spcPts val="600"/>
              </a:spcBef>
              <a:spcAft>
                <a:spcPts val="600"/>
              </a:spcAft>
              <a:buFont typeface="Arial" panose="020B0604020202020204" pitchFamily="34" charset="0"/>
              <a:buChar char="•"/>
            </a:pPr>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1378279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Explore Azure Container Instances (1 / 3)</a:t>
            </a:r>
          </a:p>
        </p:txBody>
      </p:sp>
      <p:graphicFrame>
        <p:nvGraphicFramePr>
          <p:cNvPr id="2" name="Table 1" descr="This table lists the features that are unique to the Container Instances service.">
            <a:extLst>
              <a:ext uri="{FF2B5EF4-FFF2-40B4-BE49-F238E27FC236}">
                <a16:creationId xmlns:a16="http://schemas.microsoft.com/office/drawing/2014/main" id="{B7FB8C47-80E4-432D-A631-AFC8409CD424}"/>
              </a:ext>
            </a:extLst>
          </p:cNvPr>
          <p:cNvGraphicFramePr>
            <a:graphicFrameLocks noGrp="1"/>
          </p:cNvGraphicFramePr>
          <p:nvPr>
            <p:extLst>
              <p:ext uri="{D42A27DB-BD31-4B8C-83A1-F6EECF244321}">
                <p14:modId xmlns:p14="http://schemas.microsoft.com/office/powerpoint/2010/main" val="4163890728"/>
              </p:ext>
            </p:extLst>
          </p:nvPr>
        </p:nvGraphicFramePr>
        <p:xfrm>
          <a:off x="588263" y="1169183"/>
          <a:ext cx="11018520" cy="4511703"/>
        </p:xfrm>
        <a:graphic>
          <a:graphicData uri="http://schemas.openxmlformats.org/drawingml/2006/table">
            <a:tbl>
              <a:tblPr firstRow="1" firstCol="1">
                <a:tableStyleId>{69012ECD-51FC-41F1-AA8D-1B2483CD663E}</a:tableStyleId>
              </a:tblPr>
              <a:tblGrid>
                <a:gridCol w="3383495">
                  <a:extLst>
                    <a:ext uri="{9D8B030D-6E8A-4147-A177-3AD203B41FA5}">
                      <a16:colId xmlns:a16="http://schemas.microsoft.com/office/drawing/2014/main" val="676526132"/>
                    </a:ext>
                  </a:extLst>
                </a:gridCol>
                <a:gridCol w="7635025">
                  <a:extLst>
                    <a:ext uri="{9D8B030D-6E8A-4147-A177-3AD203B41FA5}">
                      <a16:colId xmlns:a16="http://schemas.microsoft.com/office/drawing/2014/main" val="2463496100"/>
                    </a:ext>
                  </a:extLst>
                </a:gridCol>
              </a:tblGrid>
              <a:tr h="345900">
                <a:tc>
                  <a:txBody>
                    <a:bodyPr/>
                    <a:lstStyle/>
                    <a:p>
                      <a:pPr algn="l"/>
                      <a:r>
                        <a:rPr lang="en-US" sz="1800" dirty="0">
                          <a:effectLst/>
                        </a:rPr>
                        <a:t>Feature</a:t>
                      </a:r>
                      <a:endParaRPr lang="en-US" sz="1800" b="1" dirty="0">
                        <a:effectLst/>
                      </a:endParaRPr>
                    </a:p>
                  </a:txBody>
                  <a:tcPr anchor="ctr">
                    <a:lnL w="12700" cap="flat" cmpd="sng" algn="ctr">
                      <a:solidFill>
                        <a:srgbClr val="DA3B01"/>
                      </a:solidFill>
                      <a:prstDash val="solid"/>
                      <a:round/>
                      <a:headEnd type="none" w="med" len="med"/>
                      <a:tailEnd type="none" w="med" len="med"/>
                    </a:lnL>
                    <a:lnR>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dirty="0">
                          <a:effectLst/>
                        </a:rPr>
                        <a:t>Description</a:t>
                      </a:r>
                      <a:endParaRPr lang="en-US" sz="1800" b="1" dirty="0">
                        <a:effectLst/>
                      </a:endParaRPr>
                    </a:p>
                  </a:txBody>
                  <a:tcPr anchor="ctr">
                    <a:lnL>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004510731"/>
                  </a:ext>
                </a:extLst>
              </a:tr>
              <a:tr h="450268">
                <a:tc>
                  <a:txBody>
                    <a:bodyPr/>
                    <a:lstStyle/>
                    <a:p>
                      <a:pPr algn="l" fontAlgn="t"/>
                      <a:r>
                        <a:rPr lang="en-US" sz="1600" dirty="0">
                          <a:effectLst/>
                        </a:rPr>
                        <a:t>Fast startup times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effectLst/>
                        </a:rPr>
                        <a:t>Containers can start in seconds without the need to provision and manage VMs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4182621"/>
                  </a:ext>
                </a:extLst>
              </a:tr>
              <a:tr h="605325">
                <a:tc>
                  <a:txBody>
                    <a:bodyPr/>
                    <a:lstStyle/>
                    <a:p>
                      <a:pPr algn="l" fontAlgn="t"/>
                      <a:r>
                        <a:rPr lang="en-US" sz="1600" dirty="0">
                          <a:effectLst/>
                        </a:rPr>
                        <a:t>Public IP connectivity and DNS name</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effectLst/>
                        </a:rPr>
                        <a:t>Containers can be directly exposed to the internet with an IP address and a fully qualified domain name (FQDN)</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8351114"/>
                  </a:ext>
                </a:extLst>
              </a:tr>
              <a:tr h="501580">
                <a:tc>
                  <a:txBody>
                    <a:bodyPr/>
                    <a:lstStyle/>
                    <a:p>
                      <a:pPr algn="l" fontAlgn="t"/>
                      <a:r>
                        <a:rPr lang="en-US" sz="1600" dirty="0">
                          <a:effectLst/>
                        </a:rPr>
                        <a:t>Hypervisor-level security</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effectLst/>
                        </a:rPr>
                        <a:t>Container applications are as isolated in a container as they would be in a VM</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238825"/>
                  </a:ext>
                </a:extLst>
              </a:tr>
              <a:tr h="605325">
                <a:tc>
                  <a:txBody>
                    <a:bodyPr/>
                    <a:lstStyle/>
                    <a:p>
                      <a:pPr algn="l" fontAlgn="t"/>
                      <a:r>
                        <a:rPr lang="en-US" sz="1600" dirty="0">
                          <a:effectLst/>
                        </a:rPr>
                        <a:t>Custom sizes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a:t>ACI provides optimum utilization by allowing exact specifications of CPU cores and memory</a:t>
                      </a:r>
                      <a:endParaRPr lang="en-US" sz="1600" dirty="0">
                        <a:effectLst/>
                      </a:endParaRP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7072833"/>
                  </a:ext>
                </a:extLst>
              </a:tr>
              <a:tr h="455435">
                <a:tc>
                  <a:txBody>
                    <a:bodyPr/>
                    <a:lstStyle/>
                    <a:p>
                      <a:pPr algn="l" fontAlgn="t"/>
                      <a:r>
                        <a:rPr lang="en-US" sz="1600" dirty="0">
                          <a:effectLst/>
                        </a:rPr>
                        <a:t>Persistent storage</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effectLst/>
                        </a:rPr>
                        <a:t>Containers support direct mounting of Azure Files shares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1873258"/>
                  </a:ext>
                </a:extLst>
              </a:tr>
              <a:tr h="467250">
                <a:tc>
                  <a:txBody>
                    <a:bodyPr/>
                    <a:lstStyle/>
                    <a:p>
                      <a:pPr algn="l" fontAlgn="t"/>
                      <a:r>
                        <a:rPr lang="en-US" sz="1600" dirty="0">
                          <a:effectLst/>
                        </a:rPr>
                        <a:t>Linux and Windows containers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effectLst/>
                        </a:rPr>
                        <a:t>The same API is used to schedule both Linux and Windows containers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5035139"/>
                  </a:ext>
                </a:extLst>
              </a:tr>
              <a:tr h="605325">
                <a:tc>
                  <a:txBody>
                    <a:bodyPr/>
                    <a:lstStyle/>
                    <a:p>
                      <a:pPr algn="l" fontAlgn="t"/>
                      <a:r>
                        <a:rPr lang="en-US" sz="1600" dirty="0">
                          <a:effectLst/>
                        </a:rPr>
                        <a:t>Co-scheduled groups</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b="0" i="0" u="none" strike="noStrike" kern="1200" dirty="0">
                          <a:solidFill>
                            <a:srgbClr val="1A1A1A"/>
                          </a:solidFill>
                          <a:effectLst/>
                          <a:latin typeface="Segoe UI" panose="020B0502040204020203" pitchFamily="34" charset="0"/>
                        </a:rPr>
                        <a:t>Container Instances </a:t>
                      </a:r>
                      <a:r>
                        <a:rPr lang="en-US" sz="1600" b="0" i="0" u="none" strike="noStrike" kern="1200" dirty="0">
                          <a:solidFill>
                            <a:schemeClr val="tx1"/>
                          </a:solidFill>
                          <a:effectLst/>
                          <a:latin typeface="+mn-lt"/>
                        </a:rPr>
                        <a:t>s</a:t>
                      </a:r>
                      <a:r>
                        <a:rPr lang="en-US" sz="1600" dirty="0">
                          <a:effectLst/>
                        </a:rPr>
                        <a:t>upports scheduling of multicontainer groups that share host machine resources</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5096274"/>
                  </a:ext>
                </a:extLst>
              </a:tr>
              <a:tr h="455435">
                <a:tc>
                  <a:txBody>
                    <a:bodyPr/>
                    <a:lstStyle/>
                    <a:p>
                      <a:pPr algn="l" fontAlgn="t"/>
                      <a:r>
                        <a:rPr lang="en-US" sz="1600" dirty="0">
                          <a:effectLst/>
                        </a:rPr>
                        <a:t>Virtual network deployment</a:t>
                      </a:r>
                    </a:p>
                  </a:txBody>
                  <a:tcPr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600" dirty="0">
                          <a:effectLst/>
                        </a:rPr>
                        <a:t>Container Instances can be deployed into an Azure virtual network</a:t>
                      </a:r>
                    </a:p>
                  </a:txBody>
                  <a:tcPr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088662"/>
                  </a:ext>
                </a:extLst>
              </a:tr>
            </a:tbl>
          </a:graphicData>
        </a:graphic>
      </p:graphicFrame>
    </p:spTree>
    <p:extLst>
      <p:ext uri="{BB962C8B-B14F-4D97-AF65-F5344CB8AC3E}">
        <p14:creationId xmlns:p14="http://schemas.microsoft.com/office/powerpoint/2010/main" val="39321726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Explore Azure Container Instances (2 / 3)</a:t>
            </a:r>
          </a:p>
        </p:txBody>
      </p:sp>
      <p:sp>
        <p:nvSpPr>
          <p:cNvPr id="3" name="Content Placeholder 8">
            <a:extLst>
              <a:ext uri="{FF2B5EF4-FFF2-40B4-BE49-F238E27FC236}">
                <a16:creationId xmlns:a16="http://schemas.microsoft.com/office/drawing/2014/main" id="{F7B04094-F8AE-4A1B-8716-F88F60A2F49A}"/>
              </a:ext>
            </a:extLst>
          </p:cNvPr>
          <p:cNvSpPr txBox="1">
            <a:spLocks/>
          </p:cNvSpPr>
          <p:nvPr/>
        </p:nvSpPr>
        <p:spPr>
          <a:xfrm>
            <a:off x="418643" y="1457324"/>
            <a:ext cx="3359273" cy="4201091"/>
          </a:xfrm>
          <a:prstGeom prst="rect">
            <a:avLst/>
          </a:prstGeom>
        </p:spPr>
        <p:txBody>
          <a:bodyPr lIns="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1200"/>
              </a:spcBef>
              <a:spcAft>
                <a:spcPts val="0"/>
              </a:spcAft>
            </a:pPr>
            <a:r>
              <a:rPr lang="en-US" sz="2350" dirty="0">
                <a:solidFill>
                  <a:schemeClr val="tx2"/>
                </a:solidFill>
              </a:rPr>
              <a:t>Container groups</a:t>
            </a:r>
          </a:p>
          <a:p>
            <a:pPr>
              <a:spcBef>
                <a:spcPts val="1800"/>
              </a:spcBef>
              <a:spcAft>
                <a:spcPts val="0"/>
              </a:spcAft>
            </a:pPr>
            <a:r>
              <a:rPr lang="en-US" sz="2000" dirty="0">
                <a:latin typeface="+mn-lt"/>
              </a:rPr>
              <a:t>The top-level resource in Azure Container Instances is the container group. </a:t>
            </a:r>
          </a:p>
          <a:p>
            <a:pPr>
              <a:spcBef>
                <a:spcPts val="1800"/>
              </a:spcBef>
              <a:spcAft>
                <a:spcPts val="0"/>
              </a:spcAft>
            </a:pPr>
            <a:r>
              <a:rPr lang="en-US" sz="2000" dirty="0">
                <a:latin typeface="+mn-lt"/>
              </a:rPr>
              <a:t>The containers in a container group share a lifecycle, resources, local network, and storage volumes.</a:t>
            </a:r>
          </a:p>
        </p:txBody>
      </p:sp>
      <p:sp>
        <p:nvSpPr>
          <p:cNvPr id="2" name="Rectangle 1">
            <a:extLst>
              <a:ext uri="{FF2B5EF4-FFF2-40B4-BE49-F238E27FC236}">
                <a16:creationId xmlns:a16="http://schemas.microsoft.com/office/drawing/2014/main" id="{6580E9DB-E883-466B-B814-C84C0373193F}"/>
              </a:ext>
              <a:ext uri="{C183D7F6-B498-43B3-948B-1728B52AA6E4}">
                <adec:decorative xmlns:adec="http://schemas.microsoft.com/office/drawing/2017/decorative" val="1"/>
              </a:ext>
            </a:extLst>
          </p:cNvPr>
          <p:cNvSpPr/>
          <p:nvPr/>
        </p:nvSpPr>
        <p:spPr bwMode="auto">
          <a:xfrm>
            <a:off x="3943688" y="1128990"/>
            <a:ext cx="6433380" cy="4719711"/>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Example container group with two containers, one listening on port 80 and the other listening on port 5000">
            <a:extLst>
              <a:ext uri="{FF2B5EF4-FFF2-40B4-BE49-F238E27FC236}">
                <a16:creationId xmlns:a16="http://schemas.microsoft.com/office/drawing/2014/main" id="{6DEA4967-9CCE-441C-BBEF-D1F808FB1ECD}"/>
              </a:ext>
            </a:extLst>
          </p:cNvPr>
          <p:cNvPicPr>
            <a:picLocks noChangeAspect="1"/>
          </p:cNvPicPr>
          <p:nvPr/>
        </p:nvPicPr>
        <p:blipFill>
          <a:blip r:embed="rId3"/>
          <a:stretch>
            <a:fillRect/>
          </a:stretch>
        </p:blipFill>
        <p:spPr>
          <a:xfrm>
            <a:off x="4006339" y="1199585"/>
            <a:ext cx="6287962" cy="4603916"/>
          </a:xfrm>
          <a:prstGeom prst="rect">
            <a:avLst/>
          </a:prstGeom>
        </p:spPr>
      </p:pic>
      <p:cxnSp>
        <p:nvCxnSpPr>
          <p:cNvPr id="7" name="Straight Connector 6">
            <a:extLst>
              <a:ext uri="{FF2B5EF4-FFF2-40B4-BE49-F238E27FC236}">
                <a16:creationId xmlns:a16="http://schemas.microsoft.com/office/drawing/2014/main" id="{1FF2E035-D198-4953-A74A-B0ED1A882F73}"/>
              </a:ext>
              <a:ext uri="{C183D7F6-B498-43B3-948B-1728B52AA6E4}">
                <adec:decorative xmlns:adec="http://schemas.microsoft.com/office/drawing/2017/decorative" val="1"/>
              </a:ext>
            </a:extLst>
          </p:cNvPr>
          <p:cNvCxnSpPr>
            <a:cxnSpLocks/>
          </p:cNvCxnSpPr>
          <p:nvPr/>
        </p:nvCxnSpPr>
        <p:spPr>
          <a:xfrm>
            <a:off x="418643" y="3140483"/>
            <a:ext cx="29983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9795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Explore Azure Container Instances (3 / 3)</a:t>
            </a:r>
          </a:p>
        </p:txBody>
      </p:sp>
      <p:sp>
        <p:nvSpPr>
          <p:cNvPr id="2" name="Text Placeholder 6">
            <a:extLst>
              <a:ext uri="{FF2B5EF4-FFF2-40B4-BE49-F238E27FC236}">
                <a16:creationId xmlns:a16="http://schemas.microsoft.com/office/drawing/2014/main" id="{74E4C533-30E1-438E-AAF4-EF2488726843}"/>
              </a:ext>
            </a:extLst>
          </p:cNvPr>
          <p:cNvSpPr txBox="1">
            <a:spLocks/>
          </p:cNvSpPr>
          <p:nvPr/>
        </p:nvSpPr>
        <p:spPr>
          <a:xfrm>
            <a:off x="418643" y="1458000"/>
            <a:ext cx="5578932" cy="4104000"/>
          </a:xfrm>
          <a:prstGeom prst="rect">
            <a:avLst/>
          </a:prstGeom>
          <a:solidFill>
            <a:schemeClr val="bg1">
              <a:lumMod val="95000"/>
            </a:schemeClr>
          </a:solidFill>
        </p:spPr>
        <p:txBody>
          <a:bodyPr lIns="137160" tIns="91440" rIns="13716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solidFill>
                  <a:schemeClr val="tx2"/>
                </a:solidFill>
              </a:rPr>
              <a:t>Deployment</a:t>
            </a:r>
          </a:p>
          <a:p>
            <a:pPr marL="285750" indent="-285750">
              <a:buFont typeface="Arial" panose="020B0604020202020204" pitchFamily="34" charset="0"/>
              <a:buChar char="•"/>
            </a:pPr>
            <a:r>
              <a:rPr lang="en-US" sz="1800" dirty="0">
                <a:latin typeface="+mn-lt"/>
              </a:rPr>
              <a:t>There are two common ways to deploy a multi-container group: ARM template or a YAML file.</a:t>
            </a:r>
          </a:p>
          <a:p>
            <a:pPr>
              <a:spcBef>
                <a:spcPts val="600"/>
              </a:spcBef>
            </a:pPr>
            <a:r>
              <a:rPr lang="en-US" dirty="0">
                <a:solidFill>
                  <a:schemeClr val="tx2"/>
                </a:solidFill>
              </a:rPr>
              <a:t>Resource allocation</a:t>
            </a:r>
          </a:p>
          <a:p>
            <a:pPr marL="285750" indent="-285750">
              <a:buFont typeface="Arial" panose="020B0604020202020204" pitchFamily="34" charset="0"/>
              <a:buChar char="•"/>
            </a:pPr>
            <a:r>
              <a:rPr lang="en-US" sz="1800" dirty="0">
                <a:latin typeface="+mn-lt"/>
              </a:rPr>
              <a:t>Azure Container Instances allocates resources such as CPUs, memory, and optionally GPUs (preview) to a container group by adding the resource requests of the instances in the group.</a:t>
            </a:r>
          </a:p>
          <a:p>
            <a:pPr>
              <a:spcBef>
                <a:spcPts val="600"/>
              </a:spcBef>
            </a:pPr>
            <a:r>
              <a:rPr lang="en-US" dirty="0">
                <a:solidFill>
                  <a:schemeClr val="tx2"/>
                </a:solidFill>
              </a:rPr>
              <a:t>Networking</a:t>
            </a:r>
          </a:p>
          <a:p>
            <a:pPr marL="285750" indent="-285750">
              <a:buFont typeface="Arial" panose="020B0604020202020204" pitchFamily="34" charset="0"/>
              <a:buChar char="•"/>
            </a:pPr>
            <a:r>
              <a:rPr lang="en-US" sz="1800" dirty="0">
                <a:latin typeface="+mn-lt"/>
              </a:rPr>
              <a:t>Container groups share an IP address and a port namespace on that IP address.</a:t>
            </a:r>
          </a:p>
        </p:txBody>
      </p:sp>
      <p:sp>
        <p:nvSpPr>
          <p:cNvPr id="3" name="Text Placeholder 6">
            <a:extLst>
              <a:ext uri="{FF2B5EF4-FFF2-40B4-BE49-F238E27FC236}">
                <a16:creationId xmlns:a16="http://schemas.microsoft.com/office/drawing/2014/main" id="{991E3961-C8AC-4B29-8A25-E3984C66F23A}"/>
              </a:ext>
            </a:extLst>
          </p:cNvPr>
          <p:cNvSpPr txBox="1">
            <a:spLocks/>
          </p:cNvSpPr>
          <p:nvPr/>
        </p:nvSpPr>
        <p:spPr>
          <a:xfrm>
            <a:off x="6229350" y="1458000"/>
            <a:ext cx="5543550" cy="4104000"/>
          </a:xfrm>
          <a:prstGeom prst="rect">
            <a:avLst/>
          </a:prstGeom>
          <a:solidFill>
            <a:schemeClr val="bg1">
              <a:lumMod val="95000"/>
            </a:schemeClr>
          </a:solidFill>
        </p:spPr>
        <p:txBody>
          <a:bodyPr lIns="137160" tIns="91440" rIns="13716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600"/>
              </a:spcBef>
            </a:pPr>
            <a:r>
              <a:rPr lang="en-US" dirty="0">
                <a:solidFill>
                  <a:schemeClr val="tx2"/>
                </a:solidFill>
              </a:rPr>
              <a:t>Storage</a:t>
            </a:r>
          </a:p>
          <a:p>
            <a:pPr marL="285750" lvl="1" indent="-285750">
              <a:buFont typeface="Arial" panose="020B0604020202020204" pitchFamily="34" charset="0"/>
              <a:buChar char="•"/>
            </a:pPr>
            <a:r>
              <a:rPr lang="en-US" dirty="0"/>
              <a:t>Specify external volumes to mount within a container group. </a:t>
            </a:r>
          </a:p>
          <a:p>
            <a:pPr marL="285750" lvl="1" indent="-285750">
              <a:buFont typeface="Arial" panose="020B0604020202020204" pitchFamily="34" charset="0"/>
              <a:buChar char="•"/>
            </a:pPr>
            <a:r>
              <a:rPr lang="en-US" dirty="0"/>
              <a:t>Map those volumes into specific paths within the individual containers in a group.</a:t>
            </a:r>
          </a:p>
          <a:p>
            <a:pPr>
              <a:spcBef>
                <a:spcPts val="600"/>
              </a:spcBef>
            </a:pPr>
            <a:r>
              <a:rPr lang="en-US" dirty="0">
                <a:solidFill>
                  <a:schemeClr val="tx2"/>
                </a:solidFill>
              </a:rPr>
              <a:t>Common scenarios</a:t>
            </a:r>
          </a:p>
          <a:p>
            <a:pPr marL="285750" lvl="1" indent="-285750">
              <a:buFont typeface="Arial" panose="020B0604020202020204" pitchFamily="34" charset="0"/>
              <a:buChar char="•"/>
            </a:pPr>
            <a:r>
              <a:rPr lang="en-US" dirty="0"/>
              <a:t>Multi-container groups are useful in cases where you want to divide a single functional task into a small number of container images.</a:t>
            </a:r>
          </a:p>
        </p:txBody>
      </p:sp>
    </p:spTree>
    <p:extLst>
      <p:ext uri="{BB962C8B-B14F-4D97-AF65-F5344CB8AC3E}">
        <p14:creationId xmlns:p14="http://schemas.microsoft.com/office/powerpoint/2010/main" val="2326642742"/>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1526</Words>
  <Application>Microsoft Office PowerPoint</Application>
  <PresentationFormat>Widescreen</PresentationFormat>
  <Paragraphs>169</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Consolas</vt:lpstr>
      <vt:lpstr>Segoe UI</vt:lpstr>
      <vt:lpstr>Segoe UI Light</vt:lpstr>
      <vt:lpstr>Segoe UI Semibold</vt:lpstr>
      <vt:lpstr>Wingdings</vt:lpstr>
      <vt:lpstr>Microsoft Azure Template</vt:lpstr>
      <vt:lpstr>Learning Path 05: Implement containerized solutions</vt:lpstr>
      <vt:lpstr>Agenda </vt:lpstr>
      <vt:lpstr>Module 1: Manage Container Images in Azure Container Registry</vt:lpstr>
      <vt:lpstr>Introduction</vt:lpstr>
      <vt:lpstr>Module 2: Run Container Images in Azure Container Instances</vt:lpstr>
      <vt:lpstr>Introduction</vt:lpstr>
      <vt:lpstr>Explore Azure Container Instances (1 / 3)</vt:lpstr>
      <vt:lpstr>Explore Azure Container Instances (2 / 3)</vt:lpstr>
      <vt:lpstr>Explore Azure Container Instances (3 / 3)</vt:lpstr>
      <vt:lpstr>Module 3: Implement Azure Container Apps</vt:lpstr>
      <vt:lpstr>Introduction</vt:lpstr>
      <vt:lpstr>Explore Azure Container Apps</vt:lpstr>
      <vt:lpstr>Explore containers in Azure Container Apps</vt:lpstr>
      <vt:lpstr>Explore Dapr integration with Azure Container Apps</vt:lpstr>
      <vt:lpstr>PowerPoint Presentation</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2021-12-14T19:58:02Z</dcterms:created>
  <dcterms:modified xsi:type="dcterms:W3CDTF">2023-09-17T17:11:24Z</dcterms:modified>
</cp:coreProperties>
</file>