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1"/>
    <p:sldMasterId id="2147484704" r:id="rId2"/>
  </p:sldMasterIdLst>
  <p:notesMasterIdLst>
    <p:notesMasterId r:id="rId14"/>
  </p:notesMasterIdLst>
  <p:handoutMasterIdLst>
    <p:handoutMasterId r:id="rId15"/>
  </p:handoutMasterIdLst>
  <p:sldIdLst>
    <p:sldId id="1627" r:id="rId3"/>
    <p:sldId id="1778" r:id="rId4"/>
    <p:sldId id="1684" r:id="rId5"/>
    <p:sldId id="1702" r:id="rId6"/>
    <p:sldId id="1806" r:id="rId7"/>
    <p:sldId id="1789" r:id="rId8"/>
    <p:sldId id="1790" r:id="rId9"/>
    <p:sldId id="1808" r:id="rId10"/>
    <p:sldId id="1809" r:id="rId11"/>
    <p:sldId id="1865" r:id="rId12"/>
    <p:sldId id="1786"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6" autoAdjust="0"/>
    <p:restoredTop sz="75443" autoAdjust="0"/>
  </p:normalViewPr>
  <p:slideViewPr>
    <p:cSldViewPr snapToGrid="0">
      <p:cViewPr varScale="1">
        <p:scale>
          <a:sx n="83" d="100"/>
          <a:sy n="83" d="100"/>
        </p:scale>
        <p:origin x="135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2472" y="5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6/5/2025 3:25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6/5/2025 3:25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6/5/2025 3:25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Microsoft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10625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Key components:</a:t>
            </a:r>
          </a:p>
          <a:p>
            <a:endParaRPr lang="en-US" sz="2000" dirty="0"/>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Hub client</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the primary interface for developers interacting with the Event Hubs client library. There are several different Event Hub clients, each dedicated to a specific use of Event Hubs, such as publishing or consuming events.</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Hub producer</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 type of client that serves as a source of telemetry data, diagnostics information, usage logs, or other log data, as part of an embedded device solution, a mobile device application, a game title running on a console or other device, some client or server based business solution, or a web site.</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Hub consumer</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 type of client which reads information from the Event Hub and allows processing of it. Processing may involve aggregation, complex computation and filtering. Processing may also involve distribution or storage of the information in a raw or transformed fashion. </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partition</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an ordered sequence of events that is held in an Event Hub. Partitions are a means of data organization associated with the parallelism required by event consumers. Azure Event Hubs provides message streaming through a partitioned consumer pattern in which each consumer only reads a specific subset, or partition, of the message stream. As newer events arrive, they are added to the end of this sequence. The number of partitions is specified at the time an Event Hub is created and cannot be changed.</a:t>
            </a:r>
          </a:p>
          <a:p>
            <a:pPr marL="342900" marR="0" lvl="0" indent="-342900">
              <a:lnSpc>
                <a:spcPct val="100000"/>
              </a:lnSpc>
              <a:spcBef>
                <a:spcPts val="180"/>
              </a:spcBef>
              <a:spcAft>
                <a:spcPts val="180"/>
              </a:spcAft>
              <a:buFont typeface="Arial" panose="020B0604020202020204" pitchFamily="34" charset="0"/>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A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consumer group</a:t>
            </a:r>
            <a:r>
              <a:rPr lang="en-US" sz="1800" dirty="0">
                <a:effectLst/>
                <a:latin typeface="Cambria" panose="02040503050406030204" pitchFamily="18" charset="0"/>
                <a:ea typeface="Cambria" panose="02040503050406030204" pitchFamily="18" charset="0"/>
                <a:cs typeface="Times New Roman" panose="02020603050405020304" pitchFamily="18" charset="0"/>
              </a:rPr>
              <a:t> is a view of an entire Event Hub. Consumer groups enable multiple consuming applications to each have a separate view of the event stream, and to read the stream independently at their own pace and from their own position. There can be at most 5 concurrent readers on a partition per consumer group; however it is recommended that there is only one active consumer for a given partition and consumer group pairing. Each active reader receives all of the events from its partition; if there are multiple readers on the same partition, then they will receive duplicate events.</a:t>
            </a:r>
          </a:p>
          <a:p>
            <a:pPr marL="342900" marR="0" lvl="0" indent="-342900">
              <a:lnSpc>
                <a:spcPct val="100000"/>
              </a:lnSpc>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Event receivers</a:t>
            </a:r>
            <a:r>
              <a:rPr lang="en-US" sz="1800" dirty="0">
                <a:effectLst/>
                <a:latin typeface="Cambria" panose="02040503050406030204" pitchFamily="18" charset="0"/>
                <a:ea typeface="Cambria" panose="02040503050406030204" pitchFamily="18" charset="0"/>
                <a:cs typeface="Times New Roman" panose="02020603050405020304" pitchFamily="18" charset="0"/>
              </a:rPr>
              <a:t>: Any entity that reads event data from an event hub. All Event Hubs consumers connect via the AMQP 1.0 session. The Event Hubs service delivers events through a session as they become available. All Kafka consumers connect via the Kafka protocol 1.0 and later.</a:t>
            </a:r>
          </a:p>
          <a:p>
            <a:pPr marL="342900" marR="0" lvl="0" indent="-342900">
              <a:lnSpc>
                <a:spcPct val="100000"/>
              </a:lnSpc>
              <a:spcBef>
                <a:spcPts val="180"/>
              </a:spcBef>
              <a:spcAft>
                <a:spcPts val="180"/>
              </a:spcAft>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Times New Roman" panose="02020603050405020304" pitchFamily="18" charset="0"/>
              </a:rPr>
              <a:t>Throughput units</a:t>
            </a:r>
            <a:r>
              <a:rPr lang="en-US" sz="1800" dirty="0">
                <a:effectLst/>
                <a:latin typeface="Cambria" panose="02040503050406030204" pitchFamily="18" charset="0"/>
                <a:ea typeface="Cambria" panose="02040503050406030204" pitchFamily="18" charset="0"/>
                <a:cs typeface="Times New Roman" panose="02020603050405020304" pitchFamily="18" charset="0"/>
              </a:rPr>
              <a:t> or </a:t>
            </a:r>
            <a:r>
              <a:rPr lang="en-US" sz="1800" b="1" dirty="0">
                <a:effectLst/>
                <a:latin typeface="Cambria" panose="02040503050406030204" pitchFamily="18" charset="0"/>
                <a:ea typeface="Cambria" panose="02040503050406030204" pitchFamily="18" charset="0"/>
                <a:cs typeface="Times New Roman" panose="02020603050405020304" pitchFamily="18" charset="0"/>
              </a:rPr>
              <a:t>processing units</a:t>
            </a:r>
            <a:r>
              <a:rPr lang="en-US" sz="1800" dirty="0">
                <a:effectLst/>
                <a:latin typeface="Cambria" panose="02040503050406030204" pitchFamily="18" charset="0"/>
                <a:ea typeface="Cambria" panose="02040503050406030204" pitchFamily="18" charset="0"/>
                <a:cs typeface="Times New Roman" panose="02020603050405020304" pitchFamily="18" charset="0"/>
              </a:rPr>
              <a:t>: Pre-purchased units of capacity that control the throughput capacity of Event Hubs.</a:t>
            </a:r>
          </a:p>
          <a:p>
            <a:pPr marL="342900" lvl="1" indent="-34290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978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210072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B0B4E4C3-E40D-4D1D-A6AA-DAF0E645EFC3}"/>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786600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065898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871765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9636426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95984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4262429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194343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204410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3860743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66130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4202428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177678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1992797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27098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4291021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663593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9581209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9852403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9879923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43699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121415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66700887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8343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0101332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478755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212068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9602022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170741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76063735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523162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2514873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8455213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1526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561323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76581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2692102"/>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535713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0063375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358823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49213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886753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5433308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5946499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952850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9072680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theme" Target="../theme/theme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20E414E6-18F6-4DAA-8DBD-EF47A2CF826A}"/>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5AF9B98F-C6E7-4B8F-9EDE-146A7B3C0F00}"/>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F26DAAF3-7627-44AD-AD7C-6D57F303448B}"/>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B142F553-9703-4993-B112-B201CA98F5D5}"/>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50"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3676929773"/>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4000" dirty="0">
                <a:solidFill>
                  <a:schemeClr val="tx1"/>
                </a:solidFill>
              </a:rPr>
              <a:t>Learning Path 09: Develop event-based solutions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 uri="{C183D7F6-B498-43B3-948B-1728B52AA6E4}">
                <adec:decorative xmlns:adec="http://schemas.microsoft.com/office/drawing/2017/decorative" val="1"/>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09: </a:t>
            </a:r>
            <a:r>
              <a:rPr lang="en-US" sz="3400" b="1" dirty="0">
                <a:solidFill>
                  <a:srgbClr val="FFFFFF"/>
                </a:solidFill>
              </a:rPr>
              <a:t>Publish and subscribe to Event Grid events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1"/>
          </p:nvPr>
        </p:nvSpPr>
        <p:spPr/>
        <p:txBody>
          <a:bodyPr/>
          <a:lstStyle/>
          <a:p>
            <a:pPr lvl="1"/>
            <a:r>
              <a:rPr lang="en-US" dirty="0"/>
              <a:t>Explore Azure Event Grid</a:t>
            </a:r>
          </a:p>
        </p:txBody>
      </p:sp>
      <p:sp>
        <p:nvSpPr>
          <p:cNvPr id="2" name="Text Placeholder 1"/>
          <p:cNvSpPr>
            <a:spLocks noGrp="1"/>
          </p:cNvSpPr>
          <p:nvPr>
            <p:ph type="body" sz="quarter" idx="15"/>
          </p:nvPr>
        </p:nvSpPr>
        <p:spPr/>
        <p:txBody>
          <a:bodyPr/>
          <a:lstStyle/>
          <a:p>
            <a:pPr lvl="1"/>
            <a:r>
              <a:rPr lang="en-US" dirty="0"/>
              <a:t>Explore Azure Event Hubs</a:t>
            </a:r>
          </a:p>
        </p:txBody>
      </p:sp>
      <p:grpSp>
        <p:nvGrpSpPr>
          <p:cNvPr id="15" name="Group 14">
            <a:extLst>
              <a:ext uri="{FF2B5EF4-FFF2-40B4-BE49-F238E27FC236}">
                <a16:creationId xmlns:a16="http://schemas.microsoft.com/office/drawing/2014/main" id="{608CDF18-AECC-4FDF-A8F1-216844CC0AD2}"/>
              </a:ext>
              <a:ext uri="{C183D7F6-B498-43B3-948B-1728B52AA6E4}">
                <adec:decorative xmlns:adec="http://schemas.microsoft.com/office/drawing/2017/decorative" val="1"/>
              </a:ext>
            </a:extLst>
          </p:cNvPr>
          <p:cNvGrpSpPr/>
          <p:nvPr/>
        </p:nvGrpSpPr>
        <p:grpSpPr>
          <a:xfrm>
            <a:off x="3031669" y="1620003"/>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a:extLst>
              <a:ext uri="{FF2B5EF4-FFF2-40B4-BE49-F238E27FC236}">
                <a16:creationId xmlns:a16="http://schemas.microsoft.com/office/drawing/2014/main" id="{FC017999-7DC8-4D1B-A26F-62835FFE6CF3}"/>
              </a:ext>
              <a:ext uri="{C183D7F6-B498-43B3-948B-1728B52AA6E4}">
                <adec:decorative xmlns:adec="http://schemas.microsoft.com/office/drawing/2017/decorative" val="1"/>
              </a:ext>
            </a:extLst>
          </p:cNvPr>
          <p:cNvGrpSpPr/>
          <p:nvPr/>
        </p:nvGrpSpPr>
        <p:grpSpPr>
          <a:xfrm>
            <a:off x="3031669" y="3077886"/>
            <a:ext cx="702132" cy="70223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Explore Azure Event Grid</a:t>
            </a:r>
          </a:p>
        </p:txBody>
      </p:sp>
      <p:pic>
        <p:nvPicPr>
          <p:cNvPr id="2" name="Picture 1" descr="Icon of three concentric arcs">
            <a:extLst>
              <a:ext uri="{FF2B5EF4-FFF2-40B4-BE49-F238E27FC236}">
                <a16:creationId xmlns:a16="http://schemas.microsoft.com/office/drawing/2014/main" id="{48D68733-2978-46E2-89D1-659B81516D78}"/>
              </a:ext>
            </a:extLst>
          </p:cNvPr>
          <p:cNvPicPr>
            <a:picLocks noChangeAspect="1"/>
          </p:cNvPicPr>
          <p:nvPr/>
        </p:nvPicPr>
        <p:blipFill>
          <a:blip r:embed="rId3"/>
          <a:stretch>
            <a:fillRect/>
          </a:stretch>
        </p:blipFill>
        <p:spPr>
          <a:xfrm>
            <a:off x="10172558" y="2785533"/>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dirty="0"/>
              <a:t>After completing this module, you'll be able to:</a:t>
            </a:r>
          </a:p>
          <a:p>
            <a:pPr marL="342900" lvl="1" indent="-342900">
              <a:buFont typeface="Arial" panose="020B0604020202020204" pitchFamily="34" charset="0"/>
              <a:buChar char="•"/>
            </a:pPr>
            <a:r>
              <a:rPr lang="en-US" dirty="0"/>
              <a:t>Describe how Event Grid operates and how it connects to services and event handlers.</a:t>
            </a:r>
          </a:p>
          <a:p>
            <a:pPr marL="342900" lvl="1" indent="-342900">
              <a:buFont typeface="Arial" panose="020B0604020202020204" pitchFamily="34" charset="0"/>
              <a:buChar char="•"/>
            </a:pPr>
            <a:r>
              <a:rPr lang="en-US" dirty="0"/>
              <a:t>Explain how Event Grid delivers events and how it handles errors.</a:t>
            </a:r>
          </a:p>
          <a:p>
            <a:pPr marL="342900" lvl="1" indent="-342900">
              <a:buFont typeface="Arial" panose="020B0604020202020204" pitchFamily="34" charset="0"/>
              <a:buChar char="•"/>
            </a:pPr>
            <a:r>
              <a:rPr lang="en-US" dirty="0"/>
              <a:t>Implement authentication and authorization.</a:t>
            </a:r>
          </a:p>
          <a:p>
            <a:pPr marL="342900" lvl="1" indent="-342900">
              <a:buFont typeface="Arial" panose="020B0604020202020204" pitchFamily="34" charset="0"/>
              <a:buChar char="•"/>
            </a:pPr>
            <a:r>
              <a:rPr lang="en-US" dirty="0"/>
              <a:t>Route custom events to web endpoint by using Azure CLI.</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Azure Event Grid (1 / 2)</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654203" y="1393396"/>
            <a:ext cx="3686149" cy="3836948"/>
          </a:xfrm>
          <a:solidFill>
            <a:schemeClr val="bg1">
              <a:lumMod val="95000"/>
            </a:schemeClr>
          </a:solidFill>
        </p:spPr>
        <p:txBody>
          <a:bodyPr/>
          <a:lstStyle/>
          <a:p>
            <a:r>
              <a:rPr lang="en-US" dirty="0"/>
              <a:t>What is the event grid</a:t>
            </a:r>
          </a:p>
          <a:p>
            <a:pPr marL="342900" lvl="1" indent="-342900">
              <a:buFont typeface="Arial" panose="020B0604020202020204" pitchFamily="34" charset="0"/>
              <a:buChar char="•"/>
            </a:pPr>
            <a:r>
              <a:rPr lang="en-US" dirty="0"/>
              <a:t>Azure Event Grid is an </a:t>
            </a:r>
            <a:r>
              <a:rPr lang="en-US" dirty="0" err="1"/>
              <a:t>eventing</a:t>
            </a:r>
            <a:r>
              <a:rPr lang="en-US" dirty="0"/>
              <a:t> backplane</a:t>
            </a:r>
          </a:p>
          <a:p>
            <a:pPr marL="342900" lvl="1" indent="-342900">
              <a:buFont typeface="Arial" panose="020B0604020202020204" pitchFamily="34" charset="0"/>
              <a:buChar char="•"/>
            </a:pPr>
            <a:r>
              <a:rPr lang="en-US" dirty="0">
                <a:latin typeface="+mn-lt"/>
              </a:rPr>
              <a:t>Built-in support for events coming from Azure services</a:t>
            </a:r>
          </a:p>
          <a:p>
            <a:pPr marL="342900" lvl="1" indent="-342900">
              <a:buFont typeface="Arial" panose="020B0604020202020204" pitchFamily="34" charset="0"/>
              <a:buChar char="•"/>
            </a:pPr>
            <a:r>
              <a:rPr lang="en-US" dirty="0"/>
              <a:t>Create events with custom topics</a:t>
            </a:r>
          </a:p>
          <a:p>
            <a:pPr marL="342900" lvl="2" indent="-342900">
              <a:buFont typeface="Arial" panose="020B0604020202020204" pitchFamily="34" charset="0"/>
              <a:buChar char="•"/>
            </a:pPr>
            <a:r>
              <a:rPr lang="en-US" sz="2000" dirty="0">
                <a:latin typeface="+mn-lt"/>
              </a:rPr>
              <a:t>Use filters to route specific events to different endpoints</a:t>
            </a:r>
          </a:p>
        </p:txBody>
      </p:sp>
      <p:pic>
        <p:nvPicPr>
          <p:cNvPr id="6" name="Picture 5" descr="Image showing the Event Grid model of sources and handlers">
            <a:extLst>
              <a:ext uri="{FF2B5EF4-FFF2-40B4-BE49-F238E27FC236}">
                <a16:creationId xmlns:a16="http://schemas.microsoft.com/office/drawing/2014/main" id="{127DE317-969F-484B-823A-398C3602BAF4}"/>
              </a:ext>
            </a:extLst>
          </p:cNvPr>
          <p:cNvPicPr>
            <a:picLocks noChangeAspect="1"/>
          </p:cNvPicPr>
          <p:nvPr/>
        </p:nvPicPr>
        <p:blipFill>
          <a:blip r:embed="rId3"/>
          <a:stretch>
            <a:fillRect/>
          </a:stretch>
        </p:blipFill>
        <p:spPr>
          <a:xfrm>
            <a:off x="4517863" y="1421222"/>
            <a:ext cx="7242048" cy="4015556"/>
          </a:xfrm>
          <a:prstGeom prst="rect">
            <a:avLst/>
          </a:prstGeom>
        </p:spPr>
      </p:pic>
    </p:spTree>
    <p:extLst>
      <p:ext uri="{BB962C8B-B14F-4D97-AF65-F5344CB8AC3E}">
        <p14:creationId xmlns:p14="http://schemas.microsoft.com/office/powerpoint/2010/main" val="1726774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2: Explore Azure Event Hubs</a:t>
            </a:r>
          </a:p>
        </p:txBody>
      </p:sp>
      <p:pic>
        <p:nvPicPr>
          <p:cNvPr id="2" name="Picture 1" descr="Icon of a arrow in a circular path with a timer inside the circle">
            <a:extLst>
              <a:ext uri="{FF2B5EF4-FFF2-40B4-BE49-F238E27FC236}">
                <a16:creationId xmlns:a16="http://schemas.microsoft.com/office/drawing/2014/main" id="{ABC2AB88-B9C2-40DF-818B-6E2B8230C698}"/>
              </a:ext>
            </a:extLst>
          </p:cNvPr>
          <p:cNvPicPr>
            <a:picLocks noChangeAspect="1"/>
          </p:cNvPicPr>
          <p:nvPr/>
        </p:nvPicPr>
        <p:blipFill>
          <a:blip r:embed="rId3"/>
          <a:stretch>
            <a:fillRect/>
          </a:stretch>
        </p:blipFill>
        <p:spPr>
          <a:xfrm>
            <a:off x="10113565" y="2778590"/>
            <a:ext cx="1280160" cy="1280160"/>
          </a:xfrm>
          <a:prstGeom prst="rect">
            <a:avLst/>
          </a:prstGeom>
        </p:spPr>
      </p:pic>
    </p:spTree>
    <p:extLst>
      <p:ext uri="{BB962C8B-B14F-4D97-AF65-F5344CB8AC3E}">
        <p14:creationId xmlns:p14="http://schemas.microsoft.com/office/powerpoint/2010/main" val="7843823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After completing this module, you'll be able to:</a:t>
            </a:r>
          </a:p>
          <a:p>
            <a:pPr marL="342900" lvl="1" indent="-342900">
              <a:buFont typeface="Arial" panose="020B0604020202020204" pitchFamily="34" charset="0"/>
              <a:buChar char="•"/>
            </a:pPr>
            <a:r>
              <a:rPr lang="en-US" dirty="0"/>
              <a:t>Describe the benefits of using Event Hubs and how it captures streaming data.</a:t>
            </a:r>
          </a:p>
          <a:p>
            <a:pPr marL="342900" lvl="1" indent="-342900">
              <a:buFont typeface="Arial" panose="020B0604020202020204" pitchFamily="34" charset="0"/>
              <a:buChar char="•"/>
            </a:pPr>
            <a:r>
              <a:rPr lang="en-US" dirty="0"/>
              <a:t>Explain how to process events.</a:t>
            </a:r>
          </a:p>
          <a:p>
            <a:pPr marL="342900" lvl="1" indent="-342900">
              <a:buFont typeface="Arial" panose="020B0604020202020204" pitchFamily="34" charset="0"/>
              <a:buChar char="•"/>
            </a:pPr>
            <a:r>
              <a:rPr lang="en-US" dirty="0"/>
              <a:t>Perform common operations with the Event Hubs client library.</a:t>
            </a:r>
          </a:p>
        </p:txBody>
      </p:sp>
    </p:spTree>
    <p:extLst>
      <p:ext uri="{BB962C8B-B14F-4D97-AF65-F5344CB8AC3E}">
        <p14:creationId xmlns:p14="http://schemas.microsoft.com/office/powerpoint/2010/main" val="18789581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descr="Image showing the event processing flow.">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Discover Azure Event Hubs (2 / 2)</a:t>
            </a:r>
          </a:p>
        </p:txBody>
      </p:sp>
      <p:sp>
        <p:nvSpPr>
          <p:cNvPr id="5" name="Rectangle 4" descr="Image showing the event processing flow.">
            <a:extLst>
              <a:ext uri="{FF2B5EF4-FFF2-40B4-BE49-F238E27FC236}">
                <a16:creationId xmlns:a16="http://schemas.microsoft.com/office/drawing/2014/main" id="{963C631C-9FD9-4FD2-AD9A-F94ED708BAFC}"/>
              </a:ext>
            </a:extLst>
          </p:cNvPr>
          <p:cNvSpPr/>
          <p:nvPr/>
        </p:nvSpPr>
        <p:spPr bwMode="auto">
          <a:xfrm>
            <a:off x="597408" y="1236234"/>
            <a:ext cx="10671127" cy="428626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pic>
        <p:nvPicPr>
          <p:cNvPr id="6" name="Picture 5" descr="Image showing the event processing flow.">
            <a:extLst>
              <a:ext uri="{FF2B5EF4-FFF2-40B4-BE49-F238E27FC236}">
                <a16:creationId xmlns:a16="http://schemas.microsoft.com/office/drawing/2014/main" id="{53BB015E-E9C3-42B9-97FD-BB4D8B8B55BD}"/>
              </a:ext>
            </a:extLst>
          </p:cNvPr>
          <p:cNvPicPr>
            <a:picLocks noChangeAspect="1"/>
          </p:cNvPicPr>
          <p:nvPr/>
        </p:nvPicPr>
        <p:blipFill>
          <a:blip r:embed="rId3"/>
          <a:stretch>
            <a:fillRect/>
          </a:stretch>
        </p:blipFill>
        <p:spPr>
          <a:xfrm>
            <a:off x="1358118" y="1374817"/>
            <a:ext cx="9149706" cy="4009093"/>
          </a:xfrm>
          <a:prstGeom prst="rect">
            <a:avLst/>
          </a:prstGeom>
        </p:spPr>
      </p:pic>
    </p:spTree>
    <p:extLst>
      <p:ext uri="{BB962C8B-B14F-4D97-AF65-F5344CB8AC3E}">
        <p14:creationId xmlns:p14="http://schemas.microsoft.com/office/powerpoint/2010/main" val="30053884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descr="Image showing the event processing flow.">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Event Hubs Capture (1 / 2)</a:t>
            </a:r>
          </a:p>
        </p:txBody>
      </p:sp>
      <p:sp>
        <p:nvSpPr>
          <p:cNvPr id="3" name="Content Placeholder 2" descr="Image showing the event processing flow.">
            <a:extLst>
              <a:ext uri="{FF2B5EF4-FFF2-40B4-BE49-F238E27FC236}">
                <a16:creationId xmlns:a16="http://schemas.microsoft.com/office/drawing/2014/main" id="{AA185E1C-174B-427E-8173-3D6B22758871}"/>
              </a:ext>
            </a:extLst>
          </p:cNvPr>
          <p:cNvSpPr>
            <a:spLocks noGrp="1"/>
          </p:cNvSpPr>
          <p:nvPr>
            <p:ph sz="quarter" idx="10"/>
          </p:nvPr>
        </p:nvSpPr>
        <p:spPr>
          <a:xfrm>
            <a:off x="418643" y="1115915"/>
            <a:ext cx="10849892" cy="1322486"/>
          </a:xfrm>
          <a:noFill/>
        </p:spPr>
        <p:txBody>
          <a:bodyPr lIns="144000"/>
          <a:lstStyle/>
          <a:p>
            <a:pPr marL="342900" indent="-342900">
              <a:buFont typeface="Arial" panose="020B0604020202020204" pitchFamily="34" charset="0"/>
              <a:buChar char="•"/>
            </a:pPr>
            <a:r>
              <a:rPr lang="en-US" sz="1800" dirty="0">
                <a:latin typeface="+mn-lt"/>
              </a:rPr>
              <a:t>Azure Event Hubs enables you to automatically capture the streaming data in Event Hubs in an Azure Blob storage or Azure Data Lake Storage account of your choice. </a:t>
            </a:r>
          </a:p>
          <a:p>
            <a:pPr marL="342900" indent="-342900">
              <a:buFont typeface="Arial" panose="020B0604020202020204" pitchFamily="34" charset="0"/>
              <a:buChar char="•"/>
            </a:pPr>
            <a:r>
              <a:rPr lang="en-US" sz="1800" dirty="0">
                <a:latin typeface="+mn-lt"/>
              </a:rPr>
              <a:t>Event Hubs Capture enables you to process real-time and batch-based pipelines on the same stream. </a:t>
            </a:r>
            <a:endParaRPr lang="en-US" sz="2000" dirty="0">
              <a:latin typeface="+mn-lt"/>
            </a:endParaRPr>
          </a:p>
        </p:txBody>
      </p:sp>
      <p:sp>
        <p:nvSpPr>
          <p:cNvPr id="5" name="Rectangle 4" descr="Image showing the event processing flow.">
            <a:extLst>
              <a:ext uri="{FF2B5EF4-FFF2-40B4-BE49-F238E27FC236}">
                <a16:creationId xmlns:a16="http://schemas.microsoft.com/office/drawing/2014/main" id="{963C631C-9FD9-4FD2-AD9A-F94ED708BAFC}"/>
              </a:ext>
            </a:extLst>
          </p:cNvPr>
          <p:cNvSpPr/>
          <p:nvPr/>
        </p:nvSpPr>
        <p:spPr bwMode="auto">
          <a:xfrm>
            <a:off x="1714500" y="2438401"/>
            <a:ext cx="7747536" cy="378628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pic>
        <p:nvPicPr>
          <p:cNvPr id="4" name="Picture 3" descr="Image showing capturing of Event Hubs data into Azure Storage or Azure Data Lake Storage">
            <a:extLst>
              <a:ext uri="{FF2B5EF4-FFF2-40B4-BE49-F238E27FC236}">
                <a16:creationId xmlns:a16="http://schemas.microsoft.com/office/drawing/2014/main" id="{16D95125-3CDF-4DD6-A98F-EFB8C5FECB2C}"/>
              </a:ext>
            </a:extLst>
          </p:cNvPr>
          <p:cNvPicPr>
            <a:picLocks noChangeAspect="1"/>
          </p:cNvPicPr>
          <p:nvPr/>
        </p:nvPicPr>
        <p:blipFill>
          <a:blip r:embed="rId3"/>
          <a:stretch>
            <a:fillRect/>
          </a:stretch>
        </p:blipFill>
        <p:spPr>
          <a:xfrm>
            <a:off x="1826371" y="2592487"/>
            <a:ext cx="7511514" cy="3478693"/>
          </a:xfrm>
          <a:prstGeom prst="rect">
            <a:avLst/>
          </a:prstGeom>
        </p:spPr>
      </p:pic>
    </p:spTree>
    <p:extLst>
      <p:ext uri="{BB962C8B-B14F-4D97-AF65-F5344CB8AC3E}">
        <p14:creationId xmlns:p14="http://schemas.microsoft.com/office/powerpoint/2010/main" val="5546986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22</TotalTime>
  <Words>1139</Words>
  <Application>Microsoft Office PowerPoint</Application>
  <PresentationFormat>Widescreen</PresentationFormat>
  <Paragraphs>73</Paragraphs>
  <Slides>11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Cambria</vt:lpstr>
      <vt:lpstr>Segoe UI</vt:lpstr>
      <vt:lpstr>Segoe UI Light</vt:lpstr>
      <vt:lpstr>Segoe UI Semibold</vt:lpstr>
      <vt:lpstr>Wingdings</vt:lpstr>
      <vt:lpstr>Microsoft Power Platform Template</vt:lpstr>
      <vt:lpstr>1_Microsoft Power Platform Template</vt:lpstr>
      <vt:lpstr>Learning Path 09: Develop event-based solutions</vt:lpstr>
      <vt:lpstr>Agenda</vt:lpstr>
      <vt:lpstr>Module 1:  Explore Azure Event Grid</vt:lpstr>
      <vt:lpstr>Introduction</vt:lpstr>
      <vt:lpstr>Explore Azure Event Grid (1 / 2)</vt:lpstr>
      <vt:lpstr>Module 2: Explore Azure Event Hubs</vt:lpstr>
      <vt:lpstr>Introduction</vt:lpstr>
      <vt:lpstr>Discover Azure Event Hubs (2 / 2)</vt:lpstr>
      <vt:lpstr>Explore Event Hubs Capture (1 / 2)</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Patrick Schmidt</cp:lastModifiedBy>
  <cp:revision>2</cp:revision>
  <dcterms:created xsi:type="dcterms:W3CDTF">2021-12-14T19:52:27Z</dcterms:created>
  <dcterms:modified xsi:type="dcterms:W3CDTF">2025-06-05T13:47:45Z</dcterms:modified>
</cp:coreProperties>
</file>