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1"/>
  </p:sldMasterIdLst>
  <p:notesMasterIdLst>
    <p:notesMasterId r:id="rId9"/>
  </p:notesMasterIdLst>
  <p:handoutMasterIdLst>
    <p:handoutMasterId r:id="rId10"/>
  </p:handoutMasterIdLst>
  <p:sldIdLst>
    <p:sldId id="1627" r:id="rId2"/>
    <p:sldId id="1778" r:id="rId3"/>
    <p:sldId id="1684" r:id="rId4"/>
    <p:sldId id="1702" r:id="rId5"/>
    <p:sldId id="1764" r:id="rId6"/>
    <p:sldId id="1865" r:id="rId7"/>
    <p:sldId id="1786" r:id="rId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4BCBEE"/>
    <a:srgbClr val="1392B4"/>
    <a:srgbClr val="0B556A"/>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4" autoAdjust="0"/>
    <p:restoredTop sz="73660" autoAdjust="0"/>
  </p:normalViewPr>
  <p:slideViewPr>
    <p:cSldViewPr snapToGrid="0">
      <p:cViewPr varScale="1">
        <p:scale>
          <a:sx n="81" d="100"/>
          <a:sy n="81" d="100"/>
        </p:scale>
        <p:origin x="1710" y="9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F24B-4F92-8B63-53F6DA5E02D6}"/>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F24B-4F92-8B63-53F6DA5E02D6}"/>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F24B-4F92-8B63-53F6DA5E02D6}"/>
              </c:ext>
            </c:extLst>
          </c:dPt>
          <c:val>
            <c:numRef>
              <c:f>Sheet1!$B$2:$B$4</c:f>
              <c:numCache>
                <c:formatCode>General</c:formatCode>
                <c:ptCount val="3"/>
                <c:pt idx="0">
                  <c:v>45</c:v>
                </c:pt>
                <c:pt idx="1">
                  <c:v>15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Time</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2"/>
                      <c:pt idx="0">
                        <c:v>Challenge</c:v>
                      </c:pt>
                      <c:pt idx="1">
                        <c:v>Hour</c:v>
                      </c:pt>
                    </c:strCache>
                  </c:strRef>
                </c15:cat>
              </c15:filteredCategoryTitle>
            </c:ext>
            <c:ext xmlns:c16="http://schemas.microsoft.com/office/drawing/2014/chart" uri="{C3380CC4-5D6E-409C-BE32-E72D297353CC}">
              <c16:uniqueId val="{00000006-F24B-4F92-8B63-53F6DA5E02D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6/6/2025 10:42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6/6/2025 10:42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6/6/2025 10:42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D4D4D4"/>
                </a:solidFill>
                <a:effectLst/>
                <a:latin typeface="Consolas" panose="020B0609020204030204" pitchFamily="49" charset="0"/>
              </a:rPr>
              <a:t>Storage queues and Service Bus queues have a slightly different feature set. You can choose either one or both, depending on the needs of your particular solution.</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dirty="0">
                <a:solidFill>
                  <a:srgbClr val="D4D4D4"/>
                </a:solidFill>
                <a:effectLst/>
                <a:latin typeface="Consolas" panose="020B0609020204030204" pitchFamily="49" charset="0"/>
              </a:rPr>
              <a:t>When determining which queuing technology fits the purpose of a given solution, solution architects and developers should consider these recommendations.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solidFill>
                <a:srgbClr val="D4D4D4"/>
              </a:solidFill>
              <a:effectLst/>
              <a:latin typeface="Consolas" panose="020B0609020204030204" pitchFamily="49" charset="0"/>
            </a:endParaRP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31263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61A92AD1-6689-41DB-9434-AC98B39D968F}"/>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845761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3" name="TextBox 2">
            <a:extLst>
              <a:ext uri="{FF2B5EF4-FFF2-40B4-BE49-F238E27FC236}">
                <a16:creationId xmlns:a16="http://schemas.microsoft.com/office/drawing/2014/main" id="{8B5EC725-8156-440D-AA01-E4FA12758967}"/>
              </a:ext>
            </a:extLst>
          </p:cNvPr>
          <p:cNvSpPr txBox="1"/>
          <p:nvPr userDrawn="1"/>
        </p:nvSpPr>
        <p:spPr>
          <a:xfrm rot="16200000">
            <a:off x="-581179"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5" name="Straight Connector 4">
            <a:extLst>
              <a:ext uri="{FF2B5EF4-FFF2-40B4-BE49-F238E27FC236}">
                <a16:creationId xmlns:a16="http://schemas.microsoft.com/office/drawing/2014/main" id="{BBBA645D-6A92-487E-BFDF-36F69C289C05}"/>
              </a:ext>
            </a:extLst>
          </p:cNvPr>
          <p:cNvCxnSpPr>
            <a:cxnSpLocks/>
          </p:cNvCxnSpPr>
          <p:nvPr userDrawn="1"/>
        </p:nvCxnSpPr>
        <p:spPr>
          <a:xfrm>
            <a:off x="-134954"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6" name="Straight Connector 5">
            <a:extLst>
              <a:ext uri="{FF2B5EF4-FFF2-40B4-BE49-F238E27FC236}">
                <a16:creationId xmlns:a16="http://schemas.microsoft.com/office/drawing/2014/main" id="{6F51BB6D-1B34-4B22-B9B1-2A1354550C61}"/>
              </a:ext>
            </a:extLst>
          </p:cNvPr>
          <p:cNvCxnSpPr>
            <a:cxnSpLocks/>
          </p:cNvCxnSpPr>
          <p:nvPr userDrawn="1"/>
        </p:nvCxnSpPr>
        <p:spPr>
          <a:xfrm>
            <a:off x="-134954"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7" name="Straight Connector 6">
            <a:extLst>
              <a:ext uri="{FF2B5EF4-FFF2-40B4-BE49-F238E27FC236}">
                <a16:creationId xmlns:a16="http://schemas.microsoft.com/office/drawing/2014/main" id="{CDFF9833-6948-47C6-9283-06245C5D8CC4}"/>
              </a:ext>
            </a:extLst>
          </p:cNvPr>
          <p:cNvCxnSpPr>
            <a:cxnSpLocks/>
          </p:cNvCxnSpPr>
          <p:nvPr userDrawn="1"/>
        </p:nvCxnSpPr>
        <p:spPr>
          <a:xfrm>
            <a:off x="-89711"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 id="2147484705" r:id="rId4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532448"/>
            <a:ext cx="5994697" cy="1793104"/>
          </a:xfrm>
        </p:spPr>
        <p:txBody>
          <a:bodyPr/>
          <a:lstStyle/>
          <a:p>
            <a:r>
              <a:rPr lang="en-US" sz="4000" dirty="0">
                <a:solidFill>
                  <a:schemeClr val="tx1"/>
                </a:solidFill>
              </a:rPr>
              <a:t>Learning Path 10: Develop message-based solutions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sp>
        <p:nvSpPr>
          <p:cNvPr id="6" name="Text Placeholder 5"/>
          <p:cNvSpPr>
            <a:spLocks noGrp="1"/>
          </p:cNvSpPr>
          <p:nvPr>
            <p:ph type="body" sz="quarter" idx="11"/>
          </p:nvPr>
        </p:nvSpPr>
        <p:spPr>
          <a:xfrm>
            <a:off x="4078288" y="2659078"/>
            <a:ext cx="7695070" cy="1224434"/>
          </a:xfrm>
        </p:spPr>
        <p:txBody>
          <a:bodyPr/>
          <a:lstStyle/>
          <a:p>
            <a:pPr lvl="1"/>
            <a:r>
              <a:rPr lang="en-US" dirty="0"/>
              <a:t>Discover Azure message queues</a:t>
            </a:r>
          </a:p>
        </p:txBody>
      </p:sp>
      <p:grpSp>
        <p:nvGrpSpPr>
          <p:cNvPr id="15" name="Group 14">
            <a:extLst>
              <a:ext uri="{FF2B5EF4-FFF2-40B4-BE49-F238E27FC236}">
                <a16:creationId xmlns:a16="http://schemas.microsoft.com/office/drawing/2014/main" id="{608CDF18-AECC-4FDF-A8F1-216844CC0AD2}"/>
              </a:ext>
              <a:ext uri="{C183D7F6-B498-43B3-948B-1728B52AA6E4}">
                <adec:decorative xmlns:adec="http://schemas.microsoft.com/office/drawing/2017/decorative" val="1"/>
              </a:ext>
            </a:extLst>
          </p:cNvPr>
          <p:cNvGrpSpPr/>
          <p:nvPr/>
        </p:nvGrpSpPr>
        <p:grpSpPr>
          <a:xfrm>
            <a:off x="3031669" y="2920180"/>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1: Discover Azure message queues</a:t>
            </a:r>
          </a:p>
        </p:txBody>
      </p:sp>
      <p:pic>
        <p:nvPicPr>
          <p:cNvPr id="2" name="Picture 1" descr="Icon of three concentric arcs">
            <a:extLst>
              <a:ext uri="{FF2B5EF4-FFF2-40B4-BE49-F238E27FC236}">
                <a16:creationId xmlns:a16="http://schemas.microsoft.com/office/drawing/2014/main" id="{48D68733-2978-46E2-89D1-659B81516D78}"/>
              </a:ext>
            </a:extLst>
          </p:cNvPr>
          <p:cNvPicPr>
            <a:picLocks noChangeAspect="1"/>
          </p:cNvPicPr>
          <p:nvPr/>
        </p:nvPicPr>
        <p:blipFill>
          <a:blip r:embed="rId3"/>
          <a:stretch>
            <a:fillRect/>
          </a:stretch>
        </p:blipFill>
        <p:spPr>
          <a:xfrm>
            <a:off x="10172558" y="2785533"/>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734082"/>
          </a:xfrm>
        </p:spPr>
        <p:txBody>
          <a:bodyPr/>
          <a:lstStyle/>
          <a:p>
            <a:r>
              <a:rPr lang="en-US" dirty="0"/>
              <a:t>After completing this module, you'll be able to:</a:t>
            </a:r>
          </a:p>
          <a:p>
            <a:pPr marL="342900" lvl="1" indent="-342900">
              <a:buFont typeface="Arial" panose="020B0604020202020204" pitchFamily="34" charset="0"/>
              <a:buChar char="•"/>
            </a:pPr>
            <a:r>
              <a:rPr lang="en-US" dirty="0"/>
              <a:t>Choose the appropriate queue mechanism for your solution.</a:t>
            </a:r>
          </a:p>
          <a:p>
            <a:pPr marL="342900" lvl="1" indent="-342900">
              <a:buFont typeface="Arial" panose="020B0604020202020204" pitchFamily="34" charset="0"/>
              <a:buChar char="•"/>
            </a:pPr>
            <a:r>
              <a:rPr lang="en-US" dirty="0"/>
              <a:t>Explain how the messaging entities that form the core capabilities of Service Bus operate.</a:t>
            </a:r>
          </a:p>
          <a:p>
            <a:pPr marL="342900" lvl="1" indent="-342900">
              <a:buFont typeface="Arial" panose="020B0604020202020204" pitchFamily="34" charset="0"/>
              <a:buChar char="•"/>
            </a:pPr>
            <a:r>
              <a:rPr lang="en-US" dirty="0"/>
              <a:t>Send and receive message from a Service Bus queue by using .NET.</a:t>
            </a:r>
          </a:p>
          <a:p>
            <a:pPr marL="342900" lvl="1" indent="-342900">
              <a:buFont typeface="Arial" panose="020B0604020202020204" pitchFamily="34" charset="0"/>
              <a:buChar char="•"/>
            </a:pPr>
            <a:r>
              <a:rPr lang="en-US" dirty="0"/>
              <a:t>Identify the key components of Azure Queue Storage</a:t>
            </a:r>
          </a:p>
          <a:p>
            <a:pPr marL="342900" lvl="1" indent="-342900">
              <a:buFont typeface="Arial" panose="020B0604020202020204" pitchFamily="34" charset="0"/>
              <a:buChar char="•"/>
            </a:pPr>
            <a:r>
              <a:rPr lang="en-US" dirty="0"/>
              <a:t>Create queues and manage messages in Azure Queue Storage by using .NET.</a:t>
            </a:r>
          </a:p>
        </p:txBody>
      </p:sp>
    </p:spTree>
    <p:extLst>
      <p:ext uri="{BB962C8B-B14F-4D97-AF65-F5344CB8AC3E}">
        <p14:creationId xmlns:p14="http://schemas.microsoft.com/office/powerpoint/2010/main" val="369474483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fr-FR" dirty="0" err="1"/>
              <a:t>Choose</a:t>
            </a:r>
            <a:r>
              <a:rPr lang="fr-FR" dirty="0"/>
              <a:t> a message queue solution</a:t>
            </a:r>
            <a:endParaRPr lang="en-US" dirty="0"/>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8643" y="1331698"/>
            <a:ext cx="5543785" cy="4194604"/>
          </a:xfrm>
        </p:spPr>
        <p:txBody>
          <a:bodyPr/>
          <a:lstStyle/>
          <a:p>
            <a:r>
              <a:rPr lang="en-US" sz="2200" dirty="0"/>
              <a:t>Consider using Service Bus queues when:</a:t>
            </a:r>
          </a:p>
          <a:p>
            <a:pPr lvl="2">
              <a:spcBef>
                <a:spcPts val="0"/>
              </a:spcBef>
              <a:spcAft>
                <a:spcPts val="600"/>
              </a:spcAft>
            </a:pPr>
            <a:r>
              <a:rPr lang="en-US" dirty="0"/>
              <a:t>Your solution needs to receive messages without having to poll the queue</a:t>
            </a:r>
          </a:p>
          <a:p>
            <a:pPr lvl="2">
              <a:spcBef>
                <a:spcPts val="0"/>
              </a:spcBef>
              <a:spcAft>
                <a:spcPts val="600"/>
              </a:spcAft>
            </a:pPr>
            <a:r>
              <a:rPr lang="en-US" dirty="0"/>
              <a:t>Your solution requires the queue to provide a guaranteed first-in-first-out (FIFO) ordered delivery.</a:t>
            </a:r>
          </a:p>
          <a:p>
            <a:pPr lvl="2">
              <a:spcBef>
                <a:spcPts val="0"/>
              </a:spcBef>
              <a:spcAft>
                <a:spcPts val="600"/>
              </a:spcAft>
            </a:pPr>
            <a:r>
              <a:rPr lang="en-US" dirty="0"/>
              <a:t>Your solution needs to support automatic duplicate detection.</a:t>
            </a:r>
          </a:p>
          <a:p>
            <a:pPr lvl="2">
              <a:spcBef>
                <a:spcPts val="0"/>
              </a:spcBef>
              <a:spcAft>
                <a:spcPts val="600"/>
              </a:spcAft>
            </a:pPr>
            <a:r>
              <a:rPr lang="en-US" dirty="0"/>
              <a:t>You want your application to process messages as parallel long-running streams</a:t>
            </a:r>
          </a:p>
          <a:p>
            <a:pPr lvl="2">
              <a:spcBef>
                <a:spcPts val="0"/>
              </a:spcBef>
              <a:spcAft>
                <a:spcPts val="600"/>
              </a:spcAft>
            </a:pPr>
            <a:r>
              <a:rPr lang="en-US" dirty="0"/>
              <a:t>Your solution requires transactional behavior and atomicity when sending or receiving multiple messages from a queue.</a:t>
            </a:r>
          </a:p>
          <a:p>
            <a:pPr lvl="2">
              <a:spcBef>
                <a:spcPts val="0"/>
              </a:spcBef>
              <a:spcAft>
                <a:spcPts val="600"/>
              </a:spcAft>
            </a:pPr>
            <a:r>
              <a:rPr lang="en-US" dirty="0"/>
              <a:t>Your application handles messages that can exceed 64 KB but won't likely approach the 256-KB limit.</a:t>
            </a:r>
          </a:p>
        </p:txBody>
      </p:sp>
      <p:sp>
        <p:nvSpPr>
          <p:cNvPr id="2" name="Content Placeholder 1">
            <a:extLst>
              <a:ext uri="{FF2B5EF4-FFF2-40B4-BE49-F238E27FC236}">
                <a16:creationId xmlns:a16="http://schemas.microsoft.com/office/drawing/2014/main" id="{EBB00671-8877-4BBF-B370-0737A8D95DC7}"/>
              </a:ext>
            </a:extLst>
          </p:cNvPr>
          <p:cNvSpPr>
            <a:spLocks noGrp="1"/>
          </p:cNvSpPr>
          <p:nvPr>
            <p:ph sz="quarter" idx="12"/>
          </p:nvPr>
        </p:nvSpPr>
        <p:spPr>
          <a:xfrm>
            <a:off x="6206525" y="1331698"/>
            <a:ext cx="5531577" cy="2970044"/>
          </a:xfrm>
        </p:spPr>
        <p:txBody>
          <a:bodyPr/>
          <a:lstStyle/>
          <a:p>
            <a:r>
              <a:rPr lang="en-US" sz="2200" dirty="0"/>
              <a:t>Consider using Storage queues when:</a:t>
            </a:r>
          </a:p>
          <a:p>
            <a:pPr lvl="2">
              <a:spcBef>
                <a:spcPts val="0"/>
              </a:spcBef>
              <a:spcAft>
                <a:spcPts val="600"/>
              </a:spcAft>
            </a:pPr>
            <a:r>
              <a:rPr lang="en-US" dirty="0"/>
              <a:t>Your application must store over 80 gigabytes of messages in a queue.</a:t>
            </a:r>
          </a:p>
          <a:p>
            <a:pPr lvl="2">
              <a:spcBef>
                <a:spcPts val="0"/>
              </a:spcBef>
              <a:spcAft>
                <a:spcPts val="600"/>
              </a:spcAft>
            </a:pPr>
            <a:r>
              <a:rPr lang="en-US" dirty="0"/>
              <a:t>Your application wants to track progress for processing a message in the queue. It's useful if the worker processing a message crashes. Another worker can then use that information to continue from where the prior worker left off.</a:t>
            </a:r>
          </a:p>
          <a:p>
            <a:pPr lvl="2">
              <a:spcBef>
                <a:spcPts val="0"/>
              </a:spcBef>
              <a:spcAft>
                <a:spcPts val="600"/>
              </a:spcAft>
            </a:pPr>
            <a:r>
              <a:rPr lang="en-US" dirty="0"/>
              <a:t>You require server-side logs of all the transactions executed against your queues.</a:t>
            </a:r>
          </a:p>
        </p:txBody>
      </p:sp>
    </p:spTree>
    <p:extLst>
      <p:ext uri="{BB962C8B-B14F-4D97-AF65-F5344CB8AC3E}">
        <p14:creationId xmlns:p14="http://schemas.microsoft.com/office/powerpoint/2010/main" val="18265385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05120E-76F1-4C6E-8157-5D17B7BB171C}"/>
              </a:ext>
              <a:ext uri="{C183D7F6-B498-43B3-948B-1728B52AA6E4}">
                <adec:decorative xmlns:adec="http://schemas.microsoft.com/office/drawing/2017/decorative" val="1"/>
              </a:ext>
            </a:extLst>
          </p:cNvPr>
          <p:cNvSpPr/>
          <p:nvPr/>
        </p:nvSpPr>
        <p:spPr bwMode="auto">
          <a:xfrm>
            <a:off x="-19244" y="-11723"/>
            <a:ext cx="6096000" cy="56622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labtitle">
            <a:extLst>
              <a:ext uri="{FF2B5EF4-FFF2-40B4-BE49-F238E27FC236}">
                <a16:creationId xmlns:a16="http://schemas.microsoft.com/office/drawing/2014/main" id="{1A46D413-E917-4FDF-A7B4-6D35443556CF}"/>
              </a:ext>
            </a:extLst>
          </p:cNvPr>
          <p:cNvSpPr txBox="1">
            <a:spLocks/>
          </p:cNvSpPr>
          <p:nvPr/>
        </p:nvSpPr>
        <p:spPr>
          <a:xfrm>
            <a:off x="259492" y="1289203"/>
            <a:ext cx="5508262" cy="3077766"/>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sz="3400" dirty="0">
                <a:solidFill>
                  <a:srgbClr val="FFFFFF"/>
                </a:solidFill>
              </a:rPr>
              <a:t>Lab 10: Asynchronously process messages by using Azure Service Bus Queues</a:t>
            </a:r>
          </a:p>
          <a:p>
            <a:pPr lvl="0">
              <a:defRPr/>
            </a:pPr>
            <a:endParaRPr kumimoji="0" lang="en-US" sz="34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0" name="Duration">
            <a:extLst>
              <a:ext uri="{FF2B5EF4-FFF2-40B4-BE49-F238E27FC236}">
                <a16:creationId xmlns:a16="http://schemas.microsoft.com/office/drawing/2014/main" id="{B1C4998D-BE04-4394-A85B-2A60A91973F8}"/>
              </a:ext>
            </a:extLst>
          </p:cNvPr>
          <p:cNvSpPr txBox="1">
            <a:spLocks/>
          </p:cNvSpPr>
          <p:nvPr/>
        </p:nvSpPr>
        <p:spPr>
          <a:xfrm>
            <a:off x="7114970" y="1613119"/>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1" name="!!timer" descr="Pie chart indicating that students have 45 minutes (out of 60 minutes total) to complete the lab.">
            <a:extLst>
              <a:ext uri="{FF2B5EF4-FFF2-40B4-BE49-F238E27FC236}">
                <a16:creationId xmlns:a16="http://schemas.microsoft.com/office/drawing/2014/main" id="{48042A11-51A0-47C3-A51C-7ADBFF72B958}"/>
              </a:ext>
            </a:extLst>
          </p:cNvPr>
          <p:cNvGraphicFramePr/>
          <p:nvPr/>
        </p:nvGraphicFramePr>
        <p:xfrm>
          <a:off x="7711853" y="2359339"/>
          <a:ext cx="2968215" cy="19788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841551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210</TotalTime>
  <Words>379</Words>
  <Application>Microsoft Office PowerPoint</Application>
  <PresentationFormat>Widescreen</PresentationFormat>
  <Paragraphs>43</Paragraphs>
  <Slides>7</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Consolas</vt:lpstr>
      <vt:lpstr>Segoe UI</vt:lpstr>
      <vt:lpstr>Segoe UI Light</vt:lpstr>
      <vt:lpstr>Segoe UI Semibold</vt:lpstr>
      <vt:lpstr>Wingdings</vt:lpstr>
      <vt:lpstr>Microsoft Power Platform Template</vt:lpstr>
      <vt:lpstr>Learning Path 10: Develop message-based solutions</vt:lpstr>
      <vt:lpstr>Agenda</vt:lpstr>
      <vt:lpstr>Module 1: Discover Azure message queues</vt:lpstr>
      <vt:lpstr>Introduction</vt:lpstr>
      <vt:lpstr>Choose a message queue solution</vt:lpstr>
      <vt:lpstr>PowerPoint Presentation</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Patrick Schmidt</cp:lastModifiedBy>
  <cp:revision>2</cp:revision>
  <dcterms:created xsi:type="dcterms:W3CDTF">2021-12-14T21:30:35Z</dcterms:created>
  <dcterms:modified xsi:type="dcterms:W3CDTF">2025-06-06T12:12:47Z</dcterms:modified>
</cp:coreProperties>
</file>