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9"/>
  </p:notesMasterIdLst>
  <p:handoutMasterIdLst>
    <p:handoutMasterId r:id="rId10"/>
  </p:handoutMasterIdLst>
  <p:sldIdLst>
    <p:sldId id="1627" r:id="rId2"/>
    <p:sldId id="1778" r:id="rId3"/>
    <p:sldId id="1684" r:id="rId4"/>
    <p:sldId id="1702" r:id="rId5"/>
    <p:sldId id="1793" r:id="rId6"/>
    <p:sldId id="1865" r:id="rId7"/>
    <p:sldId id="1786"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82389" autoAdjust="0"/>
  </p:normalViewPr>
  <p:slideViewPr>
    <p:cSldViewPr snapToGrid="0">
      <p:cViewPr varScale="1">
        <p:scale>
          <a:sx n="93" d="100"/>
          <a:sy n="93" d="100"/>
        </p:scale>
        <p:origin x="123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9/19/2023 4:06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9/19/2023 4:06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view.docs.microsoft.com/en-us/azure/azure-monitor/app/platform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azure/azure-monitor/app/pre-aggregated-metrics-log-metr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9/19/2023 4:06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How Application Insights works</a:t>
            </a:r>
          </a:p>
          <a:p>
            <a:pPr algn="l"/>
            <a:r>
              <a:rPr lang="en-US" b="0" i="0" dirty="0">
                <a:solidFill>
                  <a:srgbClr val="171717"/>
                </a:solidFill>
                <a:effectLst/>
                <a:latin typeface="Segoe UI" panose="020B0502040204020203" pitchFamily="34" charset="0"/>
              </a:rPr>
              <a:t>You install a small instrumentation package (SDK) in your application or enable Application Insights using the Application Insights Agent when </a:t>
            </a:r>
            <a:r>
              <a:rPr lang="en-US" b="0" i="0" u="none" strike="noStrike" dirty="0">
                <a:solidFill>
                  <a:srgbClr val="171717"/>
                </a:solidFill>
                <a:effectLst/>
                <a:latin typeface="Segoe UI" panose="020B0502040204020203" pitchFamily="34" charset="0"/>
                <a:hlinkClick r:id="rId3"/>
              </a:rPr>
              <a:t>supported</a:t>
            </a:r>
            <a:r>
              <a:rPr lang="en-US" b="0" i="0" dirty="0">
                <a:solidFill>
                  <a:srgbClr val="171717"/>
                </a:solidFill>
                <a:effectLst/>
                <a:latin typeface="Segoe UI" panose="020B0502040204020203" pitchFamily="34" charset="0"/>
              </a:rPr>
              <a:t>. The instrumentation monitors your app and directs the telemetry data to an Azure Application Insights Resource using a unique GUID that we refer to as an Instrumentation Key.</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You can instrument not only the web service application, but also any background components, and the JavaScript in the web pages themselves. The application and its components can run anywhere - it doesn't have to be hosted in Azure.</a:t>
            </a:r>
          </a:p>
          <a:p>
            <a:pPr algn="l"/>
            <a:endParaRPr lang="en-US" b="0" i="0" dirty="0">
              <a:solidFill>
                <a:srgbClr val="171717"/>
              </a:solidFill>
              <a:effectLst/>
              <a:latin typeface="Segoe UI" panose="020B0502040204020203" pitchFamily="34" charset="0"/>
            </a:endParaRPr>
          </a:p>
          <a:p>
            <a:pPr algn="l"/>
            <a:r>
              <a:rPr lang="en-US" b="0" i="0" u="none" strike="noStrike" dirty="0">
                <a:effectLst/>
                <a:latin typeface="Segoe UI" panose="020B0502040204020203" pitchFamily="34" charset="0"/>
                <a:hlinkClick r:id="rId4"/>
              </a:rPr>
              <a:t>https://docs.microsoft.com/azure/azure-monitor/app/pre-aggregated-metrics-log-metrics</a:t>
            </a:r>
            <a:endParaRPr lang="en-US" b="0" i="0" u="none" strike="noStrike" dirty="0">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In addition, you can pull in telemetry from the host environments such as performance counters, Azure diagnostics, or Docker logs. You can also set up web tests that periodically send synthetic requests to your web service.</a:t>
            </a:r>
          </a:p>
          <a:p>
            <a:pPr algn="l"/>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068087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9434942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05" r:id="rId4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458383"/>
            <a:ext cx="5994697" cy="2721604"/>
          </a:xfrm>
        </p:spPr>
        <p:txBody>
          <a:bodyPr/>
          <a:lstStyle/>
          <a:p>
            <a:r>
              <a:rPr lang="en-US" sz="4000" dirty="0">
                <a:solidFill>
                  <a:schemeClr val="tx1"/>
                </a:solidFill>
              </a:rPr>
              <a:t>Learning Path 11: Troubleshoot solutions by using Application Insights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1"/>
          </p:nvPr>
        </p:nvSpPr>
        <p:spPr>
          <a:xfrm>
            <a:off x="4078288" y="2659078"/>
            <a:ext cx="7695070" cy="1224434"/>
          </a:xfrm>
        </p:spPr>
        <p:txBody>
          <a:bodyPr/>
          <a:lstStyle/>
          <a:p>
            <a:pPr lvl="1"/>
            <a:r>
              <a:rPr lang="en-US" dirty="0"/>
              <a:t>Monitor app performance</a:t>
            </a:r>
          </a:p>
        </p:txBody>
      </p:sp>
      <p:grpSp>
        <p:nvGrpSpPr>
          <p:cNvPr id="15" name="Group 14">
            <a:extLst>
              <a:ext uri="{FF2B5EF4-FFF2-40B4-BE49-F238E27FC236}">
                <a16:creationId xmlns:a16="http://schemas.microsoft.com/office/drawing/2014/main" id="{608CDF18-AECC-4FDF-A8F1-216844CC0AD2}"/>
              </a:ext>
              <a:ext uri="{C183D7F6-B498-43B3-948B-1728B52AA6E4}">
                <adec:decorative xmlns:adec="http://schemas.microsoft.com/office/drawing/2017/decorative" val="1"/>
              </a:ext>
            </a:extLst>
          </p:cNvPr>
          <p:cNvGrpSpPr/>
          <p:nvPr/>
        </p:nvGrpSpPr>
        <p:grpSpPr>
          <a:xfrm>
            <a:off x="3031669" y="2920180"/>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Monitor app performance</a:t>
            </a:r>
          </a:p>
        </p:txBody>
      </p:sp>
      <p:pic>
        <p:nvPicPr>
          <p:cNvPr id="2" name="Picture 1" descr="Icon of three concentric arcs">
            <a:extLst>
              <a:ext uri="{FF2B5EF4-FFF2-40B4-BE49-F238E27FC236}">
                <a16:creationId xmlns:a16="http://schemas.microsoft.com/office/drawing/2014/main" id="{48D68733-2978-46E2-89D1-659B81516D78}"/>
              </a:ext>
            </a:extLst>
          </p:cNvPr>
          <p:cNvPicPr>
            <a:picLocks noChangeAspect="1"/>
          </p:cNvPicPr>
          <p:nvPr/>
        </p:nvPicPr>
        <p:blipFill>
          <a:blip r:embed="rId3"/>
          <a:stretch>
            <a:fillRect/>
          </a:stretch>
        </p:blipFill>
        <p:spPr>
          <a:xfrm>
            <a:off x="10172558" y="2785533"/>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733808"/>
          </a:xfrm>
        </p:spPr>
        <p:txBody>
          <a:bodyPr/>
          <a:lstStyle/>
          <a:p>
            <a:r>
              <a:rPr lang="en-US" dirty="0"/>
              <a:t>After completing this module, you'll be able to:</a:t>
            </a:r>
          </a:p>
          <a:p>
            <a:pPr marL="342900" lvl="1" indent="-342900">
              <a:buFont typeface="Arial" panose="020B0604020202020204" pitchFamily="34" charset="0"/>
              <a:buChar char="•"/>
            </a:pPr>
            <a:r>
              <a:rPr lang="en-US" dirty="0"/>
              <a:t>Describe how Application Insights works and how it collects events and metrics.</a:t>
            </a:r>
          </a:p>
          <a:p>
            <a:pPr marL="342900" lvl="1" indent="-342900">
              <a:buFont typeface="Arial" panose="020B0604020202020204" pitchFamily="34" charset="0"/>
              <a:buChar char="•"/>
            </a:pPr>
            <a:r>
              <a:rPr lang="en-US" dirty="0"/>
              <a:t>Instrument an app for monitoring, perform availability tests, and use Application Map to help you monitor performance and troubleshoot issues.</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5C95C8D7-890D-4F22-8DD3-6BCB3414DFAD}"/>
              </a:ext>
              <a:ext uri="{C183D7F6-B498-43B3-948B-1728B52AA6E4}">
                <adec:decorative xmlns:adec="http://schemas.microsoft.com/office/drawing/2017/decorative" val="1"/>
              </a:ext>
            </a:extLst>
          </p:cNvPr>
          <p:cNvSpPr/>
          <p:nvPr/>
        </p:nvSpPr>
        <p:spPr bwMode="auto">
          <a:xfrm>
            <a:off x="1904535" y="1294849"/>
            <a:ext cx="8388914" cy="4839733"/>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Application Insights (2 / 2)</a:t>
            </a:r>
          </a:p>
        </p:txBody>
      </p:sp>
      <p:pic>
        <p:nvPicPr>
          <p:cNvPr id="6" name="Picture 5" descr="Diagram&#10;&#10;Description automatically generated">
            <a:extLst>
              <a:ext uri="{FF2B5EF4-FFF2-40B4-BE49-F238E27FC236}">
                <a16:creationId xmlns:a16="http://schemas.microsoft.com/office/drawing/2014/main" id="{00F051F0-331E-4A44-A527-4D675843E68C}"/>
              </a:ext>
            </a:extLst>
          </p:cNvPr>
          <p:cNvPicPr>
            <a:picLocks noChangeAspect="1"/>
          </p:cNvPicPr>
          <p:nvPr/>
        </p:nvPicPr>
        <p:blipFill>
          <a:blip r:embed="rId3"/>
          <a:stretch>
            <a:fillRect/>
          </a:stretch>
        </p:blipFill>
        <p:spPr>
          <a:xfrm>
            <a:off x="2137352" y="1384674"/>
            <a:ext cx="7917296" cy="4614951"/>
          </a:xfrm>
          <a:prstGeom prst="rect">
            <a:avLst/>
          </a:prstGeom>
        </p:spPr>
      </p:pic>
    </p:spTree>
    <p:extLst>
      <p:ext uri="{BB962C8B-B14F-4D97-AF65-F5344CB8AC3E}">
        <p14:creationId xmlns:p14="http://schemas.microsoft.com/office/powerpoint/2010/main" val="29190464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 uri="{C183D7F6-B498-43B3-948B-1728B52AA6E4}">
                <adec:decorative xmlns:adec="http://schemas.microsoft.com/office/drawing/2017/decorative" val="1"/>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550813"/>
            <a:ext cx="5508262" cy="2554545"/>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11: Monitor services that are deployed to Azure</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299</Words>
  <Application>Microsoft Office PowerPoint</Application>
  <PresentationFormat>Widescreen</PresentationFormat>
  <Paragraphs>34</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Segoe UI</vt:lpstr>
      <vt:lpstr>Segoe UI Light</vt:lpstr>
      <vt:lpstr>Segoe UI Semibold</vt:lpstr>
      <vt:lpstr>Wingdings</vt:lpstr>
      <vt:lpstr>Microsoft Power Platform Template</vt:lpstr>
      <vt:lpstr>Learning Path 11: Troubleshoot solutions by using Application Insights</vt:lpstr>
      <vt:lpstr>Agenda</vt:lpstr>
      <vt:lpstr>Module 1: Monitor app performance</vt:lpstr>
      <vt:lpstr>Introduction</vt:lpstr>
      <vt:lpstr>Explore Application Insights (2 / 2)</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2021-12-14T21:40:25Z</dcterms:created>
  <dcterms:modified xsi:type="dcterms:W3CDTF">2023-09-19T14:06:32Z</dcterms:modified>
</cp:coreProperties>
</file>