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  <p:sldMasterId id="2147483787" r:id="rId2"/>
    <p:sldMasterId id="2147483801" r:id="rId3"/>
  </p:sldMasterIdLst>
  <p:sldIdLst>
    <p:sldId id="324" r:id="rId4"/>
    <p:sldId id="362" r:id="rId5"/>
    <p:sldId id="321" r:id="rId6"/>
    <p:sldId id="320" r:id="rId7"/>
    <p:sldId id="322" r:id="rId8"/>
    <p:sldId id="323" r:id="rId9"/>
    <p:sldId id="325" r:id="rId10"/>
    <p:sldId id="349" r:id="rId11"/>
    <p:sldId id="299" r:id="rId12"/>
    <p:sldId id="300" r:id="rId13"/>
    <p:sldId id="301" r:id="rId14"/>
    <p:sldId id="352" r:id="rId15"/>
    <p:sldId id="305" r:id="rId16"/>
    <p:sldId id="306" r:id="rId17"/>
    <p:sldId id="307" r:id="rId18"/>
    <p:sldId id="339" r:id="rId19"/>
    <p:sldId id="269" r:id="rId20"/>
    <p:sldId id="270" r:id="rId21"/>
    <p:sldId id="271" r:id="rId22"/>
    <p:sldId id="356" r:id="rId23"/>
    <p:sldId id="317" r:id="rId24"/>
    <p:sldId id="318" r:id="rId25"/>
    <p:sldId id="319" r:id="rId26"/>
    <p:sldId id="327" r:id="rId27"/>
    <p:sldId id="326" r:id="rId28"/>
    <p:sldId id="347" r:id="rId29"/>
    <p:sldId id="293" r:id="rId30"/>
    <p:sldId id="294" r:id="rId31"/>
    <p:sldId id="295" r:id="rId32"/>
    <p:sldId id="350" r:id="rId33"/>
    <p:sldId id="328" r:id="rId34"/>
    <p:sldId id="333" r:id="rId35"/>
    <p:sldId id="334" r:id="rId36"/>
    <p:sldId id="346" r:id="rId37"/>
    <p:sldId id="290" r:id="rId38"/>
    <p:sldId id="291" r:id="rId39"/>
    <p:sldId id="292" r:id="rId40"/>
    <p:sldId id="338" r:id="rId41"/>
    <p:sldId id="266" r:id="rId42"/>
    <p:sldId id="267" r:id="rId43"/>
    <p:sldId id="268" r:id="rId44"/>
    <p:sldId id="357" r:id="rId45"/>
    <p:sldId id="329" r:id="rId46"/>
    <p:sldId id="337" r:id="rId47"/>
    <p:sldId id="263" r:id="rId48"/>
    <p:sldId id="264" r:id="rId49"/>
    <p:sldId id="265" r:id="rId50"/>
    <p:sldId id="335" r:id="rId51"/>
    <p:sldId id="257" r:id="rId52"/>
    <p:sldId id="258" r:id="rId53"/>
    <p:sldId id="259" r:id="rId54"/>
    <p:sldId id="336" r:id="rId55"/>
    <p:sldId id="260" r:id="rId56"/>
    <p:sldId id="261" r:id="rId57"/>
    <p:sldId id="262" r:id="rId58"/>
    <p:sldId id="342" r:id="rId59"/>
    <p:sldId id="278" r:id="rId60"/>
    <p:sldId id="279" r:id="rId61"/>
    <p:sldId id="280" r:id="rId62"/>
    <p:sldId id="358" r:id="rId63"/>
    <p:sldId id="330" r:id="rId64"/>
    <p:sldId id="341" r:id="rId65"/>
    <p:sldId id="275" r:id="rId66"/>
    <p:sldId id="276" r:id="rId67"/>
    <p:sldId id="277" r:id="rId68"/>
    <p:sldId id="343" r:id="rId69"/>
    <p:sldId id="281" r:id="rId70"/>
    <p:sldId id="282" r:id="rId71"/>
    <p:sldId id="283" r:id="rId72"/>
    <p:sldId id="340" r:id="rId73"/>
    <p:sldId id="272" r:id="rId74"/>
    <p:sldId id="273" r:id="rId75"/>
    <p:sldId id="274" r:id="rId76"/>
    <p:sldId id="359" r:id="rId77"/>
    <p:sldId id="331" r:id="rId78"/>
    <p:sldId id="354" r:id="rId79"/>
    <p:sldId id="311" r:id="rId80"/>
    <p:sldId id="312" r:id="rId81"/>
    <p:sldId id="313" r:id="rId82"/>
    <p:sldId id="344" r:id="rId83"/>
    <p:sldId id="284" r:id="rId84"/>
    <p:sldId id="285" r:id="rId85"/>
    <p:sldId id="286" r:id="rId86"/>
    <p:sldId id="355" r:id="rId87"/>
    <p:sldId id="314" r:id="rId88"/>
    <p:sldId id="315" r:id="rId89"/>
    <p:sldId id="316" r:id="rId90"/>
    <p:sldId id="360" r:id="rId91"/>
    <p:sldId id="332" r:id="rId92"/>
    <p:sldId id="353" r:id="rId93"/>
    <p:sldId id="308" r:id="rId94"/>
    <p:sldId id="309" r:id="rId95"/>
    <p:sldId id="310" r:id="rId96"/>
    <p:sldId id="348" r:id="rId97"/>
    <p:sldId id="296" r:id="rId98"/>
    <p:sldId id="297" r:id="rId99"/>
    <p:sldId id="298" r:id="rId100"/>
    <p:sldId id="351" r:id="rId101"/>
    <p:sldId id="302" r:id="rId102"/>
    <p:sldId id="303" r:id="rId103"/>
    <p:sldId id="304" r:id="rId104"/>
    <p:sldId id="345" r:id="rId105"/>
    <p:sldId id="287" r:id="rId106"/>
    <p:sldId id="288" r:id="rId107"/>
    <p:sldId id="289" r:id="rId108"/>
    <p:sldId id="361" r:id="rId10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102" Type="http://schemas.openxmlformats.org/officeDocument/2006/relationships/slide" Target="slides/slide99.xml"/><Relationship Id="rId110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0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5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59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43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29156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5890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10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2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04998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80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78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9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14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04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72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47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2C043078-C356-49BF-875C-B309D036E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17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579527C-228B-4F3D-B3CE-3FBF464F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4" y="372369"/>
            <a:ext cx="2673921" cy="522250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617905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  <p:pic>
        <p:nvPicPr>
          <p:cNvPr id="17" name="Afbeelding 16" descr="Afbeelding met object&#10;&#10;Automatisch gegenereerde beschrijving">
            <a:extLst>
              <a:ext uri="{FF2B5EF4-FFF2-40B4-BE49-F238E27FC236}">
                <a16:creationId xmlns:a16="http://schemas.microsoft.com/office/drawing/2014/main" id="{FA492844-730D-47FB-B698-015C0FCFCE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0046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9E5A0650-B33A-4CF1-8448-00AB9BC834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08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69FE5183-47D3-4868-8EE9-9C689DC6E3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2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F4C5EA84-CE6D-42AC-8912-FD516747E2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1" name="Afbeelding 10" descr="Afbeelding met object&#10;&#10;Automatisch gegenereerde beschrijving">
            <a:extLst>
              <a:ext uri="{FF2B5EF4-FFF2-40B4-BE49-F238E27FC236}">
                <a16:creationId xmlns:a16="http://schemas.microsoft.com/office/drawing/2014/main" id="{2CB1C214-4A23-4CAB-B3B6-800881D0A4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4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 descr="Afbeelding met object&#10;&#10;Automatisch gegenereerde beschrijving">
            <a:extLst>
              <a:ext uri="{FF2B5EF4-FFF2-40B4-BE49-F238E27FC236}">
                <a16:creationId xmlns:a16="http://schemas.microsoft.com/office/drawing/2014/main" id="{6FB58A45-1713-4C29-AFE7-EE316007D6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860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 descr="Afbeelding met object&#10;&#10;Automatisch gegenereerde beschrijving">
            <a:extLst>
              <a:ext uri="{FF2B5EF4-FFF2-40B4-BE49-F238E27FC236}">
                <a16:creationId xmlns:a16="http://schemas.microsoft.com/office/drawing/2014/main" id="{41EBC536-491B-4EC7-94DB-6162168DB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9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44CA4D25-703F-4BD5-8E9D-A6B5D7DA6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11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Afbeelding 8" descr="Afbeelding met object&#10;&#10;Automatisch gegenereerde beschrijving">
            <a:extLst>
              <a:ext uri="{FF2B5EF4-FFF2-40B4-BE49-F238E27FC236}">
                <a16:creationId xmlns:a16="http://schemas.microsoft.com/office/drawing/2014/main" id="{29DCEDC6-8F1C-4B42-9219-2A556471E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644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22611E0F-5BBB-43F6-886E-9801AA6407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87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1" name="Afbeelding 10" descr="Afbeelding met object&#10;&#10;Automatisch gegenereerde beschrijving">
            <a:extLst>
              <a:ext uri="{FF2B5EF4-FFF2-40B4-BE49-F238E27FC236}">
                <a16:creationId xmlns:a16="http://schemas.microsoft.com/office/drawing/2014/main" id="{DB5F2F14-ABC4-4610-A367-4CC98EB074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15" y="274038"/>
            <a:ext cx="1213196" cy="6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6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2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6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3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0B33-7839-4693-AEEF-A6592DF3369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409B-1344-4421-820F-9637F93826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AAD4B0-B91E-45C8-8563-79A823F951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28986"/>
            <a:ext cx="4596858" cy="38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204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E4B6-489B-4B4B-AE8A-A27769488260}" type="datetimeFigureOut">
              <a:rPr lang="en-NL" smtClean="0"/>
              <a:t>20/08/2023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EEA501-C708-4D69-9F4D-7E3CA96DE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28986"/>
            <a:ext cx="4596858" cy="38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2DE508F-63F4-4F00-89D0-19787DE16673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5DAE4B6-489B-4B4B-AE8A-A27769488260}" type="datetimeFigureOut">
              <a:rPr lang="en-NL" smtClean="0"/>
              <a:pPr/>
              <a:t>20/08/2023</a:t>
            </a:fld>
            <a:endParaRPr lang="en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75DF39B-91D7-4A80-A9EF-F57CC8B70621}" type="slidenum">
              <a:rPr lang="en-NL" smtClean="0"/>
              <a:pPr/>
              <a:t>‹#›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5949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0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0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3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7170-64ED-7904-374A-3EC2EF65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27E5-2820-8E91-3821-409772240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Elements of Reusable Object-Oriented Software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A62DC-E7F1-4D96-10D3-7CED1167B2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Patrick Schmidt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8E782-1608-377C-5857-5850D4AF58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Microsoft Certified Trainer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34A30A-4A79-5B30-937C-582D13622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718889-F60A-530F-3D39-28C4421B1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2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5C7393-23DE-F80B-4D41-21B01581F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9077"/>
            <a:ext cx="4838095" cy="35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1703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BC4176-72D5-F7EA-1DFC-3FD5B23E18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11" y="2365062"/>
            <a:ext cx="5612698" cy="19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4337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Shapshots</a:t>
            </a:r>
            <a:r>
              <a:rPr lang="fr-FR" dirty="0"/>
              <a:t> of </a:t>
            </a:r>
            <a:r>
              <a:rPr lang="fr-FR" dirty="0" err="1"/>
              <a:t>objects</a:t>
            </a:r>
            <a:r>
              <a:rPr lang="fr-FR" dirty="0"/>
              <a:t> (parts)</a:t>
            </a:r>
          </a:p>
        </p:txBody>
      </p:sp>
    </p:spTree>
    <p:extLst>
      <p:ext uri="{BB962C8B-B14F-4D97-AF65-F5344CB8AC3E}">
        <p14:creationId xmlns:p14="http://schemas.microsoft.com/office/powerpoint/2010/main" val="20455340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AE00106-561C-EFAE-C46C-68FEE1712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456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088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Use sharing to support large numbers of fine-grained objects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703597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C212A3-3CE7-3C00-C1FB-B5E97AB70C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27" y="1690688"/>
            <a:ext cx="5930159" cy="366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660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Use the Flyweight pattern only when your program must support a huge number of objects which barely fit into available RAM.</a:t>
            </a:r>
          </a:p>
          <a:p>
            <a:pPr lvl="1"/>
            <a:r>
              <a:rPr lang="en-US" dirty="0"/>
              <a:t>Graphical Text Processing (characters)</a:t>
            </a:r>
          </a:p>
          <a:p>
            <a:pPr lvl="1"/>
            <a:r>
              <a:rPr lang="en-US" dirty="0"/>
              <a:t>Games (surrounding elements)</a:t>
            </a:r>
          </a:p>
          <a:p>
            <a:pPr lvl="1"/>
            <a:r>
              <a:rPr lang="en-US" dirty="0"/>
              <a:t>Any reusing system where references doesn’t matter (atomic object does not change)</a:t>
            </a:r>
          </a:p>
        </p:txBody>
      </p:sp>
    </p:spTree>
    <p:extLst>
      <p:ext uri="{BB962C8B-B14F-4D97-AF65-F5344CB8AC3E}">
        <p14:creationId xmlns:p14="http://schemas.microsoft.com/office/powerpoint/2010/main" val="2521353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4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foreach</a:t>
            </a:r>
            <a:r>
              <a:rPr lang="fr-FR" dirty="0"/>
              <a:t> </a:t>
            </a:r>
            <a:r>
              <a:rPr lang="fr-FR" dirty="0" err="1"/>
              <a:t>statement</a:t>
            </a:r>
            <a:r>
              <a:rPr lang="fr-FR" dirty="0"/>
              <a:t> in C#</a:t>
            </a:r>
          </a:p>
        </p:txBody>
      </p:sp>
    </p:spTree>
    <p:extLst>
      <p:ext uri="{BB962C8B-B14F-4D97-AF65-F5344CB8AC3E}">
        <p14:creationId xmlns:p14="http://schemas.microsoft.com/office/powerpoint/2010/main" val="414547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0A6A7C4B-318A-CDEF-E531-ACF6ABF6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86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5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a one-to-many dependency between objects so that when one object changes, all its dependents are notified and updated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2459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BA780F-79C4-BC15-EAB9-5217D98091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69" y="2000250"/>
            <a:ext cx="4667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1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/>
              <a:t>Change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mechanisms</a:t>
            </a:r>
            <a:endParaRPr lang="fr-FR" dirty="0"/>
          </a:p>
          <a:p>
            <a:pPr lvl="1"/>
            <a:r>
              <a:rPr lang="fr-FR" dirty="0"/>
              <a:t>Model </a:t>
            </a:r>
            <a:r>
              <a:rPr lang="fr-FR" dirty="0" err="1"/>
              <a:t>View</a:t>
            </a:r>
            <a:r>
              <a:rPr lang="fr-FR" dirty="0"/>
              <a:t> Controller (</a:t>
            </a:r>
            <a:r>
              <a:rPr lang="fr-FR" dirty="0" err="1"/>
              <a:t>Views</a:t>
            </a:r>
            <a:r>
              <a:rPr lang="fr-FR" dirty="0"/>
              <a:t> are </a:t>
            </a:r>
            <a:r>
              <a:rPr lang="fr-FR" dirty="0" err="1"/>
              <a:t>observers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Delegates</a:t>
            </a:r>
            <a:r>
              <a:rPr lang="fr-FR" dirty="0"/>
              <a:t> (Multi </a:t>
            </a:r>
            <a:r>
              <a:rPr lang="fr-FR" dirty="0" err="1"/>
              <a:t>cast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RxJs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180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6146" name="Picture 2" descr="Singleton pattern">
            <a:extLst>
              <a:ext uri="{FF2B5EF4-FFF2-40B4-BE49-F238E27FC236}">
                <a16:creationId xmlns:a16="http://schemas.microsoft.com/office/drawing/2014/main" id="{08275E52-B27F-581A-5634-9938C1909A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3" y="15929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024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Ensure a class only has one instance, and provide a global point of access to it.</a:t>
            </a:r>
          </a:p>
        </p:txBody>
      </p:sp>
    </p:spTree>
    <p:extLst>
      <p:ext uri="{BB962C8B-B14F-4D97-AF65-F5344CB8AC3E}">
        <p14:creationId xmlns:p14="http://schemas.microsoft.com/office/powerpoint/2010/main" val="27033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C57AC2-03A2-97DF-95C1-C70D5A191B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9" y="1887420"/>
            <a:ext cx="5537433" cy="228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52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/>
              <a:t>Single access 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Block 1</a:t>
            </a:r>
          </a:p>
          <a:p>
            <a:pPr lvl="1"/>
            <a:r>
              <a:rPr lang="en-US" dirty="0"/>
              <a:t>Block 2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Block 3</a:t>
            </a:r>
          </a:p>
          <a:p>
            <a:pPr lvl="1"/>
            <a:r>
              <a:rPr lang="en-US" dirty="0"/>
              <a:t>Block 4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Block 5</a:t>
            </a:r>
          </a:p>
          <a:p>
            <a:pPr lvl="1"/>
            <a:r>
              <a:rPr lang="en-US" dirty="0"/>
              <a:t>Block 6</a:t>
            </a:r>
          </a:p>
        </p:txBody>
      </p:sp>
    </p:spTree>
    <p:extLst>
      <p:ext uri="{BB962C8B-B14F-4D97-AF65-F5344CB8AC3E}">
        <p14:creationId xmlns:p14="http://schemas.microsoft.com/office/powerpoint/2010/main" val="2777566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95F8603B-4845-3F1C-C971-E8D8295BB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30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Represents an operation to be performed on the elements of an object structure. Visitor lets you define a new operation without changing the classes of the elements on which it operates.</a:t>
            </a:r>
          </a:p>
        </p:txBody>
      </p:sp>
    </p:spTree>
    <p:extLst>
      <p:ext uri="{BB962C8B-B14F-4D97-AF65-F5344CB8AC3E}">
        <p14:creationId xmlns:p14="http://schemas.microsoft.com/office/powerpoint/2010/main" val="24877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A8AFC85-BA92-3E73-91C2-B2C04E929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09575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99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705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15D8-3B91-A722-081F-6359EF4E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08A43-1EBE-3F9B-56BD-6F318801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Mediator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Prototype</a:t>
            </a:r>
          </a:p>
          <a:p>
            <a:endParaRPr lang="en-US" dirty="0"/>
          </a:p>
          <a:p>
            <a:r>
              <a:rPr lang="en-US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1544730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91C72EA-2146-8893-4DFA-28F0EC694F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1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24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Avoid coupling the sender of a request to its receiver by giving more than one object a chance to handle the request. Chain the receiving objects and pass the request along the chain until an object handles it.</a:t>
            </a:r>
          </a:p>
        </p:txBody>
      </p:sp>
    </p:spTree>
    <p:extLst>
      <p:ext uri="{BB962C8B-B14F-4D97-AF65-F5344CB8AC3E}">
        <p14:creationId xmlns:p14="http://schemas.microsoft.com/office/powerpoint/2010/main" val="5790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03770C-B530-87D3-030C-A0A3DA77E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54" y="2381381"/>
            <a:ext cx="5498412" cy="209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47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Help Files</a:t>
            </a:r>
          </a:p>
          <a:p>
            <a:pPr lvl="1"/>
            <a:r>
              <a:rPr lang="en-US" dirty="0"/>
              <a:t>Support systems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263263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4D4B-1127-C24B-6ACA-8218543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718D-241C-7B66-DC94-F0F23196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model of real-world problems</a:t>
            </a:r>
          </a:p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51650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22B0361-576E-E30F-FC6F-BB23F853E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1" y="1524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40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an object that encapsulated how a set of objects interact. Mediator promotes loose coupling by keeping objects from referring to each other explicitly, and it lets you vary their interaction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3417719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9EDF-CED9-98D9-D29D-2CD96039E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3B45F3-3AE4-D442-3248-148BCB67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674323" cy="29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067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Traffic Lights</a:t>
            </a:r>
          </a:p>
          <a:p>
            <a:pPr lvl="1"/>
            <a:r>
              <a:rPr lang="en-US" dirty="0"/>
              <a:t>Communication between Components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89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91B55ED-CBE4-DE6A-FA42-DF474C947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6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90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 surrogate or placeholder for another object to control access to it.</a:t>
            </a:r>
          </a:p>
        </p:txBody>
      </p:sp>
    </p:spTree>
    <p:extLst>
      <p:ext uri="{BB962C8B-B14F-4D97-AF65-F5344CB8AC3E}">
        <p14:creationId xmlns:p14="http://schemas.microsoft.com/office/powerpoint/2010/main" val="1209994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E05E2C-EE4B-0FCA-9874-103225DD7D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43" y="1829000"/>
            <a:ext cx="5142857" cy="32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04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Remote Proxy like generated classes in WCF or 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/>
              <a:t>Lazy Loading (virtual proxies)</a:t>
            </a:r>
          </a:p>
          <a:p>
            <a:pPr lvl="1"/>
            <a:r>
              <a:rPr 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71809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0DB4A4-B69E-2CAE-7408-BF8631F972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56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072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Specify the kinds of objects to create using a prototypically instance, and create new objects by copying this prototype.</a:t>
            </a:r>
          </a:p>
        </p:txBody>
      </p:sp>
    </p:spTree>
    <p:extLst>
      <p:ext uri="{BB962C8B-B14F-4D97-AF65-F5344CB8AC3E}">
        <p14:creationId xmlns:p14="http://schemas.microsoft.com/office/powerpoint/2010/main" val="321247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695-DDB2-603E-E837-1607FDA6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C676-4BB9-5E10-C5AB-C386BF1F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</a:t>
            </a:r>
            <a:r>
              <a:rPr lang="en-US" dirty="0"/>
              <a:t>ingle-responsibility principle: "There should never be more than one reason for a class to change.“ In other words, every class should have only one responsibility.</a:t>
            </a:r>
          </a:p>
          <a:p>
            <a:r>
              <a:rPr lang="en-US" b="1" dirty="0"/>
              <a:t>O</a:t>
            </a:r>
            <a:r>
              <a:rPr lang="en-US" dirty="0"/>
              <a:t>pen–closed principle: "Software entities ... should be open for extension, but closed for modification."</a:t>
            </a:r>
          </a:p>
          <a:p>
            <a:r>
              <a:rPr lang="en-US" b="1" dirty="0" err="1"/>
              <a:t>L</a:t>
            </a:r>
            <a:r>
              <a:rPr lang="en-US" dirty="0" err="1"/>
              <a:t>iskov</a:t>
            </a:r>
            <a:r>
              <a:rPr lang="en-US" dirty="0"/>
              <a:t> substitution principle: "Functions that use pointers or references to base classes must be able to use objects of derived classes without knowing it.“</a:t>
            </a:r>
          </a:p>
          <a:p>
            <a:r>
              <a:rPr lang="en-US" b="1" dirty="0"/>
              <a:t>I</a:t>
            </a:r>
            <a:r>
              <a:rPr lang="en-US" dirty="0"/>
              <a:t>nterface segregation principle: "Clients should not be forced to depend upon interfaces that they do not use."</a:t>
            </a:r>
          </a:p>
          <a:p>
            <a:r>
              <a:rPr lang="en-US" b="1" dirty="0"/>
              <a:t>D</a:t>
            </a:r>
            <a:r>
              <a:rPr lang="en-US" dirty="0"/>
              <a:t>ependency inversion principle: "Depend upon abstractions, [not] concretions."</a:t>
            </a:r>
          </a:p>
        </p:txBody>
      </p:sp>
    </p:spTree>
    <p:extLst>
      <p:ext uri="{BB962C8B-B14F-4D97-AF65-F5344CB8AC3E}">
        <p14:creationId xmlns:p14="http://schemas.microsoft.com/office/powerpoint/2010/main" val="3933098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D8C54A-1BC8-F249-98C2-45F21935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123" y="1978481"/>
            <a:ext cx="6014906" cy="34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3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 err="1"/>
              <a:t>ICloneable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2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01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CC79-E597-D055-AACE-E3F3D1C3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E3F0-E89D-9044-8984-57DA5C0D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Composite</a:t>
            </a:r>
          </a:p>
          <a:p>
            <a:endParaRPr lang="en-US" dirty="0"/>
          </a:p>
          <a:p>
            <a:r>
              <a:rPr lang="en-US" dirty="0"/>
              <a:t>Exercise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14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716990-47B9-DD6F-244F-8BCA264115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751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68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Separate the construction of a complex object from is representation so that the same construction process can create different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807361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A410BC-DFBF-D4B9-FAD4-7AEF9F37F1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41893"/>
            <a:ext cx="7029365" cy="31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28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All kind of composite structures</a:t>
            </a:r>
          </a:p>
          <a:p>
            <a:pPr lvl="1"/>
            <a:r>
              <a:rPr lang="en-US" dirty="0"/>
              <a:t>(Database)Connections</a:t>
            </a:r>
          </a:p>
          <a:p>
            <a:pPr lvl="1"/>
            <a:r>
              <a:rPr lang="en-US" dirty="0"/>
              <a:t>Car, Houses</a:t>
            </a:r>
          </a:p>
          <a:p>
            <a:pPr lvl="1"/>
            <a:r>
              <a:rPr lang="en-US" dirty="0" err="1"/>
              <a:t>PublicClientApplicationBuilder</a:t>
            </a:r>
            <a:r>
              <a:rPr lang="en-US" dirty="0"/>
              <a:t>, </a:t>
            </a:r>
            <a:r>
              <a:rPr lang="en-US" dirty="0" err="1"/>
              <a:t>ConfidentialClientApplicationBuilder</a:t>
            </a:r>
            <a:r>
              <a:rPr lang="en-US" dirty="0"/>
              <a:t> (MSAL)</a:t>
            </a:r>
          </a:p>
          <a:p>
            <a:pPr lvl="1"/>
            <a:r>
              <a:rPr lang="en-US" dirty="0" err="1"/>
              <a:t>ConfigBuilder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2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CA3CBC-85A3-33BD-6EFA-C930715D93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1" y="1626511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</p:spTree>
    <p:extLst>
      <p:ext uri="{BB962C8B-B14F-4D97-AF65-F5344CB8AC3E}">
        <p14:creationId xmlns:p14="http://schemas.microsoft.com/office/powerpoint/2010/main" val="2052514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The Factory defines an interface for creating a single object, but let subclasses decide which class to instantiate.</a:t>
            </a:r>
          </a:p>
        </p:txBody>
      </p:sp>
    </p:spTree>
    <p:extLst>
      <p:ext uri="{BB962C8B-B14F-4D97-AF65-F5344CB8AC3E}">
        <p14:creationId xmlns:p14="http://schemas.microsoft.com/office/powerpoint/2010/main" val="402061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2041-0998-FA0A-A9CB-1260FE85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Book Design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BBC9-781F-BF14-8DA3-B15235B3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  <a:p>
            <a:pPr lvl="1"/>
            <a:r>
              <a:rPr lang="en-US" dirty="0"/>
              <a:t>Defer object creation to derived classes or to another object</a:t>
            </a:r>
          </a:p>
          <a:p>
            <a:r>
              <a:rPr lang="en-US" dirty="0"/>
              <a:t>Structural Patterns</a:t>
            </a:r>
          </a:p>
          <a:p>
            <a:pPr lvl="1"/>
            <a:r>
              <a:rPr lang="en-US" dirty="0"/>
              <a:t>Patterns to compose classes or objects</a:t>
            </a:r>
          </a:p>
          <a:p>
            <a:r>
              <a:rPr lang="en-US" dirty="0"/>
              <a:t>Behavioral Patterns</a:t>
            </a:r>
          </a:p>
          <a:p>
            <a:pPr lvl="1"/>
            <a:r>
              <a:rPr lang="en-US" dirty="0"/>
              <a:t>Derivation and composition to achieve intricate </a:t>
            </a:r>
            <a:r>
              <a:rPr lang="en-US" dirty="0" err="1"/>
              <a:t>flor</a:t>
            </a:r>
            <a:r>
              <a:rPr lang="en-US" dirty="0"/>
              <a:t> of control or task handling</a:t>
            </a:r>
          </a:p>
        </p:txBody>
      </p:sp>
    </p:spTree>
    <p:extLst>
      <p:ext uri="{BB962C8B-B14F-4D97-AF65-F5344CB8AC3E}">
        <p14:creationId xmlns:p14="http://schemas.microsoft.com/office/powerpoint/2010/main" val="282753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471B90-52BD-6FF8-02E9-572ACA0BD7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80" y="1690688"/>
            <a:ext cx="403722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9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Transport Factory</a:t>
            </a:r>
          </a:p>
          <a:p>
            <a:pPr lvl="1"/>
            <a:r>
              <a:rPr lang="en-US" dirty="0"/>
              <a:t>Shape Factory</a:t>
            </a:r>
          </a:p>
          <a:p>
            <a:pPr lvl="1"/>
            <a:r>
              <a:rPr lang="en-US" dirty="0"/>
              <a:t>UI elements Factory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74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6D4A6E-FAA9-FA3C-5C8A-8FB712AD37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6" y="160973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75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Creational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an interface for creating families of related or dependent objects without specifying their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3098664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3EF239-3C26-2984-BFED-43AE52C30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584" y="1842403"/>
            <a:ext cx="7554297" cy="367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954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Car Models</a:t>
            </a:r>
          </a:p>
          <a:p>
            <a:pPr lvl="1"/>
            <a:r>
              <a:rPr lang="en-US" dirty="0"/>
              <a:t>UI elements Factory</a:t>
            </a:r>
          </a:p>
          <a:p>
            <a:pPr lvl="1"/>
            <a:r>
              <a:rPr lang="en-US" dirty="0"/>
              <a:t>Furniture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9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6702C5B-2A8E-869C-5DCF-2585BB6515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62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Compose objects into tree structures to represent part-whole hierarchies. Composite lets clients treat individual objects and composition of objects uniformly.</a:t>
            </a:r>
          </a:p>
        </p:txBody>
      </p:sp>
    </p:spTree>
    <p:extLst>
      <p:ext uri="{BB962C8B-B14F-4D97-AF65-F5344CB8AC3E}">
        <p14:creationId xmlns:p14="http://schemas.microsoft.com/office/powerpoint/2010/main" val="844720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7F7779-C21D-D943-467B-C95AD8B57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80" y="2007022"/>
            <a:ext cx="42767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02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UI –elements (Control class in GDI+)</a:t>
            </a:r>
          </a:p>
          <a:p>
            <a:pPr lvl="1"/>
            <a:r>
              <a:rPr lang="en-US" dirty="0"/>
              <a:t>Bill of Materials</a:t>
            </a:r>
          </a:p>
          <a:p>
            <a:pPr lvl="1"/>
            <a:r>
              <a:rPr lang="en-US" dirty="0"/>
              <a:t>Order systems</a:t>
            </a:r>
          </a:p>
        </p:txBody>
      </p:sp>
    </p:spTree>
    <p:extLst>
      <p:ext uri="{BB962C8B-B14F-4D97-AF65-F5344CB8AC3E}">
        <p14:creationId xmlns:p14="http://schemas.microsoft.com/office/powerpoint/2010/main" val="29448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B306-C95C-E46D-7E36-07154DB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DC6F-80A5-ED5B-8663-7799CA12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 err="1"/>
              <a:t>Caonsequenves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863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31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DD61-7013-0E98-769D-BE35089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7BE69-9F81-1F90-BB02-43AB7A80E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endParaRPr lang="en-US" dirty="0"/>
          </a:p>
          <a:p>
            <a:r>
              <a:rPr lang="en-US" dirty="0"/>
              <a:t>Exercise 4</a:t>
            </a:r>
          </a:p>
          <a:p>
            <a:r>
              <a:rPr lang="en-US" dirty="0"/>
              <a:t>Exercise 5</a:t>
            </a:r>
          </a:p>
        </p:txBody>
      </p:sp>
    </p:spTree>
    <p:extLst>
      <p:ext uri="{BB962C8B-B14F-4D97-AF65-F5344CB8AC3E}">
        <p14:creationId xmlns:p14="http://schemas.microsoft.com/office/powerpoint/2010/main" val="348472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0495BB-7991-5393-DC0F-E00CB24F3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98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937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Decouple an abstraction from its implementation so that the two can vary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773384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96478A-4C90-4D2A-9312-D07B6B303E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28" y="1690688"/>
            <a:ext cx="5688889" cy="37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32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Streams and </a:t>
            </a:r>
            <a:r>
              <a:rPr lang="en-US" dirty="0" err="1"/>
              <a:t>StreamReaders</a:t>
            </a:r>
            <a:r>
              <a:rPr lang="en-US" dirty="0"/>
              <a:t>/Writers.</a:t>
            </a:r>
          </a:p>
          <a:p>
            <a:pPr lvl="1"/>
            <a:r>
              <a:rPr lang="en-US" dirty="0"/>
              <a:t>Renting types and Renting objects (boats, houses)</a:t>
            </a:r>
          </a:p>
          <a:p>
            <a:pPr lvl="1"/>
            <a:r>
              <a:rPr lang="en-US" dirty="0"/>
              <a:t>UI Elements and Window Types (Windows, Motif, </a:t>
            </a:r>
            <a:r>
              <a:rPr lang="en-US" dirty="0" err="1"/>
              <a:t>XWindow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Devices and Remote Controls</a:t>
            </a:r>
          </a:p>
        </p:txBody>
      </p:sp>
    </p:spTree>
    <p:extLst>
      <p:ext uri="{BB962C8B-B14F-4D97-AF65-F5344CB8AC3E}">
        <p14:creationId xmlns:p14="http://schemas.microsoft.com/office/powerpoint/2010/main" val="3125180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551EE2-1964-44AB-0F08-95F1513CA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89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18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Attach additional responsibilities to an object dynamically. Decorators provide a flexible alternative to subclassing for extending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44549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A07B25-4A75-ECD6-BC1B-C59709469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937" y="1909719"/>
            <a:ext cx="4105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858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Stream (</a:t>
            </a:r>
            <a:r>
              <a:rPr lang="en-US" dirty="0" err="1"/>
              <a:t>GZipStream</a:t>
            </a:r>
            <a:r>
              <a:rPr lang="en-US" dirty="0"/>
              <a:t>, </a:t>
            </a:r>
            <a:r>
              <a:rPr lang="en-US" dirty="0" err="1"/>
              <a:t>CryptoStream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Beverages (Milk, Sugar, 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/>
              <a:t>Pipeline structures (Pipeline elements add something to what streams through the pipeline)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5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E320-1EF2-05B5-B4C2-10C84553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1510-DC27-52D8-4A14-ABB05631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  <a:p>
            <a:r>
              <a:rPr lang="en-US" dirty="0"/>
              <a:t>Observer</a:t>
            </a:r>
          </a:p>
          <a:p>
            <a:r>
              <a:rPr lang="en-US" dirty="0"/>
              <a:t>Singleton</a:t>
            </a:r>
          </a:p>
          <a:p>
            <a:r>
              <a:rPr lang="en-US" dirty="0"/>
              <a:t>Visitor</a:t>
            </a:r>
          </a:p>
          <a:p>
            <a:endParaRPr lang="en-US" dirty="0"/>
          </a:p>
          <a:p>
            <a:r>
              <a:rPr lang="en-US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823341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6E64889-A5D1-689C-A95B-8A6C78FB45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35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Convert the interface of a class into another interface client expects. Adapter lets classes work together that couldn’t otherwise because of incompatible interfaces</a:t>
            </a:r>
          </a:p>
        </p:txBody>
      </p:sp>
    </p:spTree>
    <p:extLst>
      <p:ext uri="{BB962C8B-B14F-4D97-AF65-F5344CB8AC3E}">
        <p14:creationId xmlns:p14="http://schemas.microsoft.com/office/powerpoint/2010/main" val="4289048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360A59-9BCA-3FE9-3881-197FAEDDDC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812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295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Use the Adapter class when you want to use some existing class, but its interface isn’t compatible with the rest of your code.</a:t>
            </a:r>
          </a:p>
          <a:p>
            <a:pPr lvl="1"/>
            <a:r>
              <a:rPr lang="en-US" dirty="0"/>
              <a:t>Use the pattern when you want to reuse several existing subclasses that lack some common functionality that can’t be added to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3163630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2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ADCC-0B78-082C-C901-D829D1E4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4875-42F1-F971-CDEB-E1578C43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Template Method</a:t>
            </a:r>
          </a:p>
          <a:p>
            <a:endParaRPr lang="en-US" dirty="0"/>
          </a:p>
          <a:p>
            <a:r>
              <a:rPr lang="en-US" dirty="0"/>
              <a:t>Exercise 6</a:t>
            </a:r>
          </a:p>
          <a:p>
            <a:r>
              <a:rPr lang="en-US" dirty="0"/>
              <a:t>Exercise 7</a:t>
            </a:r>
          </a:p>
        </p:txBody>
      </p:sp>
    </p:spTree>
    <p:extLst>
      <p:ext uri="{BB962C8B-B14F-4D97-AF65-F5344CB8AC3E}">
        <p14:creationId xmlns:p14="http://schemas.microsoft.com/office/powerpoint/2010/main" val="3042816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38B3E36C-F2E1-F748-096D-95E61271D4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140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25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a family of algorithms, encapsulate each one, and make them interchangeable. Strategy lets the algorithm vary independently from clients that use it.</a:t>
            </a:r>
          </a:p>
        </p:txBody>
      </p:sp>
    </p:spTree>
    <p:extLst>
      <p:ext uri="{BB962C8B-B14F-4D97-AF65-F5344CB8AC3E}">
        <p14:creationId xmlns:p14="http://schemas.microsoft.com/office/powerpoint/2010/main" val="30115560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43022A-1F4A-A0BA-DC80-17BC53DB5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0" y="2387730"/>
            <a:ext cx="5549206" cy="208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264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Sorting</a:t>
            </a:r>
            <a:r>
              <a:rPr lang="fr-FR" dirty="0"/>
              <a:t> (</a:t>
            </a:r>
            <a:r>
              <a:rPr lang="fr-FR" dirty="0" err="1"/>
              <a:t>IComparer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Filtering</a:t>
            </a:r>
            <a:r>
              <a:rPr lang="fr-FR" dirty="0"/>
              <a:t> (</a:t>
            </a:r>
            <a:r>
              <a:rPr lang="fr-FR" dirty="0" err="1"/>
              <a:t>Where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Route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6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62D4372-CED1-266B-3D4F-9C2038F25E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42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95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23095BA-EB76-956A-359D-2F4FB6707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951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Structural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 unified interface to a set of interfaces in a subsystem. Façade defines a higher-level interface that makes the subsystem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10602388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74575-068D-86AF-52D1-9DC81A28E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2062162"/>
            <a:ext cx="5172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3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Use the Facade pattern when you need to have a limited but straightforward interface to a complex subsystem.</a:t>
            </a:r>
          </a:p>
          <a:p>
            <a:pPr lvl="1"/>
            <a:r>
              <a:rPr lang="en-US" dirty="0"/>
              <a:t>Use the Facade when you want to structure a subsystem into layers.</a:t>
            </a:r>
          </a:p>
          <a:p>
            <a:pPr lvl="1"/>
            <a:r>
              <a:rPr lang="en-US" dirty="0"/>
              <a:t>API Management in Azure.</a:t>
            </a:r>
          </a:p>
          <a:p>
            <a:pPr lvl="1"/>
            <a:r>
              <a:rPr lang="en-US" dirty="0"/>
              <a:t>Phasing out old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857806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7FCBF28-3AB2-E2ED-F3B1-D4628ED79A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87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806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Define the skeleton of an algorithm in an operation, deferring some steps to subclasses. Template Method lets subclasses redefine certain steps of an algorithm without changing the algorithm’s structure.</a:t>
            </a:r>
          </a:p>
        </p:txBody>
      </p:sp>
    </p:spTree>
    <p:extLst>
      <p:ext uri="{BB962C8B-B14F-4D97-AF65-F5344CB8AC3E}">
        <p14:creationId xmlns:p14="http://schemas.microsoft.com/office/powerpoint/2010/main" val="1878624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A16426-BC11-7212-A35A-7E9CA5504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0" y="2284143"/>
            <a:ext cx="3529449" cy="228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609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 err="1"/>
              <a:t>Form</a:t>
            </a:r>
            <a:r>
              <a:rPr lang="fr-FR" dirty="0"/>
              <a:t> classes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OnLoad</a:t>
            </a:r>
            <a:r>
              <a:rPr lang="fr-FR" dirty="0"/>
              <a:t>, </a:t>
            </a:r>
            <a:r>
              <a:rPr lang="fr-FR" dirty="0" err="1"/>
              <a:t>OnInit</a:t>
            </a:r>
            <a:r>
              <a:rPr lang="fr-FR" dirty="0"/>
              <a:t>, </a:t>
            </a:r>
            <a:r>
              <a:rPr lang="fr-FR" dirty="0" err="1"/>
              <a:t>OnDestroy</a:t>
            </a:r>
            <a:r>
              <a:rPr lang="fr-FR" dirty="0"/>
              <a:t> etc.</a:t>
            </a:r>
          </a:p>
          <a:p>
            <a:pPr lvl="1"/>
            <a:r>
              <a:rPr lang="fr-FR" dirty="0"/>
              <a:t>Data Mining (</a:t>
            </a:r>
            <a:r>
              <a:rPr lang="fr-FR" dirty="0" err="1"/>
              <a:t>Defer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the data. XML, CSV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91478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ED7-4F54-476A-7C33-A449EFB3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&amp;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606D-9116-9D8F-7CDB-27DA5943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151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86CC-F84F-8E9D-5B06-FCD7E8D7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6751-5CE6-4657-B46C-6F6AD6A6A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Flyweight</a:t>
            </a:r>
          </a:p>
          <a:p>
            <a:endParaRPr lang="en-US" dirty="0"/>
          </a:p>
          <a:p>
            <a:r>
              <a:rPr lang="en-US" dirty="0"/>
              <a:t>Exercise 8</a:t>
            </a:r>
          </a:p>
        </p:txBody>
      </p:sp>
    </p:spTree>
    <p:extLst>
      <p:ext uri="{BB962C8B-B14F-4D97-AF65-F5344CB8AC3E}">
        <p14:creationId xmlns:p14="http://schemas.microsoft.com/office/powerpoint/2010/main" val="189256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Provide a way to access the elements of an aggregate object sequentially without exposing its underlying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529332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FD22842-5604-2629-F830-E6EEDEE51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31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1293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Allow an object to alter its behavior when its internal state changes. The object will appear to change its class.</a:t>
            </a:r>
          </a:p>
        </p:txBody>
      </p:sp>
    </p:spTree>
    <p:extLst>
      <p:ext uri="{BB962C8B-B14F-4D97-AF65-F5344CB8AC3E}">
        <p14:creationId xmlns:p14="http://schemas.microsoft.com/office/powerpoint/2010/main" val="30519163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54FB2-93EA-7E36-A370-8C3E0F9AE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08" y="2355984"/>
            <a:ext cx="4990476" cy="21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773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/>
              <a:t>Documents (</a:t>
            </a:r>
            <a:r>
              <a:rPr lang="fr-FR" dirty="0" err="1"/>
              <a:t>Create</a:t>
            </a:r>
            <a:r>
              <a:rPr lang="fr-FR" dirty="0"/>
              <a:t>, </a:t>
            </a:r>
            <a:r>
              <a:rPr lang="fr-FR" dirty="0" err="1"/>
              <a:t>Review</a:t>
            </a:r>
            <a:r>
              <a:rPr lang="fr-FR" dirty="0"/>
              <a:t>, </a:t>
            </a:r>
            <a:r>
              <a:rPr lang="fr-FR" dirty="0" err="1"/>
              <a:t>Publish</a:t>
            </a:r>
            <a:r>
              <a:rPr lang="fr-FR" dirty="0"/>
              <a:t> states)</a:t>
            </a:r>
          </a:p>
          <a:p>
            <a:pPr lvl="1"/>
            <a:r>
              <a:rPr lang="fr-FR" dirty="0" err="1"/>
              <a:t>Video</a:t>
            </a:r>
            <a:r>
              <a:rPr lang="fr-FR" dirty="0"/>
              <a:t>, Audio</a:t>
            </a:r>
          </a:p>
          <a:p>
            <a:pPr lvl="1"/>
            <a:r>
              <a:rPr lang="fr-FR" dirty="0" err="1"/>
              <a:t>async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Messaging Apps (</a:t>
            </a:r>
            <a:r>
              <a:rPr lang="fr-FR" dirty="0" err="1"/>
              <a:t>Idle</a:t>
            </a:r>
            <a:r>
              <a:rPr lang="fr-FR" dirty="0"/>
              <a:t>, Busy, </a:t>
            </a:r>
            <a:r>
              <a:rPr lang="fr-FR" dirty="0" err="1"/>
              <a:t>Away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OS (</a:t>
            </a:r>
            <a:r>
              <a:rPr lang="fr-FR" dirty="0" err="1"/>
              <a:t>Starting</a:t>
            </a:r>
            <a:r>
              <a:rPr lang="fr-FR" dirty="0"/>
              <a:t>, Running, </a:t>
            </a:r>
            <a:r>
              <a:rPr lang="fr-FR" dirty="0" err="1"/>
              <a:t>Terminating</a:t>
            </a:r>
            <a:r>
              <a:rPr lang="fr-FR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70171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D1DCBD11-7282-8267-73E8-BF63F4D4CC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0" y="15929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179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Encapsulate a request as an object, thereby letting you parameterize clients with different requests, queue or log requests, and support undoable operations.</a:t>
            </a:r>
          </a:p>
        </p:txBody>
      </p:sp>
    </p:spTree>
    <p:extLst>
      <p:ext uri="{BB962C8B-B14F-4D97-AF65-F5344CB8AC3E}">
        <p14:creationId xmlns:p14="http://schemas.microsoft.com/office/powerpoint/2010/main" val="3625288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017A36-2B9D-0750-E7B0-B9EA18D95E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42" y="1952802"/>
            <a:ext cx="4509957" cy="295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9197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837D-6FEA-3D16-0844-0FFED7A3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EAD4-BC7E-9ECC-4617-38853269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pPr lvl="1"/>
            <a:r>
              <a:rPr lang="fr-FR" dirty="0"/>
              <a:t>UI </a:t>
            </a:r>
            <a:r>
              <a:rPr lang="fr-FR" dirty="0" err="1"/>
              <a:t>Commands</a:t>
            </a:r>
            <a:r>
              <a:rPr lang="fr-FR" dirty="0"/>
              <a:t> (Save, Undo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WPF (</a:t>
            </a:r>
            <a:r>
              <a:rPr lang="fr-FR" dirty="0" err="1"/>
              <a:t>ICommand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7005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5148-6841-7236-92CE-9069F7B5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DA5C-815E-A9B3-4E31-BDFC9EE00AAC}"/>
              </a:ext>
            </a:extLst>
          </p:cNvPr>
          <p:cNvSpPr txBox="1"/>
          <p:nvPr/>
        </p:nvSpPr>
        <p:spPr>
          <a:xfrm>
            <a:off x="4915949" y="6425967"/>
            <a:ext cx="263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@https://refactoring.guru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8F6A5FA-C792-03D9-95AA-98AA823966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2" y="1827846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1273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865-5CBE-DD2C-9001-A52C2CE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D627-D092-8389-D9EA-BA51326F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Type: Behavioral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Intent: Without violating encapsulation, capture and externalize an object’s internal state so that the object can be restored to this state later.</a:t>
            </a:r>
          </a:p>
        </p:txBody>
      </p:sp>
    </p:spTree>
    <p:extLst>
      <p:ext uri="{BB962C8B-B14F-4D97-AF65-F5344CB8AC3E}">
        <p14:creationId xmlns:p14="http://schemas.microsoft.com/office/powerpoint/2010/main" val="36497457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6EBE8229-C4A2-44FC-B149-BF03E7FC328E}" vid="{2B25294C-E4BB-4D57-81A8-30E9B8F4D2A4}"/>
    </a:ext>
  </a:extLst>
</a:theme>
</file>

<file path=ppt/theme/theme2.xml><?xml version="1.0" encoding="utf-8"?>
<a:theme xmlns:a="http://schemas.openxmlformats.org/drawingml/2006/main" name="1_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6EBE8229-C4A2-44FC-B149-BF03E7FC328E}" vid="{D7DFB71B-7E0B-4A7D-BB0D-600CB48BC2F3}"/>
    </a:ext>
  </a:extLst>
</a:theme>
</file>

<file path=ppt/theme/theme3.xml><?xml version="1.0" encoding="utf-8"?>
<a:theme xmlns:a="http://schemas.openxmlformats.org/drawingml/2006/main" name="2_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6EBE8229-C4A2-44FC-B149-BF03E7FC328E}" vid="{40D1B1DE-FECF-49F5-9F1D-B389DB3D0E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4Dotnet template</Template>
  <TotalTime>1923</TotalTime>
  <Words>1555</Words>
  <Application>Microsoft Office PowerPoint</Application>
  <PresentationFormat>Widescreen</PresentationFormat>
  <Paragraphs>347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Arial</vt:lpstr>
      <vt:lpstr>NeuzeitS LT Book</vt:lpstr>
      <vt:lpstr>NeuzeitS-Book</vt:lpstr>
      <vt:lpstr>Kantoorthema</vt:lpstr>
      <vt:lpstr>1_Kantoorthema</vt:lpstr>
      <vt:lpstr>2_Kantoorthema</vt:lpstr>
      <vt:lpstr>Design Patterns</vt:lpstr>
      <vt:lpstr>Schedule</vt:lpstr>
      <vt:lpstr>Object Orientation</vt:lpstr>
      <vt:lpstr>SOLID</vt:lpstr>
      <vt:lpstr>The Book Design Patterns </vt:lpstr>
      <vt:lpstr>Pattern structure </vt:lpstr>
      <vt:lpstr>Block 1</vt:lpstr>
      <vt:lpstr>Iterator</vt:lpstr>
      <vt:lpstr>Iterator</vt:lpstr>
      <vt:lpstr>Iterator</vt:lpstr>
      <vt:lpstr>Iterator</vt:lpstr>
      <vt:lpstr>Observer</vt:lpstr>
      <vt:lpstr>Observer</vt:lpstr>
      <vt:lpstr>Observer</vt:lpstr>
      <vt:lpstr>Observer</vt:lpstr>
      <vt:lpstr>Singleton</vt:lpstr>
      <vt:lpstr>Singleton</vt:lpstr>
      <vt:lpstr>Singleton</vt:lpstr>
      <vt:lpstr>Singleton</vt:lpstr>
      <vt:lpstr>Visitor</vt:lpstr>
      <vt:lpstr>Visitor</vt:lpstr>
      <vt:lpstr>Visitor</vt:lpstr>
      <vt:lpstr>Visitor</vt:lpstr>
      <vt:lpstr>Exercise 1</vt:lpstr>
      <vt:lpstr>Block 2</vt:lpstr>
      <vt:lpstr>Chain of Responsibility</vt:lpstr>
      <vt:lpstr>Chain of Responsibility</vt:lpstr>
      <vt:lpstr>Chain of Responsibility</vt:lpstr>
      <vt:lpstr>Chain of Responsibility</vt:lpstr>
      <vt:lpstr>Mediator</vt:lpstr>
      <vt:lpstr>Mediator</vt:lpstr>
      <vt:lpstr>Mediator</vt:lpstr>
      <vt:lpstr>Mediator</vt:lpstr>
      <vt:lpstr>Proxy</vt:lpstr>
      <vt:lpstr>Proxy</vt:lpstr>
      <vt:lpstr>Proxy</vt:lpstr>
      <vt:lpstr>Proxy</vt:lpstr>
      <vt:lpstr>Prototype</vt:lpstr>
      <vt:lpstr>Prototype</vt:lpstr>
      <vt:lpstr>Prototype</vt:lpstr>
      <vt:lpstr>Prototype</vt:lpstr>
      <vt:lpstr>Exercise 2</vt:lpstr>
      <vt:lpstr>Block 3</vt:lpstr>
      <vt:lpstr>Builder</vt:lpstr>
      <vt:lpstr>Builder</vt:lpstr>
      <vt:lpstr>Builder</vt:lpstr>
      <vt:lpstr>Builder</vt:lpstr>
      <vt:lpstr>Factory Method</vt:lpstr>
      <vt:lpstr>Factory Method</vt:lpstr>
      <vt:lpstr>Factory Method</vt:lpstr>
      <vt:lpstr>Factory Method</vt:lpstr>
      <vt:lpstr>Abstract Factory</vt:lpstr>
      <vt:lpstr>Abstract Factory</vt:lpstr>
      <vt:lpstr>Abstract Factory</vt:lpstr>
      <vt:lpstr>Abstract Factory</vt:lpstr>
      <vt:lpstr>Composite</vt:lpstr>
      <vt:lpstr>Composite</vt:lpstr>
      <vt:lpstr>Composite</vt:lpstr>
      <vt:lpstr>Composite</vt:lpstr>
      <vt:lpstr>Exercise 3</vt:lpstr>
      <vt:lpstr>Block 4</vt:lpstr>
      <vt:lpstr>Bridge</vt:lpstr>
      <vt:lpstr>Bridge</vt:lpstr>
      <vt:lpstr>Bridge</vt:lpstr>
      <vt:lpstr>Bridge</vt:lpstr>
      <vt:lpstr>Decorator</vt:lpstr>
      <vt:lpstr>Decorator</vt:lpstr>
      <vt:lpstr>Decorator</vt:lpstr>
      <vt:lpstr>Decorator</vt:lpstr>
      <vt:lpstr>Adapter</vt:lpstr>
      <vt:lpstr>Adapter</vt:lpstr>
      <vt:lpstr>Adapter</vt:lpstr>
      <vt:lpstr>Adapter</vt:lpstr>
      <vt:lpstr>Exercise 4 &amp; 5</vt:lpstr>
      <vt:lpstr>Block 5</vt:lpstr>
      <vt:lpstr>Strategy</vt:lpstr>
      <vt:lpstr>Strategy</vt:lpstr>
      <vt:lpstr>Strategy</vt:lpstr>
      <vt:lpstr>Strategy</vt:lpstr>
      <vt:lpstr>Facade</vt:lpstr>
      <vt:lpstr>Facade</vt:lpstr>
      <vt:lpstr>Facade</vt:lpstr>
      <vt:lpstr>Facade</vt:lpstr>
      <vt:lpstr>Template Method</vt:lpstr>
      <vt:lpstr>Template Method</vt:lpstr>
      <vt:lpstr>Template Method</vt:lpstr>
      <vt:lpstr>Template Method</vt:lpstr>
      <vt:lpstr>Exercise 6 &amp; 7</vt:lpstr>
      <vt:lpstr>Block 6</vt:lpstr>
      <vt:lpstr>State</vt:lpstr>
      <vt:lpstr>State</vt:lpstr>
      <vt:lpstr>State</vt:lpstr>
      <vt:lpstr>State</vt:lpstr>
      <vt:lpstr>Command</vt:lpstr>
      <vt:lpstr>Command</vt:lpstr>
      <vt:lpstr>Command</vt:lpstr>
      <vt:lpstr>Command</vt:lpstr>
      <vt:lpstr>Memento</vt:lpstr>
      <vt:lpstr>Memento</vt:lpstr>
      <vt:lpstr>Memento</vt:lpstr>
      <vt:lpstr>Memento</vt:lpstr>
      <vt:lpstr>Flyweight</vt:lpstr>
      <vt:lpstr>Flyweight</vt:lpstr>
      <vt:lpstr>Flyweight</vt:lpstr>
      <vt:lpstr>Flyweight</vt:lpstr>
      <vt:lpstr>Exercise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Patrick Schmidt</dc:creator>
  <cp:lastModifiedBy>Patrick</cp:lastModifiedBy>
  <cp:revision>30</cp:revision>
  <dcterms:created xsi:type="dcterms:W3CDTF">2023-07-16T12:01:18Z</dcterms:created>
  <dcterms:modified xsi:type="dcterms:W3CDTF">2023-08-20T13:18:30Z</dcterms:modified>
</cp:coreProperties>
</file>