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  <p:sldMasterId id="2147483787" r:id="rId2"/>
    <p:sldMasterId id="2147483801" r:id="rId3"/>
  </p:sldMasterIdLst>
  <p:sldIdLst>
    <p:sldId id="324" r:id="rId4"/>
    <p:sldId id="362" r:id="rId5"/>
    <p:sldId id="321" r:id="rId6"/>
    <p:sldId id="320" r:id="rId7"/>
    <p:sldId id="322" r:id="rId8"/>
    <p:sldId id="323" r:id="rId9"/>
    <p:sldId id="325" r:id="rId10"/>
    <p:sldId id="349" r:id="rId11"/>
    <p:sldId id="299" r:id="rId12"/>
    <p:sldId id="300" r:id="rId13"/>
    <p:sldId id="301" r:id="rId14"/>
    <p:sldId id="352" r:id="rId15"/>
    <p:sldId id="305" r:id="rId16"/>
    <p:sldId id="306" r:id="rId17"/>
    <p:sldId id="307" r:id="rId18"/>
    <p:sldId id="339" r:id="rId19"/>
    <p:sldId id="269" r:id="rId20"/>
    <p:sldId id="270" r:id="rId21"/>
    <p:sldId id="271" r:id="rId22"/>
    <p:sldId id="356" r:id="rId23"/>
    <p:sldId id="317" r:id="rId24"/>
    <p:sldId id="318" r:id="rId25"/>
    <p:sldId id="319" r:id="rId26"/>
    <p:sldId id="327" r:id="rId27"/>
    <p:sldId id="326" r:id="rId28"/>
    <p:sldId id="347" r:id="rId29"/>
    <p:sldId id="293" r:id="rId30"/>
    <p:sldId id="294" r:id="rId31"/>
    <p:sldId id="295" r:id="rId32"/>
    <p:sldId id="350" r:id="rId33"/>
    <p:sldId id="328" r:id="rId34"/>
    <p:sldId id="333" r:id="rId35"/>
    <p:sldId id="334" r:id="rId36"/>
    <p:sldId id="346" r:id="rId37"/>
    <p:sldId id="290" r:id="rId38"/>
    <p:sldId id="291" r:id="rId39"/>
    <p:sldId id="292" r:id="rId40"/>
    <p:sldId id="338" r:id="rId41"/>
    <p:sldId id="266" r:id="rId42"/>
    <p:sldId id="267" r:id="rId43"/>
    <p:sldId id="268" r:id="rId44"/>
    <p:sldId id="357" r:id="rId45"/>
    <p:sldId id="329" r:id="rId46"/>
    <p:sldId id="337" r:id="rId47"/>
    <p:sldId id="263" r:id="rId48"/>
    <p:sldId id="264" r:id="rId49"/>
    <p:sldId id="265" r:id="rId50"/>
    <p:sldId id="335" r:id="rId51"/>
    <p:sldId id="257" r:id="rId52"/>
    <p:sldId id="258" r:id="rId53"/>
    <p:sldId id="259" r:id="rId54"/>
    <p:sldId id="336" r:id="rId55"/>
    <p:sldId id="260" r:id="rId56"/>
    <p:sldId id="261" r:id="rId57"/>
    <p:sldId id="262" r:id="rId58"/>
    <p:sldId id="342" r:id="rId59"/>
    <p:sldId id="278" r:id="rId60"/>
    <p:sldId id="279" r:id="rId61"/>
    <p:sldId id="280" r:id="rId62"/>
    <p:sldId id="358" r:id="rId63"/>
    <p:sldId id="330" r:id="rId64"/>
    <p:sldId id="341" r:id="rId65"/>
    <p:sldId id="275" r:id="rId66"/>
    <p:sldId id="276" r:id="rId67"/>
    <p:sldId id="277" r:id="rId68"/>
    <p:sldId id="343" r:id="rId69"/>
    <p:sldId id="281" r:id="rId70"/>
    <p:sldId id="282" r:id="rId71"/>
    <p:sldId id="283" r:id="rId72"/>
    <p:sldId id="340" r:id="rId73"/>
    <p:sldId id="272" r:id="rId74"/>
    <p:sldId id="273" r:id="rId75"/>
    <p:sldId id="274" r:id="rId76"/>
    <p:sldId id="359" r:id="rId77"/>
    <p:sldId id="331" r:id="rId78"/>
    <p:sldId id="354" r:id="rId79"/>
    <p:sldId id="311" r:id="rId80"/>
    <p:sldId id="312" r:id="rId81"/>
    <p:sldId id="313" r:id="rId82"/>
    <p:sldId id="344" r:id="rId83"/>
    <p:sldId id="284" r:id="rId84"/>
    <p:sldId id="285" r:id="rId85"/>
    <p:sldId id="286" r:id="rId86"/>
    <p:sldId id="355" r:id="rId87"/>
    <p:sldId id="314" r:id="rId88"/>
    <p:sldId id="315" r:id="rId89"/>
    <p:sldId id="316" r:id="rId90"/>
    <p:sldId id="360" r:id="rId91"/>
    <p:sldId id="332" r:id="rId92"/>
    <p:sldId id="353" r:id="rId93"/>
    <p:sldId id="308" r:id="rId94"/>
    <p:sldId id="309" r:id="rId95"/>
    <p:sldId id="310" r:id="rId96"/>
    <p:sldId id="348" r:id="rId97"/>
    <p:sldId id="296" r:id="rId98"/>
    <p:sldId id="297" r:id="rId99"/>
    <p:sldId id="298" r:id="rId100"/>
    <p:sldId id="351" r:id="rId101"/>
    <p:sldId id="302" r:id="rId102"/>
    <p:sldId id="303" r:id="rId103"/>
    <p:sldId id="304" r:id="rId104"/>
    <p:sldId id="345" r:id="rId105"/>
    <p:sldId id="287" r:id="rId106"/>
    <p:sldId id="288" r:id="rId107"/>
    <p:sldId id="289" r:id="rId108"/>
    <p:sldId id="361" r:id="rId10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102" Type="http://schemas.openxmlformats.org/officeDocument/2006/relationships/slide" Target="slides/slide99.xml"/><Relationship Id="rId110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13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40074-12EB-4CD8-BD44-F3FCE9D62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DB1E46F-5D10-4CFB-8C53-BCFC8A4AF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3035AED-9F0C-41D0-A848-591BACFA4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0B33-7839-4693-AEEF-A6592DF3369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BA1C85-5150-4A3E-AA36-75E62DC9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DFE127-5CFF-4B3D-A860-34B8F8BC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409B-1344-4421-820F-9637F938264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DB98A46-A2E0-433B-8194-7442C6755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0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8119F-F38B-487F-8058-DBF40A89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F30479-84D5-4A2A-AF0E-DB7BFB092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4718CDF-90D0-469B-85AB-AED7A3DF9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9C20906-67C1-494C-9DF0-B864D326F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0B33-7839-4693-AEEF-A6592DF3369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EFAC4D6-004B-4E87-99EE-C625BC3D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56D6C6E-05E6-4112-A865-7C3468F1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409B-1344-4421-820F-9637F938264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04A28FD-1CD3-485B-8F35-07169CF56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8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FC1726-4D18-408C-8262-109D2BB61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0093B78-F711-4AE4-9BD9-13C53FE38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A5B62DD-1AB4-4F13-9033-6C4BF0A59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E803422-9864-4D63-93FA-02AAC937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0B33-7839-4693-AEEF-A6592DF3369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293EDF2-544B-4880-BFC1-B1F79563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258A2AC-7692-4B10-87DA-3F616F74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409B-1344-4421-820F-9637F938264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4E0F19E-BC50-4A62-A244-D9191E2EE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56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07957-319D-4EE8-9CEF-FBE95DDEC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F03911-66DB-41B6-9C3E-565F09479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ADBF119-A901-48AD-852E-BC950B9A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0B33-7839-4693-AEEF-A6592DF3369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89C9F42-2449-456A-93B5-1605071D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E21560-4D01-4270-9BE4-FB16A70C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409B-1344-4421-820F-9637F938264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3D34B65-F332-4952-9105-860562A63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50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078CA82-7151-45B0-B59E-546E427A5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D0B31DA-380A-40D4-BC61-A8671FC2D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988CE6-1E5B-47CE-9DCB-BE4E0DB7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0B33-7839-4693-AEEF-A6592DF3369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12397EC-3BA7-402B-B552-C10D952D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3BCBFB6-B12C-4D8B-9F2D-485FE0CF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409B-1344-4421-820F-9637F938264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54E10B6-7354-48AC-B73A-F020C5539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959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40074-12EB-4CD8-BD44-F3FCE9D62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DB1E46F-5D10-4CFB-8C53-BCFC8A4AF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3035AED-9F0C-41D0-A848-591BACFA4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08/21/2023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BA1C85-5150-4A3E-AA36-75E62DC9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DFE127-5CFF-4B3D-A860-34B8F8BC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DB98A46-A2E0-433B-8194-7442C67552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43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B52D90C4-0398-425D-97EC-05E72D96C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5" y="365125"/>
            <a:ext cx="2673921" cy="522875"/>
          </a:xfrm>
          <a:prstGeom prst="rect">
            <a:avLst/>
          </a:prstGeom>
        </p:spPr>
      </p:pic>
      <p:sp>
        <p:nvSpPr>
          <p:cNvPr id="13" name="Titel 12">
            <a:extLst>
              <a:ext uri="{FF2B5EF4-FFF2-40B4-BE49-F238E27FC236}">
                <a16:creationId xmlns:a16="http://schemas.microsoft.com/office/drawing/2014/main" id="{9DF5B17B-F81E-4817-9BAC-2CE7BC609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3920" y="1737360"/>
            <a:ext cx="10424160" cy="887502"/>
          </a:xfrm>
        </p:spPr>
        <p:txBody>
          <a:bodyPr/>
          <a:lstStyle>
            <a:lvl1pPr algn="ctr">
              <a:defRPr/>
            </a:lvl1pPr>
          </a:lstStyle>
          <a:p>
            <a:r>
              <a:rPr lang="nl-NL" dirty="0"/>
              <a:t>Presentatie titel</a:t>
            </a:r>
            <a:endParaRPr lang="en-NL" dirty="0"/>
          </a:p>
        </p:txBody>
      </p:sp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8234732C-4BEA-4E8C-89E9-14296CD169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3920" y="2624862"/>
            <a:ext cx="10424160" cy="558913"/>
          </a:xfrm>
        </p:spPr>
        <p:txBody>
          <a:bodyPr/>
          <a:lstStyle>
            <a:lvl1pPr marL="0" indent="0" algn="ctr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Subtitel</a:t>
            </a:r>
            <a:endParaRPr lang="en-NL" dirty="0"/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1E1AC582-85DA-48C0-9E93-ECA80F79B0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8779" y="5175143"/>
            <a:ext cx="5633258" cy="3528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Jouw naam</a:t>
            </a:r>
            <a:endParaRPr lang="en-NL" dirty="0"/>
          </a:p>
        </p:txBody>
      </p:sp>
      <p:sp>
        <p:nvSpPr>
          <p:cNvPr id="23" name="Tijdelijke aanduiding voor tekst 21">
            <a:extLst>
              <a:ext uri="{FF2B5EF4-FFF2-40B4-BE49-F238E27FC236}">
                <a16:creationId xmlns:a16="http://schemas.microsoft.com/office/drawing/2014/main" id="{B1A4B10D-59D3-4793-84BF-FE837ADDEB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8779" y="5530735"/>
            <a:ext cx="5633258" cy="3528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Jouw functie / rol</a:t>
            </a:r>
            <a:endParaRPr lang="en-NL" dirty="0"/>
          </a:p>
        </p:txBody>
      </p:sp>
      <p:sp>
        <p:nvSpPr>
          <p:cNvPr id="24" name="Tijdelijke aanduiding voor tekst 21">
            <a:extLst>
              <a:ext uri="{FF2B5EF4-FFF2-40B4-BE49-F238E27FC236}">
                <a16:creationId xmlns:a16="http://schemas.microsoft.com/office/drawing/2014/main" id="{5603F71E-640E-4130-91CB-359F0DA19E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8779" y="5883556"/>
            <a:ext cx="5633258" cy="3528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Event / </a:t>
            </a:r>
            <a:r>
              <a:rPr lang="nl-NL" dirty="0" err="1"/>
              <a:t>Meetup</a:t>
            </a:r>
            <a:r>
              <a:rPr lang="nl-NL" dirty="0"/>
              <a:t> naam</a:t>
            </a:r>
            <a:endParaRPr lang="en-NL" dirty="0"/>
          </a:p>
        </p:txBody>
      </p:sp>
      <p:sp>
        <p:nvSpPr>
          <p:cNvPr id="25" name="Tijdelijke aanduiding voor tekst 21">
            <a:extLst>
              <a:ext uri="{FF2B5EF4-FFF2-40B4-BE49-F238E27FC236}">
                <a16:creationId xmlns:a16="http://schemas.microsoft.com/office/drawing/2014/main" id="{A7998DB8-0C38-494A-A3D2-D7DC450810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779" y="6244677"/>
            <a:ext cx="5633258" cy="3528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Datum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29156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4587D-1B75-45E0-BB54-49F89A569D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5188" y="2053070"/>
            <a:ext cx="8628612" cy="673505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Jouw naam</a:t>
            </a:r>
            <a:endParaRPr lang="en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3F8154B-5079-445F-8CFF-5A856A4AB9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39CA3A0C-6B83-40AA-A5A2-CA15F56E995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2053070"/>
            <a:ext cx="1728787" cy="213677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err="1"/>
              <a:t>Profiel</a:t>
            </a:r>
            <a:r>
              <a:rPr lang="en-US" dirty="0"/>
              <a:t> </a:t>
            </a:r>
            <a:r>
              <a:rPr lang="en-US" dirty="0" err="1"/>
              <a:t>foto</a:t>
            </a:r>
            <a:endParaRPr lang="en-NL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FD1336DF-38FD-4C84-8A93-441B87438B5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25187" y="2726575"/>
            <a:ext cx="8628611" cy="473999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Jouw functie / rol</a:t>
            </a:r>
            <a:endParaRPr lang="en-NL" dirty="0"/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300A04F1-5918-47FE-8317-63A4BAE744B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5187" y="3200574"/>
            <a:ext cx="8628611" cy="98927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Wie ben je, wat doe je, wat zijn je </a:t>
            </a:r>
            <a:r>
              <a:rPr lang="nl-NL" dirty="0" err="1"/>
              <a:t>hobbies</a:t>
            </a:r>
            <a:r>
              <a:rPr lang="nl-NL" dirty="0"/>
              <a:t> en waarom is het zo kicken cool om bij 4DotNet te werken. Alles wat je kwijt wil om jezelf een beetje te introduceren.</a:t>
            </a:r>
            <a:endParaRPr lang="en-NL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086722E-94C6-4DDA-A312-792087758B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122" y="6352377"/>
            <a:ext cx="252000" cy="252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2C1FB664-3D70-4598-B065-6CB775ED8BF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5122" y="5929846"/>
            <a:ext cx="252000" cy="2520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306C038-208D-49BA-9E27-815D35D967F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5122" y="5545562"/>
            <a:ext cx="252000" cy="252000"/>
          </a:xfrm>
          <a:prstGeom prst="rect">
            <a:avLst/>
          </a:prstGeom>
        </p:spPr>
      </p:pic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323B558C-619E-40D7-8D31-5A5678D69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12806"/>
            <a:ext cx="6152804" cy="3079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Je LinkedIn handle</a:t>
            </a:r>
            <a:endParaRPr lang="en-NL" dirty="0"/>
          </a:p>
        </p:txBody>
      </p:sp>
      <p:sp>
        <p:nvSpPr>
          <p:cNvPr id="20" name="Tijdelijke aanduiding voor tekst 18">
            <a:extLst>
              <a:ext uri="{FF2B5EF4-FFF2-40B4-BE49-F238E27FC236}">
                <a16:creationId xmlns:a16="http://schemas.microsoft.com/office/drawing/2014/main" id="{C8624E08-04DF-4490-AFDA-B70E897206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5901238"/>
            <a:ext cx="6152804" cy="3079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Je Twitter handle</a:t>
            </a:r>
            <a:endParaRPr lang="en-NL" dirty="0"/>
          </a:p>
        </p:txBody>
      </p:sp>
      <p:sp>
        <p:nvSpPr>
          <p:cNvPr id="21" name="Tijdelijke aanduiding voor tekst 18">
            <a:extLst>
              <a:ext uri="{FF2B5EF4-FFF2-40B4-BE49-F238E27FC236}">
                <a16:creationId xmlns:a16="http://schemas.microsoft.com/office/drawing/2014/main" id="{6AF0A09D-E9F0-4FD6-9E16-5CF7C75C5EC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6324389"/>
            <a:ext cx="6152804" cy="3079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Je GitHub handle</a:t>
            </a:r>
            <a:endParaRPr lang="en-NL" dirty="0"/>
          </a:p>
        </p:txBody>
      </p:sp>
      <p:sp>
        <p:nvSpPr>
          <p:cNvPr id="23" name="Tijdelijke aanduiding voor afbeelding 22">
            <a:extLst>
              <a:ext uri="{FF2B5EF4-FFF2-40B4-BE49-F238E27FC236}">
                <a16:creationId xmlns:a16="http://schemas.microsoft.com/office/drawing/2014/main" id="{E3B779F3-925F-4CD4-9689-003C2F4CEFD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70339" y="4579937"/>
            <a:ext cx="3109913" cy="87312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MVP Logo</a:t>
            </a:r>
            <a:endParaRPr lang="en-NL" dirty="0"/>
          </a:p>
        </p:txBody>
      </p:sp>
      <p:sp>
        <p:nvSpPr>
          <p:cNvPr id="24" name="Tijdelijke aanduiding voor afbeelding 22">
            <a:extLst>
              <a:ext uri="{FF2B5EF4-FFF2-40B4-BE49-F238E27FC236}">
                <a16:creationId xmlns:a16="http://schemas.microsoft.com/office/drawing/2014/main" id="{3B235441-92C9-41FF-8A2D-7D2F17CD2B7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70339" y="5511992"/>
            <a:ext cx="3109913" cy="1120372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Event Logo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58904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61D8B-E9FB-4977-8991-0599F9D2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927AD0-1781-4EFF-98CB-630063FA7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9227B6-AE0F-47D7-92BD-FFEDBE2F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08/21/2023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7CA60D0-2C17-42DC-901A-5AC82549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580C7D5-7FA8-4146-AAB8-1321D0FA0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BDC52A6-68B1-4EF9-BEF2-70C86DB3DB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10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31CC94-A456-4B46-89D6-63284227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59A82B-590C-4D83-B3D0-228A63620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76D7BD5-20B3-4BD5-AD22-07389527F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08/21/2023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148636A-7E40-4F41-98B6-9997EEF0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347761-E10F-47CF-B20C-D6D2C15C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C0E6A64-1562-44C3-9F82-188BCE8BD7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296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A611E-FAE1-40C8-957A-50FFE0E4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24BB9D-99BA-43D9-989E-A60AD942A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6098C52-2D83-4A6E-82B9-CBAF45231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9928643-D62E-4BE8-9CC3-7B4B604D3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08/21/2023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2E97B6-4FC1-4FE8-AEC8-D36D7E60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A43A9B7-58D4-4A6D-AC02-6B7DA95C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9A966068-6DB2-4DDF-B422-F55558BAC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5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B52D90C4-0398-425D-97EC-05E72D96C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5" y="365125"/>
            <a:ext cx="2673921" cy="522875"/>
          </a:xfrm>
          <a:prstGeom prst="rect">
            <a:avLst/>
          </a:prstGeom>
        </p:spPr>
      </p:pic>
      <p:sp>
        <p:nvSpPr>
          <p:cNvPr id="13" name="Titel 12">
            <a:extLst>
              <a:ext uri="{FF2B5EF4-FFF2-40B4-BE49-F238E27FC236}">
                <a16:creationId xmlns:a16="http://schemas.microsoft.com/office/drawing/2014/main" id="{9DF5B17B-F81E-4817-9BAC-2CE7BC609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3920" y="1737360"/>
            <a:ext cx="10424160" cy="887502"/>
          </a:xfrm>
        </p:spPr>
        <p:txBody>
          <a:bodyPr/>
          <a:lstStyle>
            <a:lvl1pPr algn="ctr">
              <a:defRPr/>
            </a:lvl1pPr>
          </a:lstStyle>
          <a:p>
            <a:r>
              <a:rPr lang="nl-NL" dirty="0"/>
              <a:t>Presentatie titel</a:t>
            </a:r>
            <a:endParaRPr lang="en-NL" dirty="0"/>
          </a:p>
        </p:txBody>
      </p:sp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8234732C-4BEA-4E8C-89E9-14296CD169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3920" y="2624862"/>
            <a:ext cx="10424160" cy="558913"/>
          </a:xfrm>
        </p:spPr>
        <p:txBody>
          <a:bodyPr/>
          <a:lstStyle>
            <a:lvl1pPr marL="0" indent="0" algn="ctr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Subtitel</a:t>
            </a:r>
            <a:endParaRPr lang="en-NL" dirty="0"/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1E1AC582-85DA-48C0-9E93-ECA80F79B0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8779" y="5175143"/>
            <a:ext cx="5633258" cy="3528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Jouw naam</a:t>
            </a:r>
            <a:endParaRPr lang="en-NL" dirty="0"/>
          </a:p>
        </p:txBody>
      </p:sp>
      <p:sp>
        <p:nvSpPr>
          <p:cNvPr id="23" name="Tijdelijke aanduiding voor tekst 21">
            <a:extLst>
              <a:ext uri="{FF2B5EF4-FFF2-40B4-BE49-F238E27FC236}">
                <a16:creationId xmlns:a16="http://schemas.microsoft.com/office/drawing/2014/main" id="{B1A4B10D-59D3-4793-84BF-FE837ADDEB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8779" y="5530735"/>
            <a:ext cx="5633258" cy="3528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Jouw functie / rol</a:t>
            </a:r>
            <a:endParaRPr lang="en-NL" dirty="0"/>
          </a:p>
        </p:txBody>
      </p:sp>
      <p:sp>
        <p:nvSpPr>
          <p:cNvPr id="24" name="Tijdelijke aanduiding voor tekst 21">
            <a:extLst>
              <a:ext uri="{FF2B5EF4-FFF2-40B4-BE49-F238E27FC236}">
                <a16:creationId xmlns:a16="http://schemas.microsoft.com/office/drawing/2014/main" id="{5603F71E-640E-4130-91CB-359F0DA19E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8779" y="5883556"/>
            <a:ext cx="5633258" cy="3528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Event / </a:t>
            </a:r>
            <a:r>
              <a:rPr lang="nl-NL" dirty="0" err="1"/>
              <a:t>Meetup</a:t>
            </a:r>
            <a:r>
              <a:rPr lang="nl-NL" dirty="0"/>
              <a:t> naam</a:t>
            </a:r>
            <a:endParaRPr lang="en-NL" dirty="0"/>
          </a:p>
        </p:txBody>
      </p:sp>
      <p:sp>
        <p:nvSpPr>
          <p:cNvPr id="25" name="Tijdelijke aanduiding voor tekst 21">
            <a:extLst>
              <a:ext uri="{FF2B5EF4-FFF2-40B4-BE49-F238E27FC236}">
                <a16:creationId xmlns:a16="http://schemas.microsoft.com/office/drawing/2014/main" id="{A7998DB8-0C38-494A-A3D2-D7DC450810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779" y="6244677"/>
            <a:ext cx="5633258" cy="3528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Datum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049985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3FFA9-3853-4BDF-8852-6274D926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EB21C87-3C41-4991-AFBE-B46602337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E5F36DC-37FA-4FDC-AA6A-6768DF598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8E1C678-1091-4902-A9E8-B029840A9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DF37152-9154-4F80-97C8-7E1CDF638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393C933-BE66-44A8-9872-370E248B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08/21/2023</a:t>
            </a:fld>
            <a:endParaRPr lang="en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F9D7F3E-1B30-4CDE-9578-41F7D019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EEBF4BC-79D8-40C6-AFCD-92FCC87E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79C0E883-CBE8-4F9D-B86C-73A2816A77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80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78349-B029-47D7-9EB0-C7D487F7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44B4C31-9C4D-47E5-87DD-760048D3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08/21/2023</a:t>
            </a:fld>
            <a:endParaRPr lang="en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A255C88-5E17-45BD-9ABE-A5734120E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1E7C670-AA2C-44EF-A8A3-AE17C372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0E6A765-9753-401A-9959-66B42B963F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78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3E15CBE-763B-455F-9B7C-242C2129B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08/21/2023</a:t>
            </a:fld>
            <a:endParaRPr lang="en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3A1F112-BBF1-4ED7-973B-5AFA19A0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A2C691C-3E6E-4A21-8057-F5504CFC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DEE8420-E216-4B73-8980-CDAD19A83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292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8119F-F38B-487F-8058-DBF40A89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F30479-84D5-4A2A-AF0E-DB7BFB092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4718CDF-90D0-469B-85AB-AED7A3DF9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9C20906-67C1-494C-9DF0-B864D326F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08/21/2023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EFAC4D6-004B-4E87-99EE-C625BC3D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56D6C6E-05E6-4112-A865-7C3468F1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04A28FD-1CD3-485B-8F35-07169CF568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148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FC1726-4D18-408C-8262-109D2BB61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0093B78-F711-4AE4-9BD9-13C53FE38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A5B62DD-1AB4-4F13-9033-6C4BF0A59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E803422-9864-4D63-93FA-02AAC937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08/21/2023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293EDF2-544B-4880-BFC1-B1F79563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258A2AC-7692-4B10-87DA-3F616F74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4E0F19E-BC50-4A62-A244-D9191E2EED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048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07957-319D-4EE8-9CEF-FBE95DDEC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F03911-66DB-41B6-9C3E-565F09479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ADBF119-A901-48AD-852E-BC950B9A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08/21/2023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89C9F42-2449-456A-93B5-1605071D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E21560-4D01-4270-9BE4-FB16A70C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3D34B65-F332-4952-9105-860562A631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721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078CA82-7151-45B0-B59E-546E427A5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D0B31DA-380A-40D4-BC61-A8671FC2D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988CE6-1E5B-47CE-9DCB-BE4E0DB7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08/21/2023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12397EC-3BA7-402B-B552-C10D952D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3BCBFB6-B12C-4D8B-9F2D-485FE0CF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54E10B6-7354-48AC-B73A-F020C55399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479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40074-12EB-4CD8-BD44-F3FCE9D62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DB1E46F-5D10-4CFB-8C53-BCFC8A4AF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3035AED-9F0C-41D0-A848-591BACFA4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08/21/2023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BA1C85-5150-4A3E-AA36-75E62DC9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DFE127-5CFF-4B3D-A860-34B8F8BC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9" name="Afbeelding 8" descr="Afbeelding met object&#10;&#10;Automatisch gegenereerde beschrijving">
            <a:extLst>
              <a:ext uri="{FF2B5EF4-FFF2-40B4-BE49-F238E27FC236}">
                <a16:creationId xmlns:a16="http://schemas.microsoft.com/office/drawing/2014/main" id="{2C043078-C356-49BF-875C-B309D036EC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415" y="274038"/>
            <a:ext cx="1213196" cy="6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178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9579527C-228B-4F3D-B3CE-3FBF464F3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4" y="372369"/>
            <a:ext cx="2673921" cy="522250"/>
          </a:xfrm>
          <a:prstGeom prst="rect">
            <a:avLst/>
          </a:prstGeom>
        </p:spPr>
      </p:pic>
      <p:sp>
        <p:nvSpPr>
          <p:cNvPr id="13" name="Titel 12">
            <a:extLst>
              <a:ext uri="{FF2B5EF4-FFF2-40B4-BE49-F238E27FC236}">
                <a16:creationId xmlns:a16="http://schemas.microsoft.com/office/drawing/2014/main" id="{9DF5B17B-F81E-4817-9BAC-2CE7BC609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3920" y="1737360"/>
            <a:ext cx="10424160" cy="887502"/>
          </a:xfrm>
        </p:spPr>
        <p:txBody>
          <a:bodyPr/>
          <a:lstStyle>
            <a:lvl1pPr algn="ctr">
              <a:defRPr/>
            </a:lvl1pPr>
          </a:lstStyle>
          <a:p>
            <a:r>
              <a:rPr lang="nl-NL" dirty="0"/>
              <a:t>Presentatie titel</a:t>
            </a:r>
            <a:endParaRPr lang="en-NL" dirty="0"/>
          </a:p>
        </p:txBody>
      </p:sp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8234732C-4BEA-4E8C-89E9-14296CD169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3920" y="2624862"/>
            <a:ext cx="10424160" cy="558913"/>
          </a:xfrm>
        </p:spPr>
        <p:txBody>
          <a:bodyPr/>
          <a:lstStyle>
            <a:lvl1pPr marL="0" indent="0" algn="ctr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Subtitel</a:t>
            </a:r>
            <a:endParaRPr lang="en-NL" dirty="0"/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1E1AC582-85DA-48C0-9E93-ECA80F79B0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8779" y="5175143"/>
            <a:ext cx="5633258" cy="3528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Jouw naam</a:t>
            </a:r>
            <a:endParaRPr lang="en-NL" dirty="0"/>
          </a:p>
        </p:txBody>
      </p:sp>
      <p:sp>
        <p:nvSpPr>
          <p:cNvPr id="23" name="Tijdelijke aanduiding voor tekst 21">
            <a:extLst>
              <a:ext uri="{FF2B5EF4-FFF2-40B4-BE49-F238E27FC236}">
                <a16:creationId xmlns:a16="http://schemas.microsoft.com/office/drawing/2014/main" id="{B1A4B10D-59D3-4793-84BF-FE837ADDEB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8779" y="5530735"/>
            <a:ext cx="5633258" cy="3528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Jouw functie / rol</a:t>
            </a:r>
            <a:endParaRPr lang="en-NL" dirty="0"/>
          </a:p>
        </p:txBody>
      </p:sp>
      <p:sp>
        <p:nvSpPr>
          <p:cNvPr id="24" name="Tijdelijke aanduiding voor tekst 21">
            <a:extLst>
              <a:ext uri="{FF2B5EF4-FFF2-40B4-BE49-F238E27FC236}">
                <a16:creationId xmlns:a16="http://schemas.microsoft.com/office/drawing/2014/main" id="{5603F71E-640E-4130-91CB-359F0DA19E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8779" y="5883556"/>
            <a:ext cx="5633258" cy="3528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Event / </a:t>
            </a:r>
            <a:r>
              <a:rPr lang="nl-NL" dirty="0" err="1"/>
              <a:t>Meetup</a:t>
            </a:r>
            <a:r>
              <a:rPr lang="nl-NL" dirty="0"/>
              <a:t> naam</a:t>
            </a:r>
            <a:endParaRPr lang="en-NL" dirty="0"/>
          </a:p>
        </p:txBody>
      </p:sp>
      <p:sp>
        <p:nvSpPr>
          <p:cNvPr id="25" name="Tijdelijke aanduiding voor tekst 21">
            <a:extLst>
              <a:ext uri="{FF2B5EF4-FFF2-40B4-BE49-F238E27FC236}">
                <a16:creationId xmlns:a16="http://schemas.microsoft.com/office/drawing/2014/main" id="{A7998DB8-0C38-494A-A3D2-D7DC450810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779" y="6244677"/>
            <a:ext cx="5633258" cy="3528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Datum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617905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4587D-1B75-45E0-BB54-49F89A569D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5188" y="2053070"/>
            <a:ext cx="8628612" cy="673505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Jouw naam</a:t>
            </a:r>
            <a:endParaRPr lang="en-NL" dirty="0"/>
          </a:p>
        </p:txBody>
      </p:sp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39CA3A0C-6B83-40AA-A5A2-CA15F56E995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2053070"/>
            <a:ext cx="1728787" cy="213677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err="1"/>
              <a:t>Profiel</a:t>
            </a:r>
            <a:r>
              <a:rPr lang="en-US" dirty="0"/>
              <a:t> </a:t>
            </a:r>
            <a:r>
              <a:rPr lang="en-US" dirty="0" err="1"/>
              <a:t>foto</a:t>
            </a:r>
            <a:endParaRPr lang="en-NL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FD1336DF-38FD-4C84-8A93-441B87438B5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25187" y="2726575"/>
            <a:ext cx="8628611" cy="473999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Jouw functie / rol</a:t>
            </a:r>
            <a:endParaRPr lang="en-NL" dirty="0"/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300A04F1-5918-47FE-8317-63A4BAE744B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5187" y="3200574"/>
            <a:ext cx="8628611" cy="98927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Wie ben je, wat doe je, wat zijn je </a:t>
            </a:r>
            <a:r>
              <a:rPr lang="nl-NL" dirty="0" err="1"/>
              <a:t>hobbies</a:t>
            </a:r>
            <a:r>
              <a:rPr lang="nl-NL" dirty="0"/>
              <a:t> en waarom is het zo kicken cool om bij 4DotNet te werken. Alles wat je kwijt wil om jezelf een beetje te introduceren.</a:t>
            </a:r>
            <a:endParaRPr lang="en-NL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086722E-94C6-4DDA-A312-792087758B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122" y="6352377"/>
            <a:ext cx="252000" cy="252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2C1FB664-3D70-4598-B065-6CB775ED8BF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122" y="5929846"/>
            <a:ext cx="252000" cy="2520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306C038-208D-49BA-9E27-815D35D967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122" y="5545562"/>
            <a:ext cx="252000" cy="252000"/>
          </a:xfrm>
          <a:prstGeom prst="rect">
            <a:avLst/>
          </a:prstGeom>
        </p:spPr>
      </p:pic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323B558C-619E-40D7-8D31-5A5678D69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12806"/>
            <a:ext cx="6152804" cy="3079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Je LinkedIn handle</a:t>
            </a:r>
            <a:endParaRPr lang="en-NL" dirty="0"/>
          </a:p>
        </p:txBody>
      </p:sp>
      <p:sp>
        <p:nvSpPr>
          <p:cNvPr id="20" name="Tijdelijke aanduiding voor tekst 18">
            <a:extLst>
              <a:ext uri="{FF2B5EF4-FFF2-40B4-BE49-F238E27FC236}">
                <a16:creationId xmlns:a16="http://schemas.microsoft.com/office/drawing/2014/main" id="{C8624E08-04DF-4490-AFDA-B70E897206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5901238"/>
            <a:ext cx="6152804" cy="3079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Je Twitter handle</a:t>
            </a:r>
            <a:endParaRPr lang="en-NL" dirty="0"/>
          </a:p>
        </p:txBody>
      </p:sp>
      <p:sp>
        <p:nvSpPr>
          <p:cNvPr id="21" name="Tijdelijke aanduiding voor tekst 18">
            <a:extLst>
              <a:ext uri="{FF2B5EF4-FFF2-40B4-BE49-F238E27FC236}">
                <a16:creationId xmlns:a16="http://schemas.microsoft.com/office/drawing/2014/main" id="{6AF0A09D-E9F0-4FD6-9E16-5CF7C75C5EC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6324389"/>
            <a:ext cx="6152804" cy="3079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Je GitHub handle</a:t>
            </a:r>
            <a:endParaRPr lang="en-NL" dirty="0"/>
          </a:p>
        </p:txBody>
      </p:sp>
      <p:sp>
        <p:nvSpPr>
          <p:cNvPr id="23" name="Tijdelijke aanduiding voor afbeelding 22">
            <a:extLst>
              <a:ext uri="{FF2B5EF4-FFF2-40B4-BE49-F238E27FC236}">
                <a16:creationId xmlns:a16="http://schemas.microsoft.com/office/drawing/2014/main" id="{E3B779F3-925F-4CD4-9689-003C2F4CEFD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70339" y="4579937"/>
            <a:ext cx="3109913" cy="87312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MVP Logo</a:t>
            </a:r>
            <a:endParaRPr lang="en-NL" dirty="0"/>
          </a:p>
        </p:txBody>
      </p:sp>
      <p:sp>
        <p:nvSpPr>
          <p:cNvPr id="24" name="Tijdelijke aanduiding voor afbeelding 22">
            <a:extLst>
              <a:ext uri="{FF2B5EF4-FFF2-40B4-BE49-F238E27FC236}">
                <a16:creationId xmlns:a16="http://schemas.microsoft.com/office/drawing/2014/main" id="{3B235441-92C9-41FF-8A2D-7D2F17CD2B7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70339" y="5511992"/>
            <a:ext cx="3109913" cy="1120372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Event Logo</a:t>
            </a:r>
            <a:endParaRPr lang="en-NL" dirty="0"/>
          </a:p>
        </p:txBody>
      </p:sp>
      <p:pic>
        <p:nvPicPr>
          <p:cNvPr id="17" name="Afbeelding 16" descr="Afbeelding met object&#10;&#10;Automatisch gegenereerde beschrijving">
            <a:extLst>
              <a:ext uri="{FF2B5EF4-FFF2-40B4-BE49-F238E27FC236}">
                <a16:creationId xmlns:a16="http://schemas.microsoft.com/office/drawing/2014/main" id="{FA492844-730D-47FB-B698-015C0FCFCEA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415" y="274038"/>
            <a:ext cx="1213196" cy="6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6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4587D-1B75-45E0-BB54-49F89A569D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5188" y="2053070"/>
            <a:ext cx="8628612" cy="673505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Jouw naam</a:t>
            </a:r>
            <a:endParaRPr lang="en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3F8154B-5079-445F-8CFF-5A856A4AB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39CA3A0C-6B83-40AA-A5A2-CA15F56E995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2053070"/>
            <a:ext cx="1728787" cy="213677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err="1"/>
              <a:t>Profiel</a:t>
            </a:r>
            <a:r>
              <a:rPr lang="en-US" dirty="0"/>
              <a:t> </a:t>
            </a:r>
            <a:r>
              <a:rPr lang="en-US" dirty="0" err="1"/>
              <a:t>foto</a:t>
            </a:r>
            <a:endParaRPr lang="en-NL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FD1336DF-38FD-4C84-8A93-441B87438B5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25187" y="2726575"/>
            <a:ext cx="8628611" cy="473999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Jouw functie / rol</a:t>
            </a:r>
            <a:endParaRPr lang="en-NL" dirty="0"/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300A04F1-5918-47FE-8317-63A4BAE744B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5187" y="3200574"/>
            <a:ext cx="8628611" cy="98927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Wie ben je, wat doe je, wat zijn je </a:t>
            </a:r>
            <a:r>
              <a:rPr lang="nl-NL" dirty="0" err="1"/>
              <a:t>hobbies</a:t>
            </a:r>
            <a:r>
              <a:rPr lang="nl-NL" dirty="0"/>
              <a:t> en waarom is het zo kicken cool om bij 4DotNet te werken. Alles wat je kwijt wil om jezelf een beetje te introduceren.</a:t>
            </a:r>
            <a:endParaRPr lang="en-NL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086722E-94C6-4DDA-A312-792087758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122" y="6352377"/>
            <a:ext cx="252000" cy="252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2C1FB664-3D70-4598-B065-6CB775ED8B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5122" y="5929846"/>
            <a:ext cx="252000" cy="2520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306C038-208D-49BA-9E27-815D35D967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5122" y="5545562"/>
            <a:ext cx="252000" cy="252000"/>
          </a:xfrm>
          <a:prstGeom prst="rect">
            <a:avLst/>
          </a:prstGeom>
        </p:spPr>
      </p:pic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323B558C-619E-40D7-8D31-5A5678D69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12806"/>
            <a:ext cx="6152804" cy="3079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Je LinkedIn handle</a:t>
            </a:r>
            <a:endParaRPr lang="en-NL" dirty="0"/>
          </a:p>
        </p:txBody>
      </p:sp>
      <p:sp>
        <p:nvSpPr>
          <p:cNvPr id="20" name="Tijdelijke aanduiding voor tekst 18">
            <a:extLst>
              <a:ext uri="{FF2B5EF4-FFF2-40B4-BE49-F238E27FC236}">
                <a16:creationId xmlns:a16="http://schemas.microsoft.com/office/drawing/2014/main" id="{C8624E08-04DF-4490-AFDA-B70E897206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5901238"/>
            <a:ext cx="6152804" cy="3079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Je Twitter handle</a:t>
            </a:r>
            <a:endParaRPr lang="en-NL" dirty="0"/>
          </a:p>
        </p:txBody>
      </p:sp>
      <p:sp>
        <p:nvSpPr>
          <p:cNvPr id="21" name="Tijdelijke aanduiding voor tekst 18">
            <a:extLst>
              <a:ext uri="{FF2B5EF4-FFF2-40B4-BE49-F238E27FC236}">
                <a16:creationId xmlns:a16="http://schemas.microsoft.com/office/drawing/2014/main" id="{6AF0A09D-E9F0-4FD6-9E16-5CF7C75C5EC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6324389"/>
            <a:ext cx="6152804" cy="3079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Je GitHub handle</a:t>
            </a:r>
            <a:endParaRPr lang="en-NL" dirty="0"/>
          </a:p>
        </p:txBody>
      </p:sp>
      <p:sp>
        <p:nvSpPr>
          <p:cNvPr id="23" name="Tijdelijke aanduiding voor afbeelding 22">
            <a:extLst>
              <a:ext uri="{FF2B5EF4-FFF2-40B4-BE49-F238E27FC236}">
                <a16:creationId xmlns:a16="http://schemas.microsoft.com/office/drawing/2014/main" id="{E3B779F3-925F-4CD4-9689-003C2F4CEFD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70339" y="4579937"/>
            <a:ext cx="3109913" cy="87312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MVP Logo</a:t>
            </a:r>
            <a:endParaRPr lang="en-NL" dirty="0"/>
          </a:p>
        </p:txBody>
      </p:sp>
      <p:sp>
        <p:nvSpPr>
          <p:cNvPr id="24" name="Tijdelijke aanduiding voor afbeelding 22">
            <a:extLst>
              <a:ext uri="{FF2B5EF4-FFF2-40B4-BE49-F238E27FC236}">
                <a16:creationId xmlns:a16="http://schemas.microsoft.com/office/drawing/2014/main" id="{3B235441-92C9-41FF-8A2D-7D2F17CD2B7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70339" y="5511992"/>
            <a:ext cx="3109913" cy="1120372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Event Logo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9004692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61D8B-E9FB-4977-8991-0599F9D2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927AD0-1781-4EFF-98CB-630063FA7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9227B6-AE0F-47D7-92BD-FFEDBE2F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08/21/2023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7CA60D0-2C17-42DC-901A-5AC82549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580C7D5-7FA8-4146-AAB8-1321D0FA0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9" name="Afbeelding 8" descr="Afbeelding met object&#10;&#10;Automatisch gegenereerde beschrijving">
            <a:extLst>
              <a:ext uri="{FF2B5EF4-FFF2-40B4-BE49-F238E27FC236}">
                <a16:creationId xmlns:a16="http://schemas.microsoft.com/office/drawing/2014/main" id="{9E5A0650-B33A-4CF1-8448-00AB9BC834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415" y="274038"/>
            <a:ext cx="1213196" cy="6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087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31CC94-A456-4B46-89D6-63284227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59A82B-590C-4D83-B3D0-228A63620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76D7BD5-20B3-4BD5-AD22-07389527F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08/21/2023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148636A-7E40-4F41-98B6-9997EEF0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347761-E10F-47CF-B20C-D6D2C15C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8" name="Afbeelding 7" descr="Afbeelding met object&#10;&#10;Automatisch gegenereerde beschrijving">
            <a:extLst>
              <a:ext uri="{FF2B5EF4-FFF2-40B4-BE49-F238E27FC236}">
                <a16:creationId xmlns:a16="http://schemas.microsoft.com/office/drawing/2014/main" id="{69FE5183-47D3-4868-8EE9-9C689DC6E3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415" y="274038"/>
            <a:ext cx="1213196" cy="6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524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A611E-FAE1-40C8-957A-50FFE0E4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24BB9D-99BA-43D9-989E-A60AD942A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6098C52-2D83-4A6E-82B9-CBAF45231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9928643-D62E-4BE8-9CC3-7B4B604D3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08/21/2023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2E97B6-4FC1-4FE8-AEC8-D36D7E60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A43A9B7-58D4-4A6D-AC02-6B7DA95C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9" name="Afbeelding 8" descr="Afbeelding met object&#10;&#10;Automatisch gegenereerde beschrijving">
            <a:extLst>
              <a:ext uri="{FF2B5EF4-FFF2-40B4-BE49-F238E27FC236}">
                <a16:creationId xmlns:a16="http://schemas.microsoft.com/office/drawing/2014/main" id="{F4C5EA84-CE6D-42AC-8912-FD516747E2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415" y="274038"/>
            <a:ext cx="1213196" cy="6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16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3FFA9-3853-4BDF-8852-6274D926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EB21C87-3C41-4991-AFBE-B46602337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E5F36DC-37FA-4FDC-AA6A-6768DF598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8E1C678-1091-4902-A9E8-B029840A9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DF37152-9154-4F80-97C8-7E1CDF638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393C933-BE66-44A8-9872-370E248B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08/21/2023</a:t>
            </a:fld>
            <a:endParaRPr lang="en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F9D7F3E-1B30-4CDE-9578-41F7D019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EEBF4BC-79D8-40C6-AFCD-92FCC87E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11" name="Afbeelding 10" descr="Afbeelding met object&#10;&#10;Automatisch gegenereerde beschrijving">
            <a:extLst>
              <a:ext uri="{FF2B5EF4-FFF2-40B4-BE49-F238E27FC236}">
                <a16:creationId xmlns:a16="http://schemas.microsoft.com/office/drawing/2014/main" id="{2CB1C214-4A23-4CAB-B3B6-800881D0A4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415" y="274038"/>
            <a:ext cx="1213196" cy="6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43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78349-B029-47D7-9EB0-C7D487F7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44B4C31-9C4D-47E5-87DD-760048D3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08/21/2023</a:t>
            </a:fld>
            <a:endParaRPr lang="en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A255C88-5E17-45BD-9ABE-A5734120E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1E7C670-AA2C-44EF-A8A3-AE17C372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Afbeelding 6" descr="Afbeelding met object&#10;&#10;Automatisch gegenereerde beschrijving">
            <a:extLst>
              <a:ext uri="{FF2B5EF4-FFF2-40B4-BE49-F238E27FC236}">
                <a16:creationId xmlns:a16="http://schemas.microsoft.com/office/drawing/2014/main" id="{6FB58A45-1713-4C29-AFE7-EE316007D6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415" y="274038"/>
            <a:ext cx="1213196" cy="6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860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3E15CBE-763B-455F-9B7C-242C2129B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08/21/2023</a:t>
            </a:fld>
            <a:endParaRPr lang="en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3A1F112-BBF1-4ED7-973B-5AFA19A0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A2C691C-3E6E-4A21-8057-F5504CFC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6" name="Afbeelding 5" descr="Afbeelding met object&#10;&#10;Automatisch gegenereerde beschrijving">
            <a:extLst>
              <a:ext uri="{FF2B5EF4-FFF2-40B4-BE49-F238E27FC236}">
                <a16:creationId xmlns:a16="http://schemas.microsoft.com/office/drawing/2014/main" id="{41EBC536-491B-4EC7-94DB-6162168DB1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415" y="274038"/>
            <a:ext cx="1213196" cy="6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094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8119F-F38B-487F-8058-DBF40A89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F30479-84D5-4A2A-AF0E-DB7BFB092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4718CDF-90D0-469B-85AB-AED7A3DF9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9C20906-67C1-494C-9DF0-B864D326F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08/21/2023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EFAC4D6-004B-4E87-99EE-C625BC3D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56D6C6E-05E6-4112-A865-7C3468F1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9" name="Afbeelding 8" descr="Afbeelding met object&#10;&#10;Automatisch gegenereerde beschrijving">
            <a:extLst>
              <a:ext uri="{FF2B5EF4-FFF2-40B4-BE49-F238E27FC236}">
                <a16:creationId xmlns:a16="http://schemas.microsoft.com/office/drawing/2014/main" id="{44CA4D25-703F-4BD5-8E9D-A6B5D7DA64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415" y="274038"/>
            <a:ext cx="1213196" cy="6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115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FC1726-4D18-408C-8262-109D2BB61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0093B78-F711-4AE4-9BD9-13C53FE38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A5B62DD-1AB4-4F13-9033-6C4BF0A59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E803422-9864-4D63-93FA-02AAC937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08/21/2023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293EDF2-544B-4880-BFC1-B1F79563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258A2AC-7692-4B10-87DA-3F616F74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9" name="Afbeelding 8" descr="Afbeelding met object&#10;&#10;Automatisch gegenereerde beschrijving">
            <a:extLst>
              <a:ext uri="{FF2B5EF4-FFF2-40B4-BE49-F238E27FC236}">
                <a16:creationId xmlns:a16="http://schemas.microsoft.com/office/drawing/2014/main" id="{29DCEDC6-8F1C-4B42-9219-2A556471E2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415" y="274038"/>
            <a:ext cx="1213196" cy="6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64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07957-319D-4EE8-9CEF-FBE95DDEC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F03911-66DB-41B6-9C3E-565F09479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ADBF119-A901-48AD-852E-BC950B9A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08/21/2023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89C9F42-2449-456A-93B5-1605071D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E21560-4D01-4270-9BE4-FB16A70C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8" name="Afbeelding 7" descr="Afbeelding met object&#10;&#10;Automatisch gegenereerde beschrijving">
            <a:extLst>
              <a:ext uri="{FF2B5EF4-FFF2-40B4-BE49-F238E27FC236}">
                <a16:creationId xmlns:a16="http://schemas.microsoft.com/office/drawing/2014/main" id="{22611E0F-5BBB-43F6-886E-9801AA6407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415" y="274038"/>
            <a:ext cx="1213196" cy="6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887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078CA82-7151-45B0-B59E-546E427A5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D0B31DA-380A-40D4-BC61-A8671FC2D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988CE6-1E5B-47CE-9DCB-BE4E0DB7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08/21/2023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12397EC-3BA7-402B-B552-C10D952D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3BCBFB6-B12C-4D8B-9F2D-485FE0CF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11" name="Afbeelding 10" descr="Afbeelding met object&#10;&#10;Automatisch gegenereerde beschrijving">
            <a:extLst>
              <a:ext uri="{FF2B5EF4-FFF2-40B4-BE49-F238E27FC236}">
                <a16:creationId xmlns:a16="http://schemas.microsoft.com/office/drawing/2014/main" id="{DB5F2F14-ABC4-4610-A367-4CC98EB074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415" y="274038"/>
            <a:ext cx="1213196" cy="6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3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61D8B-E9FB-4977-8991-0599F9D2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927AD0-1781-4EFF-98CB-630063FA7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9227B6-AE0F-47D7-92BD-FFEDBE2F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0B33-7839-4693-AEEF-A6592DF3369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7CA60D0-2C17-42DC-901A-5AC82549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580C7D5-7FA8-4146-AAB8-1321D0FA0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409B-1344-4421-820F-9637F938264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BDC52A6-68B1-4EF9-BEF2-70C86DB3D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3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31CC94-A456-4B46-89D6-63284227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59A82B-590C-4D83-B3D0-228A63620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76D7BD5-20B3-4BD5-AD22-07389527F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0B33-7839-4693-AEEF-A6592DF3369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148636A-7E40-4F41-98B6-9997EEF0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347761-E10F-47CF-B20C-D6D2C15C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409B-1344-4421-820F-9637F938264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C0E6A64-1562-44C3-9F82-188BCE8BD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6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A611E-FAE1-40C8-957A-50FFE0E4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24BB9D-99BA-43D9-989E-A60AD942A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6098C52-2D83-4A6E-82B9-CBAF45231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9928643-D62E-4BE8-9CC3-7B4B604D3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0B33-7839-4693-AEEF-A6592DF3369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2E97B6-4FC1-4FE8-AEC8-D36D7E60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A43A9B7-58D4-4A6D-AC02-6B7DA95C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409B-1344-4421-820F-9637F938264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9A966068-6DB2-4DDF-B422-F55558BAC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2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3FFA9-3853-4BDF-8852-6274D926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EB21C87-3C41-4991-AFBE-B46602337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E5F36DC-37FA-4FDC-AA6A-6768DF598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8E1C678-1091-4902-A9E8-B029840A9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DF37152-9154-4F80-97C8-7E1CDF638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393C933-BE66-44A8-9872-370E248B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0B33-7839-4693-AEEF-A6592DF3369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F9D7F3E-1B30-4CDE-9578-41F7D019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EEBF4BC-79D8-40C6-AFCD-92FCC87E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409B-1344-4421-820F-9637F938264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79C0E883-CBE8-4F9D-B86C-73A2816A7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78349-B029-47D7-9EB0-C7D487F7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44B4C31-9C4D-47E5-87DD-760048D3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0B33-7839-4693-AEEF-A6592DF3369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A255C88-5E17-45BD-9ABE-A5734120E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1E7C670-AA2C-44EF-A8A3-AE17C372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409B-1344-4421-820F-9637F938264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0E6A765-9753-401A-9959-66B42B963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66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3E15CBE-763B-455F-9B7C-242C2129B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0B33-7839-4693-AEEF-A6592DF3369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3A1F112-BBF1-4ED7-973B-5AFA19A0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A2C691C-3E6E-4A21-8057-F5504CFC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409B-1344-4421-820F-9637F9382648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DEE8420-E216-4B73-8980-CDAD19A83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3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10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994ED17-C6EB-4900-9808-B6A33A19A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30E18F0-ED32-4A46-B9B4-3D6F8B3B7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BB849-3F6D-499E-83CF-E90E5C89F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60B33-7839-4693-AEEF-A6592DF3369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E8F90C1-E36E-44CF-8D52-CEB355F5F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3C20C25-0C05-4684-BDB5-24DC4E17D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B409B-1344-4421-820F-9637F938264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9AAD4B0-B91E-45C8-8563-79A823F951E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142" y="3028986"/>
            <a:ext cx="4596858" cy="382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204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994ED17-C6EB-4900-9808-B6A33A19A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30E18F0-ED32-4A46-B9B4-3D6F8B3B7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BB849-3F6D-499E-83CF-E90E5C89F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AE4B6-489B-4B4B-AE8A-A27769488260}" type="datetimeFigureOut">
              <a:rPr lang="en-NL" smtClean="0"/>
              <a:t>08/21/2023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E8F90C1-E36E-44CF-8D52-CEB355F5F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3C20C25-0C05-4684-BDB5-24DC4E17D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BEEEA501-C708-4D69-9F4D-7E3CA96DE93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142" y="3028986"/>
            <a:ext cx="4596858" cy="382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0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C2DE508F-63F4-4F00-89D0-19787DE16673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142" y="3036162"/>
            <a:ext cx="4596858" cy="3830715"/>
          </a:xfrm>
          <a:prstGeom prst="rect">
            <a:avLst/>
          </a:prstGeom>
        </p:spPr>
      </p:pic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994ED17-C6EB-4900-9808-B6A33A19A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30E18F0-ED32-4A46-B9B4-3D6F8B3B7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BB849-3F6D-499E-83CF-E90E5C89F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5DAE4B6-489B-4B4B-AE8A-A27769488260}" type="datetimeFigureOut">
              <a:rPr lang="en-NL" smtClean="0"/>
              <a:pPr/>
              <a:t>08/21/2023</a:t>
            </a:fld>
            <a:endParaRPr lang="en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E8F90C1-E36E-44CF-8D52-CEB355F5F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3C20C25-0C05-4684-BDB5-24DC4E17D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75DF39B-91D7-4A80-A9EF-F57CC8B70621}" type="slidenum">
              <a:rPr lang="en-NL" smtClean="0"/>
              <a:pPr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5949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0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0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0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3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0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0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0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gif"/><Relationship Id="rId1" Type="http://schemas.openxmlformats.org/officeDocument/2006/relationships/slideLayout" Target="../slideLayouts/slideLayout30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0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7170-64ED-7904-374A-3EC2EF657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627E5-2820-8E91-3821-409772240C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Elements of Reusable Object-Oriented Software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A62DC-E7F1-4D96-10D3-7CED1167B2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Patrick Schmidt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8E782-1608-377C-5857-5850D4AF58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Microsoft Certified Trainer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34A30A-4A79-5B30-937C-582D136226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718889-F60A-530F-3D39-28C4421B17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20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65C7393-23DE-F80B-4D41-21B01581F8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9077"/>
            <a:ext cx="4838095" cy="359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17036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Memento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9BC4176-72D5-F7EA-1DFC-3FD5B23E18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11" y="2365062"/>
            <a:ext cx="5612698" cy="199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43372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837D-6FEA-3D16-0844-0FFED7A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EAD4-BC7E-9ECC-4617-38853269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pPr lvl="1"/>
            <a:r>
              <a:rPr lang="fr-FR" dirty="0" err="1"/>
              <a:t>Shapshots</a:t>
            </a:r>
            <a:r>
              <a:rPr lang="fr-FR" dirty="0"/>
              <a:t> of </a:t>
            </a:r>
            <a:r>
              <a:rPr lang="fr-FR" dirty="0" err="1"/>
              <a:t>objects</a:t>
            </a:r>
            <a:r>
              <a:rPr lang="fr-FR" dirty="0"/>
              <a:t> (parts)</a:t>
            </a:r>
          </a:p>
        </p:txBody>
      </p:sp>
    </p:spTree>
    <p:extLst>
      <p:ext uri="{BB962C8B-B14F-4D97-AF65-F5344CB8AC3E}">
        <p14:creationId xmlns:p14="http://schemas.microsoft.com/office/powerpoint/2010/main" val="204553407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Flyweight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1DA5C-815E-A9B3-4E31-BDFC9EE00AAC}"/>
              </a:ext>
            </a:extLst>
          </p:cNvPr>
          <p:cNvSpPr txBox="1"/>
          <p:nvPr/>
        </p:nvSpPr>
        <p:spPr>
          <a:xfrm>
            <a:off x="4915949" y="6425967"/>
            <a:ext cx="263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@https://refactoring.guru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FAE00106-561C-EFAE-C46C-68FEE17120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84566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80889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E865-5CBE-DD2C-9001-A52C2CE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Flyweight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D627-D092-8389-D9EA-BA51326F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Type: Structural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Intent: Use sharing to support large numbers of fine-grained objects efficiently.</a:t>
            </a:r>
          </a:p>
        </p:txBody>
      </p:sp>
    </p:spTree>
    <p:extLst>
      <p:ext uri="{BB962C8B-B14F-4D97-AF65-F5344CB8AC3E}">
        <p14:creationId xmlns:p14="http://schemas.microsoft.com/office/powerpoint/2010/main" val="377035976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Flyweight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C212A3-3CE7-3C00-C1FB-B5E97AB70C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27" y="1690688"/>
            <a:ext cx="5930159" cy="366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6609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837D-6FEA-3D16-0844-0FFED7A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Flyweight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EAD4-BC7E-9ECC-4617-38853269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Use the Flyweight pattern only when your program must support a huge number of objects which barely fit into available RAM.</a:t>
            </a:r>
          </a:p>
          <a:p>
            <a:pPr lvl="1"/>
            <a:r>
              <a:rPr lang="en-US" dirty="0"/>
              <a:t>Graphical Text Processing (characters)</a:t>
            </a:r>
          </a:p>
          <a:p>
            <a:pPr lvl="1"/>
            <a:r>
              <a:rPr lang="en-US" dirty="0"/>
              <a:t>Games (surrounding elements)</a:t>
            </a:r>
          </a:p>
          <a:p>
            <a:pPr lvl="1"/>
            <a:r>
              <a:rPr lang="en-US" dirty="0"/>
              <a:t>Any reusing system where references doesn’t matter (atomic object does not change)</a:t>
            </a:r>
          </a:p>
        </p:txBody>
      </p:sp>
    </p:spTree>
    <p:extLst>
      <p:ext uri="{BB962C8B-B14F-4D97-AF65-F5344CB8AC3E}">
        <p14:creationId xmlns:p14="http://schemas.microsoft.com/office/powerpoint/2010/main" val="25213538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1ED7-4F54-476A-7C33-A449EFB3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2606D-9116-9D8F-7CDB-27DA59430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47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837D-6FEA-3D16-0844-0FFED7A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EAD4-BC7E-9ECC-4617-38853269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pPr lvl="1"/>
            <a:r>
              <a:rPr lang="fr-FR" dirty="0" err="1"/>
              <a:t>foreach</a:t>
            </a:r>
            <a:r>
              <a:rPr lang="fr-FR" dirty="0"/>
              <a:t> </a:t>
            </a:r>
            <a:r>
              <a:rPr lang="fr-FR" dirty="0" err="1"/>
              <a:t>statement</a:t>
            </a:r>
            <a:r>
              <a:rPr lang="fr-FR" dirty="0"/>
              <a:t> in C#</a:t>
            </a:r>
          </a:p>
        </p:txBody>
      </p:sp>
    </p:spTree>
    <p:extLst>
      <p:ext uri="{BB962C8B-B14F-4D97-AF65-F5344CB8AC3E}">
        <p14:creationId xmlns:p14="http://schemas.microsoft.com/office/powerpoint/2010/main" val="4145474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1DA5C-815E-A9B3-4E31-BDFC9EE00AAC}"/>
              </a:ext>
            </a:extLst>
          </p:cNvPr>
          <p:cNvSpPr txBox="1"/>
          <p:nvPr/>
        </p:nvSpPr>
        <p:spPr>
          <a:xfrm>
            <a:off x="4915949" y="6425967"/>
            <a:ext cx="263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@https://refactoring.guru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0A6A7C4B-318A-CDEF-E531-ACF6ABF6D8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86" y="1690688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258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E865-5CBE-DD2C-9001-A52C2CE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D627-D092-8389-D9EA-BA51326F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Type: Behavioral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Intent: Define a one-to-many dependency between objects so that when one object changes, all its dependents are notified and updated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3224592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DBA780F-79C4-BC15-EAB9-5217D98091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9" y="2000250"/>
            <a:ext cx="4667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418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837D-6FEA-3D16-0844-0FFED7A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EAD4-BC7E-9ECC-4617-38853269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pPr lvl="1"/>
            <a:r>
              <a:rPr lang="fr-FR" dirty="0"/>
              <a:t>Change </a:t>
            </a:r>
            <a:r>
              <a:rPr lang="fr-FR" dirty="0" err="1"/>
              <a:t>Detection</a:t>
            </a:r>
            <a:r>
              <a:rPr lang="fr-FR" dirty="0"/>
              <a:t> </a:t>
            </a:r>
            <a:r>
              <a:rPr lang="fr-FR" dirty="0" err="1"/>
              <a:t>mechanisms</a:t>
            </a:r>
            <a:endParaRPr lang="fr-FR" dirty="0"/>
          </a:p>
          <a:p>
            <a:pPr lvl="1"/>
            <a:r>
              <a:rPr lang="fr-FR" dirty="0"/>
              <a:t>Model </a:t>
            </a:r>
            <a:r>
              <a:rPr lang="fr-FR" dirty="0" err="1"/>
              <a:t>View</a:t>
            </a:r>
            <a:r>
              <a:rPr lang="fr-FR" dirty="0"/>
              <a:t> Controller (</a:t>
            </a:r>
            <a:r>
              <a:rPr lang="fr-FR" dirty="0" err="1"/>
              <a:t>Views</a:t>
            </a:r>
            <a:r>
              <a:rPr lang="fr-FR" dirty="0"/>
              <a:t> are </a:t>
            </a:r>
            <a:r>
              <a:rPr lang="fr-FR" dirty="0" err="1"/>
              <a:t>observers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Delegates</a:t>
            </a:r>
            <a:r>
              <a:rPr lang="fr-FR" dirty="0"/>
              <a:t> (Multi </a:t>
            </a:r>
            <a:r>
              <a:rPr lang="fr-FR" dirty="0" err="1"/>
              <a:t>cast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RxJs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1180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1DA5C-815E-A9B3-4E31-BDFC9EE00AAC}"/>
              </a:ext>
            </a:extLst>
          </p:cNvPr>
          <p:cNvSpPr txBox="1"/>
          <p:nvPr/>
        </p:nvSpPr>
        <p:spPr>
          <a:xfrm>
            <a:off x="4915949" y="6425967"/>
            <a:ext cx="263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@https://refactoring.guru</a:t>
            </a:r>
          </a:p>
        </p:txBody>
      </p:sp>
      <p:pic>
        <p:nvPicPr>
          <p:cNvPr id="6146" name="Picture 2" descr="Singleton pattern">
            <a:extLst>
              <a:ext uri="{FF2B5EF4-FFF2-40B4-BE49-F238E27FC236}">
                <a16:creationId xmlns:a16="http://schemas.microsoft.com/office/drawing/2014/main" id="{08275E52-B27F-581A-5634-9938C1909A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53" y="1592955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024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E865-5CBE-DD2C-9001-A52C2CE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D627-D092-8389-D9EA-BA51326F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Type: Creational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Intent: Ensure a class only has one instance, and provide a global point of access to it.</a:t>
            </a:r>
          </a:p>
        </p:txBody>
      </p:sp>
    </p:spTree>
    <p:extLst>
      <p:ext uri="{BB962C8B-B14F-4D97-AF65-F5344CB8AC3E}">
        <p14:creationId xmlns:p14="http://schemas.microsoft.com/office/powerpoint/2010/main" val="2703331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C57AC2-03A2-97DF-95C1-C70D5A191B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199" y="1887420"/>
            <a:ext cx="5537433" cy="228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152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837D-6FEA-3D16-0844-0FFED7A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EAD4-BC7E-9ECC-4617-38853269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pPr lvl="1"/>
            <a:r>
              <a:rPr lang="en-US"/>
              <a:t>Single access to…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1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1ED7-4F54-476A-7C33-A449EFB3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2606D-9116-9D8F-7CDB-27DA59430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 1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Block 1</a:t>
            </a:r>
          </a:p>
          <a:p>
            <a:pPr lvl="1"/>
            <a:r>
              <a:rPr lang="en-US" dirty="0"/>
              <a:t>Block 2</a:t>
            </a:r>
          </a:p>
          <a:p>
            <a:r>
              <a:rPr lang="en-US" dirty="0"/>
              <a:t>Day 2</a:t>
            </a:r>
          </a:p>
          <a:p>
            <a:pPr lvl="1"/>
            <a:r>
              <a:rPr lang="en-US" dirty="0"/>
              <a:t>Block 3</a:t>
            </a:r>
          </a:p>
          <a:p>
            <a:pPr lvl="1"/>
            <a:r>
              <a:rPr lang="en-US" dirty="0"/>
              <a:t>Block 4</a:t>
            </a:r>
          </a:p>
          <a:p>
            <a:r>
              <a:rPr lang="en-US" dirty="0"/>
              <a:t>Day 3</a:t>
            </a:r>
          </a:p>
          <a:p>
            <a:pPr lvl="1"/>
            <a:r>
              <a:rPr lang="en-US" dirty="0"/>
              <a:t>Block 5</a:t>
            </a:r>
          </a:p>
          <a:p>
            <a:pPr lvl="1"/>
            <a:r>
              <a:rPr lang="en-US" dirty="0"/>
              <a:t>Block 6</a:t>
            </a:r>
          </a:p>
        </p:txBody>
      </p:sp>
    </p:spTree>
    <p:extLst>
      <p:ext uri="{BB962C8B-B14F-4D97-AF65-F5344CB8AC3E}">
        <p14:creationId xmlns:p14="http://schemas.microsoft.com/office/powerpoint/2010/main" val="2777566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1DA5C-815E-A9B3-4E31-BDFC9EE00AAC}"/>
              </a:ext>
            </a:extLst>
          </p:cNvPr>
          <p:cNvSpPr txBox="1"/>
          <p:nvPr/>
        </p:nvSpPr>
        <p:spPr>
          <a:xfrm>
            <a:off x="4915949" y="6425967"/>
            <a:ext cx="263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@https://refactoring.guru</a:t>
            </a: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95F8603B-4845-3F1C-C971-E8D8295BB0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830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E865-5CBE-DD2C-9001-A52C2CE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D627-D092-8389-D9EA-BA51326F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Type: Behavioral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Intent: Represents an operation to be performed on the elements of an object structure. Visitor lets you define a new operation without changing the classes of the elements on which it operates.</a:t>
            </a:r>
          </a:p>
        </p:txBody>
      </p:sp>
    </p:spTree>
    <p:extLst>
      <p:ext uri="{BB962C8B-B14F-4D97-AF65-F5344CB8AC3E}">
        <p14:creationId xmlns:p14="http://schemas.microsoft.com/office/powerpoint/2010/main" val="248773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A8AFC85-BA92-3E73-91C2-B2C04E9291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09575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299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837D-6FEA-3D16-0844-0FFED7A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EAD4-BC7E-9ECC-4617-38853269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7705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1ED7-4F54-476A-7C33-A449EFB3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2606D-9116-9D8F-7CDB-27DA59430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33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15D8-3B91-A722-081F-6359EF4E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08A43-1EBE-3F9B-56BD-6F3188018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Chain of Responsibility</a:t>
            </a:r>
          </a:p>
          <a:p>
            <a:r>
              <a:rPr lang="en-US" dirty="0"/>
              <a:t>Mediator</a:t>
            </a:r>
          </a:p>
          <a:p>
            <a:r>
              <a:rPr lang="en-US" dirty="0"/>
              <a:t>Proxy</a:t>
            </a:r>
          </a:p>
          <a:p>
            <a:r>
              <a:rPr lang="en-US" dirty="0"/>
              <a:t>Prototype</a:t>
            </a:r>
          </a:p>
          <a:p>
            <a:endParaRPr lang="en-US" dirty="0"/>
          </a:p>
          <a:p>
            <a:r>
              <a:rPr lang="en-US" dirty="0"/>
              <a:t>Exercise 2</a:t>
            </a:r>
          </a:p>
        </p:txBody>
      </p:sp>
    </p:spTree>
    <p:extLst>
      <p:ext uri="{BB962C8B-B14F-4D97-AF65-F5344CB8AC3E}">
        <p14:creationId xmlns:p14="http://schemas.microsoft.com/office/powerpoint/2010/main" val="1544730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of Responsibility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1DA5C-815E-A9B3-4E31-BDFC9EE00AAC}"/>
              </a:ext>
            </a:extLst>
          </p:cNvPr>
          <p:cNvSpPr txBox="1"/>
          <p:nvPr/>
        </p:nvSpPr>
        <p:spPr>
          <a:xfrm>
            <a:off x="4915949" y="6425967"/>
            <a:ext cx="263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@https://refactoring.guru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D91C72EA-2146-8893-4DFA-28F0EC694F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01" y="1690688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243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E865-5CBE-DD2C-9001-A52C2CE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of Responsibility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D627-D092-8389-D9EA-BA51326F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Type: Behavioral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Intent: Avoid coupling the sender of a request to its receiver by giving more than one object a chance to handle the request. Chain the receiving objects and pass the request along the chain until an object handles it.</a:t>
            </a:r>
          </a:p>
        </p:txBody>
      </p:sp>
    </p:spTree>
    <p:extLst>
      <p:ext uri="{BB962C8B-B14F-4D97-AF65-F5344CB8AC3E}">
        <p14:creationId xmlns:p14="http://schemas.microsoft.com/office/powerpoint/2010/main" val="579064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of Responsibility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03770C-B530-87D3-030C-A0A3DA77EA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54" y="2381381"/>
            <a:ext cx="5498412" cy="209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847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837D-6FEA-3D16-0844-0FFED7A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of Responsibility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EAD4-BC7E-9ECC-4617-38853269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Help Files</a:t>
            </a:r>
          </a:p>
          <a:p>
            <a:pPr lvl="1"/>
            <a:r>
              <a:rPr lang="en-US" dirty="0"/>
              <a:t>Support systems</a:t>
            </a:r>
          </a:p>
          <a:p>
            <a:pPr lvl="1"/>
            <a:r>
              <a:rPr lang="en-US" dirty="0"/>
              <a:t>Events</a:t>
            </a:r>
          </a:p>
          <a:p>
            <a:pPr lvl="1"/>
            <a:r>
              <a:rPr lang="en-US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263263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14D4B-1127-C24B-6ACA-82185438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0718D-241C-7B66-DC94-F0F23196A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Simplified model of real-world problems</a:t>
            </a:r>
          </a:p>
          <a:p>
            <a:r>
              <a:rPr lang="en-US" dirty="0"/>
              <a:t>Encapsulation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  <a:p>
            <a:r>
              <a:rPr lang="en-US" dirty="0"/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2516506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1DA5C-815E-A9B3-4E31-BDFC9EE00AAC}"/>
              </a:ext>
            </a:extLst>
          </p:cNvPr>
          <p:cNvSpPr txBox="1"/>
          <p:nvPr/>
        </p:nvSpPr>
        <p:spPr>
          <a:xfrm>
            <a:off x="4915949" y="6425967"/>
            <a:ext cx="263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@https://refactoring.guru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522B0361-576E-E30F-FC6F-BB23F853EB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41" y="1524000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640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E865-5CBE-DD2C-9001-A52C2CE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D627-D092-8389-D9EA-BA51326F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Type: Behavioral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Intent: Define an object that encapsulated how a set of objects interact. Mediator promotes loose coupling by keeping objects from referring to each other explicitly, and it lets you vary their interaction independently.</a:t>
            </a:r>
          </a:p>
        </p:txBody>
      </p:sp>
    </p:spTree>
    <p:extLst>
      <p:ext uri="{BB962C8B-B14F-4D97-AF65-F5344CB8AC3E}">
        <p14:creationId xmlns:p14="http://schemas.microsoft.com/office/powerpoint/2010/main" val="3417719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39EDF-CED9-98D9-D29D-2CD96039E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3B45F3-3AE4-D442-3248-148BCB677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5674323" cy="294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067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837D-6FEA-3D16-0844-0FFED7A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EAD4-BC7E-9ECC-4617-38853269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Traffic Lights</a:t>
            </a:r>
          </a:p>
          <a:p>
            <a:pPr lvl="1"/>
            <a:r>
              <a:rPr lang="en-US" dirty="0"/>
              <a:t>Communication between Components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589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1DA5C-815E-A9B3-4E31-BDFC9EE00AAC}"/>
              </a:ext>
            </a:extLst>
          </p:cNvPr>
          <p:cNvSpPr txBox="1"/>
          <p:nvPr/>
        </p:nvSpPr>
        <p:spPr>
          <a:xfrm>
            <a:off x="4915949" y="6425967"/>
            <a:ext cx="263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@https://refactoring.guru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191B55ED-CBE4-DE6A-FA42-DF474C9477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96" y="1690688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390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E865-5CBE-DD2C-9001-A52C2CE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D627-D092-8389-D9EA-BA51326F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Type: Structural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Intent: Provide a surrogate or placeholder for another object to control access to it.</a:t>
            </a:r>
          </a:p>
        </p:txBody>
      </p:sp>
    </p:spTree>
    <p:extLst>
      <p:ext uri="{BB962C8B-B14F-4D97-AF65-F5344CB8AC3E}">
        <p14:creationId xmlns:p14="http://schemas.microsoft.com/office/powerpoint/2010/main" val="12099942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E05E2C-EE4B-0FCA-9874-103225DD7D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43" y="1829000"/>
            <a:ext cx="5142857" cy="3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041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837D-6FEA-3D16-0844-0FFED7A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EAD4-BC7E-9ECC-4617-38853269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Remote Proxy like generated classes in WCF or Swagger </a:t>
            </a:r>
            <a:r>
              <a:rPr lang="en-US" dirty="0" err="1"/>
              <a:t>Codegen</a:t>
            </a:r>
            <a:endParaRPr lang="en-US" dirty="0"/>
          </a:p>
          <a:p>
            <a:pPr lvl="1"/>
            <a:r>
              <a:rPr lang="en-US" dirty="0"/>
              <a:t>Lazy Loading (virtual proxies)</a:t>
            </a:r>
          </a:p>
          <a:p>
            <a:pPr lvl="1"/>
            <a:r>
              <a:rPr lang="en-US" dirty="0"/>
              <a:t>Protection</a:t>
            </a:r>
          </a:p>
        </p:txBody>
      </p:sp>
    </p:spTree>
    <p:extLst>
      <p:ext uri="{BB962C8B-B14F-4D97-AF65-F5344CB8AC3E}">
        <p14:creationId xmlns:p14="http://schemas.microsoft.com/office/powerpoint/2010/main" val="3718092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1DA5C-815E-A9B3-4E31-BDFC9EE00AAC}"/>
              </a:ext>
            </a:extLst>
          </p:cNvPr>
          <p:cNvSpPr txBox="1"/>
          <p:nvPr/>
        </p:nvSpPr>
        <p:spPr>
          <a:xfrm>
            <a:off x="4915949" y="6425967"/>
            <a:ext cx="263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@https://refactoring.guru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20DB4A4-B69E-2CAE-7408-BF8631F972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56" y="1690688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0720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E865-5CBE-DD2C-9001-A52C2CE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D627-D092-8389-D9EA-BA51326F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Type: Creational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Intent: Specify the kinds of objects to create using a prototypically instance, and create new objects by copying this prototype.</a:t>
            </a:r>
          </a:p>
        </p:txBody>
      </p:sp>
    </p:spTree>
    <p:extLst>
      <p:ext uri="{BB962C8B-B14F-4D97-AF65-F5344CB8AC3E}">
        <p14:creationId xmlns:p14="http://schemas.microsoft.com/office/powerpoint/2010/main" val="321247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9695-DDB2-603E-E837-1607FDA6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9C676-4BB9-5E10-C5AB-C386BF1FE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</a:t>
            </a:r>
            <a:r>
              <a:rPr lang="en-US" dirty="0"/>
              <a:t>ingle-responsibility principle: "There should never be more than one reason for a class to change.“ In other words, every class should have only one responsibility.</a:t>
            </a:r>
          </a:p>
          <a:p>
            <a:r>
              <a:rPr lang="en-US" b="1" dirty="0"/>
              <a:t>O</a:t>
            </a:r>
            <a:r>
              <a:rPr lang="en-US" dirty="0"/>
              <a:t>pen–closed principle: "Software entities ... should be open for extension, but closed for modification."</a:t>
            </a:r>
          </a:p>
          <a:p>
            <a:r>
              <a:rPr lang="en-US" b="1" dirty="0" err="1"/>
              <a:t>L</a:t>
            </a:r>
            <a:r>
              <a:rPr lang="en-US" dirty="0" err="1"/>
              <a:t>iskov</a:t>
            </a:r>
            <a:r>
              <a:rPr lang="en-US" dirty="0"/>
              <a:t> substitution principle: "Functions that use pointers or references to base classes must be able to use objects of derived classes without knowing it.“</a:t>
            </a:r>
          </a:p>
          <a:p>
            <a:r>
              <a:rPr lang="en-US" b="1" dirty="0"/>
              <a:t>I</a:t>
            </a:r>
            <a:r>
              <a:rPr lang="en-US" dirty="0"/>
              <a:t>nterface segregation principle: "Clients should not be forced to depend upon interfaces that they do not use."</a:t>
            </a:r>
          </a:p>
          <a:p>
            <a:r>
              <a:rPr lang="en-US" b="1" dirty="0"/>
              <a:t>D</a:t>
            </a:r>
            <a:r>
              <a:rPr lang="en-US" dirty="0"/>
              <a:t>ependency inversion principle: "Depend upon abstractions, [not] concretions."</a:t>
            </a:r>
          </a:p>
        </p:txBody>
      </p:sp>
    </p:spTree>
    <p:extLst>
      <p:ext uri="{BB962C8B-B14F-4D97-AF65-F5344CB8AC3E}">
        <p14:creationId xmlns:p14="http://schemas.microsoft.com/office/powerpoint/2010/main" val="39330988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D8C54A-1BC8-F249-98C2-45F219351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123" y="1978481"/>
            <a:ext cx="6014906" cy="345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32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837D-6FEA-3D16-0844-0FFED7A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EAD4-BC7E-9ECC-4617-38853269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pPr lvl="1"/>
            <a:r>
              <a:rPr lang="en-US" dirty="0" err="1"/>
              <a:t>ICloneable</a:t>
            </a:r>
            <a:r>
              <a:rPr lang="en-US" dirty="0"/>
              <a:t>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1024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1ED7-4F54-476A-7C33-A449EFB3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2606D-9116-9D8F-7CDB-27DA59430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8016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CC79-E597-D055-AACE-E3F3D1C3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5E3F0-E89D-9044-8984-57DA5C0D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  <a:p>
            <a:r>
              <a:rPr lang="en-US" dirty="0"/>
              <a:t>Abstract Factory</a:t>
            </a:r>
          </a:p>
          <a:p>
            <a:r>
              <a:rPr lang="en-US" dirty="0"/>
              <a:t>Factory Method</a:t>
            </a:r>
          </a:p>
          <a:p>
            <a:r>
              <a:rPr lang="en-US" dirty="0"/>
              <a:t>Composite</a:t>
            </a:r>
          </a:p>
          <a:p>
            <a:endParaRPr lang="en-US" dirty="0"/>
          </a:p>
          <a:p>
            <a:r>
              <a:rPr lang="en-US" dirty="0"/>
              <a:t>Exercise 3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2144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1DA5C-815E-A9B3-4E31-BDFC9EE00AAC}"/>
              </a:ext>
            </a:extLst>
          </p:cNvPr>
          <p:cNvSpPr txBox="1"/>
          <p:nvPr/>
        </p:nvSpPr>
        <p:spPr>
          <a:xfrm>
            <a:off x="4915949" y="6425967"/>
            <a:ext cx="263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@https://refactoring.guru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A716990-47B9-DD6F-244F-8BCA264115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77512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1688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E865-5CBE-DD2C-9001-A52C2CE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D627-D092-8389-D9EA-BA51326F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Type: Creational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Intent: Separate the construction of a complex object from is representation so that the same construction process can create different representations.</a:t>
            </a:r>
          </a:p>
        </p:txBody>
      </p:sp>
    </p:spTree>
    <p:extLst>
      <p:ext uri="{BB962C8B-B14F-4D97-AF65-F5344CB8AC3E}">
        <p14:creationId xmlns:p14="http://schemas.microsoft.com/office/powerpoint/2010/main" val="8073613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A410BC-DFBF-D4B9-FAD4-7AEF9F37F1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841893"/>
            <a:ext cx="7029365" cy="317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4289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837D-6FEA-3D16-0844-0FFED7A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EAD4-BC7E-9ECC-4617-38853269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All kind of composite structures</a:t>
            </a:r>
          </a:p>
          <a:p>
            <a:pPr lvl="1"/>
            <a:r>
              <a:rPr lang="en-US" dirty="0"/>
              <a:t>(Database)Connections</a:t>
            </a:r>
          </a:p>
          <a:p>
            <a:pPr lvl="1"/>
            <a:r>
              <a:rPr lang="en-US" dirty="0"/>
              <a:t>Car, Houses</a:t>
            </a:r>
          </a:p>
          <a:p>
            <a:pPr lvl="1"/>
            <a:r>
              <a:rPr lang="en-US" dirty="0" err="1"/>
              <a:t>PublicClientApplicationBuilder</a:t>
            </a:r>
            <a:r>
              <a:rPr lang="en-US" dirty="0"/>
              <a:t>, </a:t>
            </a:r>
            <a:r>
              <a:rPr lang="en-US" dirty="0" err="1"/>
              <a:t>ConfidentialClientApplicationBuilder</a:t>
            </a:r>
            <a:r>
              <a:rPr lang="en-US" dirty="0"/>
              <a:t> (MSAL)</a:t>
            </a:r>
          </a:p>
          <a:p>
            <a:pPr lvl="1"/>
            <a:r>
              <a:rPr lang="en-US" dirty="0" err="1"/>
              <a:t>ConfigBuilder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826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CA3CBC-85A3-33BD-6EFA-C930715D93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41" y="1626511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B1DA5C-815E-A9B3-4E31-BDFC9EE00AAC}"/>
              </a:ext>
            </a:extLst>
          </p:cNvPr>
          <p:cNvSpPr txBox="1"/>
          <p:nvPr/>
        </p:nvSpPr>
        <p:spPr>
          <a:xfrm>
            <a:off x="4915949" y="6425967"/>
            <a:ext cx="263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@https://refactoring.guru</a:t>
            </a:r>
          </a:p>
        </p:txBody>
      </p:sp>
    </p:spTree>
    <p:extLst>
      <p:ext uri="{BB962C8B-B14F-4D97-AF65-F5344CB8AC3E}">
        <p14:creationId xmlns:p14="http://schemas.microsoft.com/office/powerpoint/2010/main" val="20525141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E865-5CBE-DD2C-9001-A52C2CE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D627-D092-8389-D9EA-BA51326F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Type: Creational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Intent: The Factory defines an interface for creating a single object, but let subclasses decide which class to instantiate.</a:t>
            </a:r>
          </a:p>
        </p:txBody>
      </p:sp>
    </p:spTree>
    <p:extLst>
      <p:ext uri="{BB962C8B-B14F-4D97-AF65-F5344CB8AC3E}">
        <p14:creationId xmlns:p14="http://schemas.microsoft.com/office/powerpoint/2010/main" val="402061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2041-0998-FA0A-A9CB-1260FE85B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Book Design Patterns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0BBC9-781F-BF14-8DA3-B15235B34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Creational Patterns</a:t>
            </a:r>
          </a:p>
          <a:p>
            <a:pPr lvl="1"/>
            <a:r>
              <a:rPr lang="en-US" dirty="0"/>
              <a:t>Defer object creation to derived classes or to another object</a:t>
            </a:r>
          </a:p>
          <a:p>
            <a:r>
              <a:rPr lang="en-US" dirty="0"/>
              <a:t>Structural Patterns</a:t>
            </a:r>
          </a:p>
          <a:p>
            <a:pPr lvl="1"/>
            <a:r>
              <a:rPr lang="en-US" dirty="0"/>
              <a:t>Patterns to compose classes or objects</a:t>
            </a:r>
          </a:p>
          <a:p>
            <a:r>
              <a:rPr lang="en-US" dirty="0"/>
              <a:t>Behavioral Patterns</a:t>
            </a:r>
          </a:p>
          <a:p>
            <a:pPr lvl="1"/>
            <a:r>
              <a:rPr lang="en-US" dirty="0"/>
              <a:t>Derivation and composition to achieve </a:t>
            </a:r>
            <a:r>
              <a:rPr lang="en-US"/>
              <a:t>intricate f?</a:t>
            </a:r>
            <a:r>
              <a:rPr lang="en-US" dirty="0"/>
              <a:t>?</a:t>
            </a:r>
            <a:r>
              <a:rPr lang="en-US"/>
              <a:t>or </a:t>
            </a:r>
            <a:r>
              <a:rPr lang="en-US" dirty="0"/>
              <a:t>of control or task handling</a:t>
            </a:r>
          </a:p>
        </p:txBody>
      </p:sp>
    </p:spTree>
    <p:extLst>
      <p:ext uri="{BB962C8B-B14F-4D97-AF65-F5344CB8AC3E}">
        <p14:creationId xmlns:p14="http://schemas.microsoft.com/office/powerpoint/2010/main" val="2827537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D3DD0D5-950E-DF40-7587-BC12D31C7C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61079"/>
            <a:ext cx="6951795" cy="313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295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837D-6FEA-3D16-0844-0FFED7A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EAD4-BC7E-9ECC-4617-38853269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Transport Factory</a:t>
            </a:r>
          </a:p>
          <a:p>
            <a:pPr lvl="1"/>
            <a:r>
              <a:rPr lang="en-US" dirty="0"/>
              <a:t>Shape Factory</a:t>
            </a:r>
          </a:p>
          <a:p>
            <a:pPr lvl="1"/>
            <a:r>
              <a:rPr lang="en-US" dirty="0"/>
              <a:t>UI elements Factory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2742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1DA5C-815E-A9B3-4E31-BDFC9EE00AAC}"/>
              </a:ext>
            </a:extLst>
          </p:cNvPr>
          <p:cNvSpPr txBox="1"/>
          <p:nvPr/>
        </p:nvSpPr>
        <p:spPr>
          <a:xfrm>
            <a:off x="4915949" y="6425967"/>
            <a:ext cx="263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@https://refactoring.guru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C6D4A6E-FAA9-FA3C-5C8A-8FB712AD37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96" y="1609732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5758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E865-5CBE-DD2C-9001-A52C2CE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D627-D092-8389-D9EA-BA51326F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Type: Creational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Intent: Provide an interface for creating families of related or dependent objects without specifying their concrete classes.</a:t>
            </a:r>
          </a:p>
        </p:txBody>
      </p:sp>
    </p:spTree>
    <p:extLst>
      <p:ext uri="{BB962C8B-B14F-4D97-AF65-F5344CB8AC3E}">
        <p14:creationId xmlns:p14="http://schemas.microsoft.com/office/powerpoint/2010/main" val="30986646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93EF239-3C26-2984-BFED-43AE52C30A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8584" y="1842403"/>
            <a:ext cx="7554297" cy="367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4954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837D-6FEA-3D16-0844-0FFED7A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EAD4-BC7E-9ECC-4617-38853269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Car Models</a:t>
            </a:r>
          </a:p>
          <a:p>
            <a:pPr lvl="1"/>
            <a:r>
              <a:rPr lang="en-US" dirty="0"/>
              <a:t>UI elements Factory</a:t>
            </a:r>
          </a:p>
          <a:p>
            <a:pPr lvl="1"/>
            <a:r>
              <a:rPr lang="en-US" dirty="0"/>
              <a:t>Furniture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297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1DA5C-815E-A9B3-4E31-BDFC9EE00AAC}"/>
              </a:ext>
            </a:extLst>
          </p:cNvPr>
          <p:cNvSpPr txBox="1"/>
          <p:nvPr/>
        </p:nvSpPr>
        <p:spPr>
          <a:xfrm>
            <a:off x="4915949" y="6425967"/>
            <a:ext cx="263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@https://refactoring.guru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6702C5B-2A8E-869C-5DCF-2585BB6515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9627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E865-5CBE-DD2C-9001-A52C2CE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D627-D092-8389-D9EA-BA51326F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Type: Structural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Intent: Compose objects into tree structures to represent part-whole hierarchies. Composite lets clients treat individual objects and composition of objects uniformly.</a:t>
            </a:r>
          </a:p>
        </p:txBody>
      </p:sp>
    </p:spTree>
    <p:extLst>
      <p:ext uri="{BB962C8B-B14F-4D97-AF65-F5344CB8AC3E}">
        <p14:creationId xmlns:p14="http://schemas.microsoft.com/office/powerpoint/2010/main" val="8447201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E7F7779-C21D-D943-467B-C95AD8B57F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380" y="2007022"/>
            <a:ext cx="42767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2026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837D-6FEA-3D16-0844-0FFED7A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EAD4-BC7E-9ECC-4617-38853269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UI –elements (Control class in GDI+)</a:t>
            </a:r>
          </a:p>
          <a:p>
            <a:pPr lvl="1"/>
            <a:r>
              <a:rPr lang="en-US" dirty="0"/>
              <a:t>Bill of Materials</a:t>
            </a:r>
          </a:p>
          <a:p>
            <a:pPr lvl="1"/>
            <a:r>
              <a:rPr lang="en-US" dirty="0"/>
              <a:t>Order systems</a:t>
            </a:r>
          </a:p>
        </p:txBody>
      </p:sp>
    </p:spTree>
    <p:extLst>
      <p:ext uri="{BB962C8B-B14F-4D97-AF65-F5344CB8AC3E}">
        <p14:creationId xmlns:p14="http://schemas.microsoft.com/office/powerpoint/2010/main" val="294481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BB306-C95C-E46D-7E36-07154DB9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structure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CDC6F-80A5-ED5B-8663-7799CA12D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Intent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Applicability</a:t>
            </a:r>
          </a:p>
          <a:p>
            <a:r>
              <a:rPr lang="en-US" dirty="0"/>
              <a:t>Structure</a:t>
            </a:r>
          </a:p>
          <a:p>
            <a:r>
              <a:rPr lang="en-US" dirty="0"/>
              <a:t>Consequences.</a:t>
            </a:r>
          </a:p>
        </p:txBody>
      </p:sp>
    </p:spTree>
    <p:extLst>
      <p:ext uri="{BB962C8B-B14F-4D97-AF65-F5344CB8AC3E}">
        <p14:creationId xmlns:p14="http://schemas.microsoft.com/office/powerpoint/2010/main" val="12598635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1ED7-4F54-476A-7C33-A449EFB3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2606D-9116-9D8F-7CDB-27DA59430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319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DD61-7013-0E98-769D-BE35089FD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7BE69-9F81-1F90-BB02-43AB7A80E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Bridge</a:t>
            </a:r>
          </a:p>
          <a:p>
            <a:r>
              <a:rPr lang="en-US" dirty="0"/>
              <a:t>Decorator</a:t>
            </a:r>
          </a:p>
          <a:p>
            <a:r>
              <a:rPr lang="en-US" dirty="0"/>
              <a:t>Adapter</a:t>
            </a:r>
          </a:p>
          <a:p>
            <a:endParaRPr lang="en-US" dirty="0"/>
          </a:p>
          <a:p>
            <a:r>
              <a:rPr lang="en-US" dirty="0"/>
              <a:t>Exercise 4</a:t>
            </a:r>
          </a:p>
          <a:p>
            <a:r>
              <a:rPr lang="en-US" dirty="0"/>
              <a:t>Exercise 5</a:t>
            </a:r>
          </a:p>
        </p:txBody>
      </p:sp>
    </p:spTree>
    <p:extLst>
      <p:ext uri="{BB962C8B-B14F-4D97-AF65-F5344CB8AC3E}">
        <p14:creationId xmlns:p14="http://schemas.microsoft.com/office/powerpoint/2010/main" val="3484729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1DA5C-815E-A9B3-4E31-BDFC9EE00AAC}"/>
              </a:ext>
            </a:extLst>
          </p:cNvPr>
          <p:cNvSpPr txBox="1"/>
          <p:nvPr/>
        </p:nvSpPr>
        <p:spPr>
          <a:xfrm>
            <a:off x="4915949" y="6425967"/>
            <a:ext cx="263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@https://refactoring.guru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C0495BB-7991-5393-DC0F-E00CB24F3A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198" y="1690688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0937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E865-5CBE-DD2C-9001-A52C2CE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D627-D092-8389-D9EA-BA51326F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Type: Structural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Intent: Decouple an abstraction from its implementation so that the two can vary independently.</a:t>
            </a:r>
          </a:p>
        </p:txBody>
      </p:sp>
    </p:spTree>
    <p:extLst>
      <p:ext uri="{BB962C8B-B14F-4D97-AF65-F5344CB8AC3E}">
        <p14:creationId xmlns:p14="http://schemas.microsoft.com/office/powerpoint/2010/main" val="27733846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B96478A-4C90-4D2A-9312-D07B6B303E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28" y="1690688"/>
            <a:ext cx="5688889" cy="372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4323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837D-6FEA-3D16-0844-0FFED7A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EAD4-BC7E-9ECC-4617-38853269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Streams and </a:t>
            </a:r>
            <a:r>
              <a:rPr lang="en-US" dirty="0" err="1"/>
              <a:t>StreamReaders</a:t>
            </a:r>
            <a:r>
              <a:rPr lang="en-US" dirty="0"/>
              <a:t>/Writers.</a:t>
            </a:r>
          </a:p>
          <a:p>
            <a:pPr lvl="1"/>
            <a:r>
              <a:rPr lang="en-US" dirty="0"/>
              <a:t>Renting types and Renting objects (boats, houses)</a:t>
            </a:r>
          </a:p>
          <a:p>
            <a:pPr lvl="1"/>
            <a:r>
              <a:rPr lang="en-US" dirty="0"/>
              <a:t>UI Elements and Window Types (Windows, Motif, </a:t>
            </a:r>
            <a:r>
              <a:rPr lang="en-US" dirty="0" err="1"/>
              <a:t>XWindow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Devices and Remote Controls</a:t>
            </a:r>
          </a:p>
        </p:txBody>
      </p:sp>
    </p:spTree>
    <p:extLst>
      <p:ext uri="{BB962C8B-B14F-4D97-AF65-F5344CB8AC3E}">
        <p14:creationId xmlns:p14="http://schemas.microsoft.com/office/powerpoint/2010/main" val="31251801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1DA5C-815E-A9B3-4E31-BDFC9EE00AAC}"/>
              </a:ext>
            </a:extLst>
          </p:cNvPr>
          <p:cNvSpPr txBox="1"/>
          <p:nvPr/>
        </p:nvSpPr>
        <p:spPr>
          <a:xfrm>
            <a:off x="4915949" y="6425967"/>
            <a:ext cx="263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@https://refactoring.guru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F551EE2-1964-44AB-0F08-95F1513CA8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589" y="1690688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6184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E865-5CBE-DD2C-9001-A52C2CE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D627-D092-8389-D9EA-BA51326F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Type: Structural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Intent: Attach additional responsibilities to an object dynamically. Decorators provide a flexible alternative to subclassing for extending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24445494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A07B25-4A75-ECD6-BC1B-C59709469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937" y="1909719"/>
            <a:ext cx="41052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858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837D-6FEA-3D16-0844-0FFED7A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EAD4-BC7E-9ECC-4617-38853269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Stream (</a:t>
            </a:r>
            <a:r>
              <a:rPr lang="en-US" dirty="0" err="1"/>
              <a:t>GZipStream</a:t>
            </a:r>
            <a:r>
              <a:rPr lang="en-US" dirty="0"/>
              <a:t>, </a:t>
            </a:r>
            <a:r>
              <a:rPr lang="en-US" dirty="0" err="1"/>
              <a:t>CryptoStream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Beverages (Milk, Sugar, 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Pipeline structures (Pipeline elements add something to what streams through the pipeline)</a:t>
            </a:r>
          </a:p>
        </p:txBody>
      </p:sp>
    </p:spTree>
    <p:extLst>
      <p:ext uri="{BB962C8B-B14F-4D97-AF65-F5344CB8AC3E}">
        <p14:creationId xmlns:p14="http://schemas.microsoft.com/office/powerpoint/2010/main" val="2143559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E320-1EF2-05B5-B4C2-10C84553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11510-DC27-52D8-4A14-ABB05631D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Iterator</a:t>
            </a:r>
          </a:p>
          <a:p>
            <a:r>
              <a:rPr lang="en-US" dirty="0"/>
              <a:t>Observer</a:t>
            </a:r>
          </a:p>
          <a:p>
            <a:r>
              <a:rPr lang="en-US" dirty="0"/>
              <a:t>Singleton</a:t>
            </a:r>
          </a:p>
          <a:p>
            <a:r>
              <a:rPr lang="en-US" dirty="0"/>
              <a:t>Visitor</a:t>
            </a:r>
          </a:p>
          <a:p>
            <a:endParaRPr lang="en-US" dirty="0"/>
          </a:p>
          <a:p>
            <a:r>
              <a:rPr lang="en-US" dirty="0"/>
              <a:t>Exercise 1</a:t>
            </a:r>
          </a:p>
        </p:txBody>
      </p:sp>
    </p:spTree>
    <p:extLst>
      <p:ext uri="{BB962C8B-B14F-4D97-AF65-F5344CB8AC3E}">
        <p14:creationId xmlns:p14="http://schemas.microsoft.com/office/powerpoint/2010/main" val="18233417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1DA5C-815E-A9B3-4E31-BDFC9EE00AAC}"/>
              </a:ext>
            </a:extLst>
          </p:cNvPr>
          <p:cNvSpPr txBox="1"/>
          <p:nvPr/>
        </p:nvSpPr>
        <p:spPr>
          <a:xfrm>
            <a:off x="4915949" y="6425967"/>
            <a:ext cx="263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@https://refactoring.guru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6E64889-A5D1-689C-A95B-8A6C78FB45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0" y="1690688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7351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E865-5CBE-DD2C-9001-A52C2CE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D627-D092-8389-D9EA-BA51326F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Type: Structural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Intent: Convert the interface of a class into another interface client expects. Adapter lets classes work together that couldn’t otherwise because of incompatible interfaces</a:t>
            </a:r>
          </a:p>
        </p:txBody>
      </p:sp>
    </p:spTree>
    <p:extLst>
      <p:ext uri="{BB962C8B-B14F-4D97-AF65-F5344CB8AC3E}">
        <p14:creationId xmlns:p14="http://schemas.microsoft.com/office/powerpoint/2010/main" val="42890484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F360A59-9BCA-3FE9-3881-197FAEDDDC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812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2958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837D-6FEA-3D16-0844-0FFED7A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EAD4-BC7E-9ECC-4617-38853269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Use the Adapter class when you want to use some existing class, but its interface isn’t compatible with the rest of your code.</a:t>
            </a:r>
          </a:p>
          <a:p>
            <a:pPr lvl="1"/>
            <a:r>
              <a:rPr lang="en-US" dirty="0"/>
              <a:t>Use the pattern when you want to reuse several existing subclasses that lack some common functionality that can’t be added to the superclass.</a:t>
            </a:r>
          </a:p>
        </p:txBody>
      </p:sp>
    </p:spTree>
    <p:extLst>
      <p:ext uri="{BB962C8B-B14F-4D97-AF65-F5344CB8AC3E}">
        <p14:creationId xmlns:p14="http://schemas.microsoft.com/office/powerpoint/2010/main" val="31636302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1ED7-4F54-476A-7C33-A449EFB3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2606D-9116-9D8F-7CDB-27DA59430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725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8ADCC-0B78-082C-C901-D829D1E47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24875-42F1-F971-CDEB-E1578C43F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  <a:p>
            <a:r>
              <a:rPr lang="en-US" dirty="0"/>
              <a:t>Façade</a:t>
            </a:r>
          </a:p>
          <a:p>
            <a:r>
              <a:rPr lang="en-US" dirty="0"/>
              <a:t>Template Method</a:t>
            </a:r>
          </a:p>
          <a:p>
            <a:endParaRPr lang="en-US" dirty="0"/>
          </a:p>
          <a:p>
            <a:r>
              <a:rPr lang="en-US" dirty="0"/>
              <a:t>Exercise 6</a:t>
            </a:r>
          </a:p>
          <a:p>
            <a:r>
              <a:rPr lang="en-US" dirty="0"/>
              <a:t>Exercise 7</a:t>
            </a:r>
          </a:p>
        </p:txBody>
      </p:sp>
    </p:spTree>
    <p:extLst>
      <p:ext uri="{BB962C8B-B14F-4D97-AF65-F5344CB8AC3E}">
        <p14:creationId xmlns:p14="http://schemas.microsoft.com/office/powerpoint/2010/main" val="30428160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1DA5C-815E-A9B3-4E31-BDFC9EE00AAC}"/>
              </a:ext>
            </a:extLst>
          </p:cNvPr>
          <p:cNvSpPr txBox="1"/>
          <p:nvPr/>
        </p:nvSpPr>
        <p:spPr>
          <a:xfrm>
            <a:off x="4915949" y="6425967"/>
            <a:ext cx="263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@https://refactoring.guru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38B3E36C-F2E1-F748-096D-95E61271D4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61402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1254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E865-5CBE-DD2C-9001-A52C2CE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D627-D092-8389-D9EA-BA51326F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Type: Behavioral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Intent: Define a family of algorithms, encapsulate each one, and make them interchangeable. Strategy lets the algorithm vary independently from clients that use it.</a:t>
            </a:r>
          </a:p>
        </p:txBody>
      </p:sp>
    </p:spTree>
    <p:extLst>
      <p:ext uri="{BB962C8B-B14F-4D97-AF65-F5344CB8AC3E}">
        <p14:creationId xmlns:p14="http://schemas.microsoft.com/office/powerpoint/2010/main" val="30115560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43022A-1F4A-A0BA-DC80-17BC53DB55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80" y="2387730"/>
            <a:ext cx="5549206" cy="208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5264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837D-6FEA-3D16-0844-0FFED7A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EAD4-BC7E-9ECC-4617-38853269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pPr lvl="1"/>
            <a:r>
              <a:rPr lang="fr-FR" dirty="0" err="1"/>
              <a:t>Sorting</a:t>
            </a:r>
            <a:r>
              <a:rPr lang="fr-FR" dirty="0"/>
              <a:t> (</a:t>
            </a:r>
            <a:r>
              <a:rPr lang="fr-FR" dirty="0" err="1"/>
              <a:t>IComparer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Filtering</a:t>
            </a:r>
            <a:r>
              <a:rPr lang="fr-FR" dirty="0"/>
              <a:t> (</a:t>
            </a:r>
            <a:r>
              <a:rPr lang="fr-FR" dirty="0" err="1"/>
              <a:t>Where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Route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4647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1DA5C-815E-A9B3-4E31-BDFC9EE00AAC}"/>
              </a:ext>
            </a:extLst>
          </p:cNvPr>
          <p:cNvSpPr txBox="1"/>
          <p:nvPr/>
        </p:nvSpPr>
        <p:spPr>
          <a:xfrm>
            <a:off x="4915949" y="6425967"/>
            <a:ext cx="263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@https://refactoring.guru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462D4372-CED1-266B-3D4F-9C2038F25E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42" y="1690688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1958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Facade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1DA5C-815E-A9B3-4E31-BDFC9EE00AAC}"/>
              </a:ext>
            </a:extLst>
          </p:cNvPr>
          <p:cNvSpPr txBox="1"/>
          <p:nvPr/>
        </p:nvSpPr>
        <p:spPr>
          <a:xfrm>
            <a:off x="4915949" y="6425967"/>
            <a:ext cx="263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@https://refactoring.guru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23095BA-EB76-956A-359D-2F4FB6707C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79512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E865-5CBE-DD2C-9001-A52C2CE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D627-D092-8389-D9EA-BA51326F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Type: Structural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Intent: Provide a unified interface to a set of interfaces in a subsystem. Façade defines a higher-level interface that makes the subsystem easier to use.</a:t>
            </a:r>
          </a:p>
        </p:txBody>
      </p:sp>
    </p:spTree>
    <p:extLst>
      <p:ext uri="{BB962C8B-B14F-4D97-AF65-F5344CB8AC3E}">
        <p14:creationId xmlns:p14="http://schemas.microsoft.com/office/powerpoint/2010/main" val="10602388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Facade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674575-068D-86AF-52D1-9DC81A28E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25" y="2062162"/>
            <a:ext cx="51720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1385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837D-6FEA-3D16-0844-0FFED7A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EAD4-BC7E-9ECC-4617-38853269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Use the Facade pattern when you need to have a limited but straightforward interface to a complex subsystem.</a:t>
            </a:r>
          </a:p>
          <a:p>
            <a:pPr lvl="1"/>
            <a:r>
              <a:rPr lang="en-US" dirty="0"/>
              <a:t>Use the Facade when you want to structure a subsystem into layers.</a:t>
            </a:r>
          </a:p>
          <a:p>
            <a:pPr lvl="1"/>
            <a:r>
              <a:rPr lang="en-US" dirty="0"/>
              <a:t>API Management in Azure.</a:t>
            </a:r>
          </a:p>
          <a:p>
            <a:pPr lvl="1"/>
            <a:r>
              <a:rPr lang="en-US" dirty="0"/>
              <a:t>Phasing out old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28578067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1DA5C-815E-A9B3-4E31-BDFC9EE00AAC}"/>
              </a:ext>
            </a:extLst>
          </p:cNvPr>
          <p:cNvSpPr txBox="1"/>
          <p:nvPr/>
        </p:nvSpPr>
        <p:spPr>
          <a:xfrm>
            <a:off x="4915949" y="6425967"/>
            <a:ext cx="263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@https://refactoring.guru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17FCBF28-3AB2-E2ED-F3B1-D4628ED79A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587" y="1690688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8069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E865-5CBE-DD2C-9001-A52C2CE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D627-D092-8389-D9EA-BA51326F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Type: Behavioral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Intent: Define the skeleton of an algorithm in an operation, deferring some steps to subclasses. Template Method lets subclasses redefine certain steps of an algorithm without changing the algorithm’s structure.</a:t>
            </a:r>
          </a:p>
        </p:txBody>
      </p:sp>
    </p:spTree>
    <p:extLst>
      <p:ext uri="{BB962C8B-B14F-4D97-AF65-F5344CB8AC3E}">
        <p14:creationId xmlns:p14="http://schemas.microsoft.com/office/powerpoint/2010/main" val="187862497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BA16426-BC11-7212-A35A-7E9CA55046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50" y="2284143"/>
            <a:ext cx="3529449" cy="228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26091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837D-6FEA-3D16-0844-0FFED7A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EAD4-BC7E-9ECC-4617-38853269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pPr lvl="1"/>
            <a:r>
              <a:rPr lang="fr-FR" dirty="0" err="1"/>
              <a:t>Form</a:t>
            </a:r>
            <a:r>
              <a:rPr lang="fr-FR" dirty="0"/>
              <a:t> classes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OnLoad</a:t>
            </a:r>
            <a:r>
              <a:rPr lang="fr-FR" dirty="0"/>
              <a:t>, </a:t>
            </a:r>
            <a:r>
              <a:rPr lang="fr-FR" dirty="0" err="1"/>
              <a:t>OnInit</a:t>
            </a:r>
            <a:r>
              <a:rPr lang="fr-FR" dirty="0"/>
              <a:t>, </a:t>
            </a:r>
            <a:r>
              <a:rPr lang="fr-FR" dirty="0" err="1"/>
              <a:t>OnDestroy</a:t>
            </a:r>
            <a:r>
              <a:rPr lang="fr-FR" dirty="0"/>
              <a:t> etc.</a:t>
            </a:r>
          </a:p>
          <a:p>
            <a:pPr lvl="1"/>
            <a:r>
              <a:rPr lang="fr-FR" dirty="0"/>
              <a:t>Data Mining (</a:t>
            </a:r>
            <a:r>
              <a:rPr lang="fr-FR" dirty="0" err="1"/>
              <a:t>Defer</a:t>
            </a:r>
            <a:r>
              <a:rPr lang="fr-FR" dirty="0"/>
              <a:t> </a:t>
            </a:r>
            <a:r>
              <a:rPr lang="fr-FR" dirty="0" err="1"/>
              <a:t>interpretation</a:t>
            </a:r>
            <a:r>
              <a:rPr lang="fr-FR" dirty="0"/>
              <a:t> of the data. XML, CSV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914780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1ED7-4F54-476A-7C33-A449EFB3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 &amp;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2606D-9116-9D8F-7CDB-27DA59430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1515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86CC-F84F-8E9D-5B06-FCD7E8D7C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36751-5CE6-4657-B46C-6F6AD6A6A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  <a:p>
            <a:r>
              <a:rPr lang="en-US" dirty="0"/>
              <a:t>Command</a:t>
            </a:r>
          </a:p>
          <a:p>
            <a:r>
              <a:rPr lang="en-US" dirty="0"/>
              <a:t>Memento</a:t>
            </a:r>
          </a:p>
          <a:p>
            <a:r>
              <a:rPr lang="en-US" dirty="0"/>
              <a:t>Flyweight</a:t>
            </a:r>
          </a:p>
          <a:p>
            <a:endParaRPr lang="en-US" dirty="0"/>
          </a:p>
          <a:p>
            <a:r>
              <a:rPr lang="en-US" dirty="0"/>
              <a:t>Exercise 8</a:t>
            </a:r>
          </a:p>
        </p:txBody>
      </p:sp>
    </p:spTree>
    <p:extLst>
      <p:ext uri="{BB962C8B-B14F-4D97-AF65-F5344CB8AC3E}">
        <p14:creationId xmlns:p14="http://schemas.microsoft.com/office/powerpoint/2010/main" val="1892567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E865-5CBE-DD2C-9001-A52C2CE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D627-D092-8389-D9EA-BA51326F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Type: Behavioral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Intent: Provide a way to access the elements of an aggregate object sequentially without exposing its underlying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195293321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1DA5C-815E-A9B3-4E31-BDFC9EE00AAC}"/>
              </a:ext>
            </a:extLst>
          </p:cNvPr>
          <p:cNvSpPr txBox="1"/>
          <p:nvPr/>
        </p:nvSpPr>
        <p:spPr>
          <a:xfrm>
            <a:off x="4915949" y="6425967"/>
            <a:ext cx="263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@https://refactoring.guru</a:t>
            </a: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AFD22842-5604-2629-F830-E6EEDEE51D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31" y="1690688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91293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E865-5CBE-DD2C-9001-A52C2CE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D627-D092-8389-D9EA-BA51326F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Type: Behavioral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Intent: Allow an object to alter its behavior when its internal state changes. The object will appear to change its class.</a:t>
            </a:r>
          </a:p>
        </p:txBody>
      </p:sp>
    </p:spTree>
    <p:extLst>
      <p:ext uri="{BB962C8B-B14F-4D97-AF65-F5344CB8AC3E}">
        <p14:creationId xmlns:p14="http://schemas.microsoft.com/office/powerpoint/2010/main" val="305191639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C54FB2-93EA-7E36-A370-8C3E0F9AE1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08" y="2355984"/>
            <a:ext cx="4990476" cy="214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57732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837D-6FEA-3D16-0844-0FFED7A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EAD4-BC7E-9ECC-4617-38853269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pPr lvl="1"/>
            <a:r>
              <a:rPr lang="fr-FR" dirty="0"/>
              <a:t>Documents (</a:t>
            </a:r>
            <a:r>
              <a:rPr lang="fr-FR" dirty="0" err="1"/>
              <a:t>Create</a:t>
            </a:r>
            <a:r>
              <a:rPr lang="fr-FR" dirty="0"/>
              <a:t>, </a:t>
            </a:r>
            <a:r>
              <a:rPr lang="fr-FR" dirty="0" err="1"/>
              <a:t>Review</a:t>
            </a:r>
            <a:r>
              <a:rPr lang="fr-FR" dirty="0"/>
              <a:t>, </a:t>
            </a:r>
            <a:r>
              <a:rPr lang="fr-FR" dirty="0" err="1"/>
              <a:t>Publish</a:t>
            </a:r>
            <a:r>
              <a:rPr lang="fr-FR" dirty="0"/>
              <a:t> states)</a:t>
            </a:r>
          </a:p>
          <a:p>
            <a:pPr lvl="1"/>
            <a:r>
              <a:rPr lang="fr-FR" dirty="0" err="1"/>
              <a:t>Video</a:t>
            </a:r>
            <a:r>
              <a:rPr lang="fr-FR" dirty="0"/>
              <a:t>, Audio</a:t>
            </a:r>
          </a:p>
          <a:p>
            <a:pPr lvl="1"/>
            <a:r>
              <a:rPr lang="fr-FR" dirty="0" err="1"/>
              <a:t>async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Messaging Apps (</a:t>
            </a:r>
            <a:r>
              <a:rPr lang="fr-FR" dirty="0" err="1"/>
              <a:t>Idle</a:t>
            </a:r>
            <a:r>
              <a:rPr lang="fr-FR" dirty="0"/>
              <a:t>, Busy, </a:t>
            </a:r>
            <a:r>
              <a:rPr lang="fr-FR" dirty="0" err="1"/>
              <a:t>Away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OS (</a:t>
            </a:r>
            <a:r>
              <a:rPr lang="fr-FR" dirty="0" err="1"/>
              <a:t>Starting</a:t>
            </a:r>
            <a:r>
              <a:rPr lang="fr-FR" dirty="0"/>
              <a:t>, Running, </a:t>
            </a:r>
            <a:r>
              <a:rPr lang="fr-FR" dirty="0" err="1"/>
              <a:t>Terminating</a:t>
            </a:r>
            <a:r>
              <a:rPr lang="fr-FR" dirty="0"/>
              <a:t>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770171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1DA5C-815E-A9B3-4E31-BDFC9EE00AAC}"/>
              </a:ext>
            </a:extLst>
          </p:cNvPr>
          <p:cNvSpPr txBox="1"/>
          <p:nvPr/>
        </p:nvSpPr>
        <p:spPr>
          <a:xfrm>
            <a:off x="4915949" y="6425967"/>
            <a:ext cx="263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@https://refactoring.guru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D1DCBD11-7282-8267-73E8-BF63F4D4CC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10" y="1592955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91799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E865-5CBE-DD2C-9001-A52C2CE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D627-D092-8389-D9EA-BA51326F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Type: Behavioral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Intent: Encapsulate a request as an object, thereby letting you parameterize clients with different requests, queue or log requests, and support undoable operations.</a:t>
            </a:r>
          </a:p>
        </p:txBody>
      </p:sp>
    </p:spTree>
    <p:extLst>
      <p:ext uri="{BB962C8B-B14F-4D97-AF65-F5344CB8AC3E}">
        <p14:creationId xmlns:p14="http://schemas.microsoft.com/office/powerpoint/2010/main" val="362528870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E017A36-2B9D-0750-E7B0-B9EA18D95E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42" y="1952802"/>
            <a:ext cx="4509957" cy="295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91975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837D-6FEA-3D16-0844-0FFED7A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EAD4-BC7E-9ECC-4617-38853269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pPr lvl="1"/>
            <a:r>
              <a:rPr lang="fr-FR" dirty="0"/>
              <a:t>UI </a:t>
            </a:r>
            <a:r>
              <a:rPr lang="fr-FR" dirty="0" err="1"/>
              <a:t>Commands</a:t>
            </a:r>
            <a:r>
              <a:rPr lang="fr-FR" dirty="0"/>
              <a:t> (Save, Undo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WPF (</a:t>
            </a:r>
            <a:r>
              <a:rPr lang="fr-FR" dirty="0" err="1"/>
              <a:t>ICommand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970054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Memento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1DA5C-815E-A9B3-4E31-BDFC9EE00AAC}"/>
              </a:ext>
            </a:extLst>
          </p:cNvPr>
          <p:cNvSpPr txBox="1"/>
          <p:nvPr/>
        </p:nvSpPr>
        <p:spPr>
          <a:xfrm>
            <a:off x="4915949" y="6425967"/>
            <a:ext cx="263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@https://refactoring.guru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58F6A5FA-C792-03D9-95AA-98AA823966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52" y="1827846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12737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E865-5CBE-DD2C-9001-A52C2CE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D627-D092-8389-D9EA-BA51326F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Type: Behavioral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Intent: Without violating encapsulation, capture and externalize an object’s internal state so that the object can be restored to this state later.</a:t>
            </a:r>
          </a:p>
        </p:txBody>
      </p:sp>
    </p:spTree>
    <p:extLst>
      <p:ext uri="{BB962C8B-B14F-4D97-AF65-F5344CB8AC3E}">
        <p14:creationId xmlns:p14="http://schemas.microsoft.com/office/powerpoint/2010/main" val="364974574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4DotNet 2019">
      <a:dk1>
        <a:srgbClr val="FFFFFF"/>
      </a:dk1>
      <a:lt1>
        <a:srgbClr val="1226AA"/>
      </a:lt1>
      <a:dk2>
        <a:srgbClr val="FFFFFF"/>
      </a:dk2>
      <a:lt2>
        <a:srgbClr val="1226AA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4DotNet 2019">
      <a:majorFont>
        <a:latin typeface="NeuzeitS LT Book"/>
        <a:ea typeface=""/>
        <a:cs typeface=""/>
      </a:majorFont>
      <a:minorFont>
        <a:latin typeface="NeuzeitS-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DotNet.potx" id="{6EBE8229-C4A2-44FC-B149-BF03E7FC328E}" vid="{2B25294C-E4BB-4D57-81A8-30E9B8F4D2A4}"/>
    </a:ext>
  </a:extLst>
</a:theme>
</file>

<file path=ppt/theme/theme2.xml><?xml version="1.0" encoding="utf-8"?>
<a:theme xmlns:a="http://schemas.openxmlformats.org/drawingml/2006/main" name="1_Kantoorthema">
  <a:themeElements>
    <a:clrScheme name="4DotNet 2019">
      <a:dk1>
        <a:srgbClr val="FFFFFF"/>
      </a:dk1>
      <a:lt1>
        <a:srgbClr val="1226AA"/>
      </a:lt1>
      <a:dk2>
        <a:srgbClr val="FFFFFF"/>
      </a:dk2>
      <a:lt2>
        <a:srgbClr val="1226AA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4DotNet 2019">
      <a:majorFont>
        <a:latin typeface="NeuzeitS LT Book"/>
        <a:ea typeface=""/>
        <a:cs typeface=""/>
      </a:majorFont>
      <a:minorFont>
        <a:latin typeface="NeuzeitS-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DotNet.potx" id="{6EBE8229-C4A2-44FC-B149-BF03E7FC328E}" vid="{D7DFB71B-7E0B-4A7D-BB0D-600CB48BC2F3}"/>
    </a:ext>
  </a:extLst>
</a:theme>
</file>

<file path=ppt/theme/theme3.xml><?xml version="1.0" encoding="utf-8"?>
<a:theme xmlns:a="http://schemas.openxmlformats.org/drawingml/2006/main" name="2_Kantoorthema">
  <a:themeElements>
    <a:clrScheme name="4DotNet 2019">
      <a:dk1>
        <a:srgbClr val="FFFFFF"/>
      </a:dk1>
      <a:lt1>
        <a:srgbClr val="1226AA"/>
      </a:lt1>
      <a:dk2>
        <a:srgbClr val="FFFFFF"/>
      </a:dk2>
      <a:lt2>
        <a:srgbClr val="1226AA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4DotNet 2019">
      <a:majorFont>
        <a:latin typeface="NeuzeitS LT Book"/>
        <a:ea typeface=""/>
        <a:cs typeface=""/>
      </a:majorFont>
      <a:minorFont>
        <a:latin typeface="NeuzeitS-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DotNet.potx" id="{6EBE8229-C4A2-44FC-B149-BF03E7FC328E}" vid="{40D1B1DE-FECF-49F5-9F1D-B389DB3D0EA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4Dotnet template</Template>
  <TotalTime>3652</TotalTime>
  <Words>1557</Words>
  <Application>Microsoft Office PowerPoint</Application>
  <PresentationFormat>Widescreen</PresentationFormat>
  <Paragraphs>347</Paragraphs>
  <Slides>106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106</vt:i4>
      </vt:variant>
    </vt:vector>
  </HeadingPairs>
  <TitlesOfParts>
    <vt:vector size="112" baseType="lpstr">
      <vt:lpstr>Arial</vt:lpstr>
      <vt:lpstr>NeuzeitS LT Book</vt:lpstr>
      <vt:lpstr>NeuzeitS-Book</vt:lpstr>
      <vt:lpstr>Kantoorthema</vt:lpstr>
      <vt:lpstr>1_Kantoorthema</vt:lpstr>
      <vt:lpstr>2_Kantoorthema</vt:lpstr>
      <vt:lpstr>Design Patterns</vt:lpstr>
      <vt:lpstr>Schedule</vt:lpstr>
      <vt:lpstr>Object Orientation</vt:lpstr>
      <vt:lpstr>SOLID</vt:lpstr>
      <vt:lpstr>The Book Design Patterns </vt:lpstr>
      <vt:lpstr>Pattern structure </vt:lpstr>
      <vt:lpstr>Block 1</vt:lpstr>
      <vt:lpstr>Iterator</vt:lpstr>
      <vt:lpstr>Iterator</vt:lpstr>
      <vt:lpstr>Iterator</vt:lpstr>
      <vt:lpstr>Iterator</vt:lpstr>
      <vt:lpstr>Observer</vt:lpstr>
      <vt:lpstr>Observer</vt:lpstr>
      <vt:lpstr>Observer</vt:lpstr>
      <vt:lpstr>Observer</vt:lpstr>
      <vt:lpstr>Singleton</vt:lpstr>
      <vt:lpstr>Singleton</vt:lpstr>
      <vt:lpstr>Singleton</vt:lpstr>
      <vt:lpstr>Singleton</vt:lpstr>
      <vt:lpstr>Visitor</vt:lpstr>
      <vt:lpstr>Visitor</vt:lpstr>
      <vt:lpstr>Visitor</vt:lpstr>
      <vt:lpstr>Visitor</vt:lpstr>
      <vt:lpstr>Exercise 1</vt:lpstr>
      <vt:lpstr>Block 2</vt:lpstr>
      <vt:lpstr>Chain of Responsibility</vt:lpstr>
      <vt:lpstr>Chain of Responsibility</vt:lpstr>
      <vt:lpstr>Chain of Responsibility</vt:lpstr>
      <vt:lpstr>Chain of Responsibility</vt:lpstr>
      <vt:lpstr>Mediator</vt:lpstr>
      <vt:lpstr>Mediator</vt:lpstr>
      <vt:lpstr>Mediator</vt:lpstr>
      <vt:lpstr>Mediator</vt:lpstr>
      <vt:lpstr>Proxy</vt:lpstr>
      <vt:lpstr>Proxy</vt:lpstr>
      <vt:lpstr>Proxy</vt:lpstr>
      <vt:lpstr>Proxy</vt:lpstr>
      <vt:lpstr>Prototype</vt:lpstr>
      <vt:lpstr>Prototype</vt:lpstr>
      <vt:lpstr>Prototype</vt:lpstr>
      <vt:lpstr>Prototype</vt:lpstr>
      <vt:lpstr>Exercise 2</vt:lpstr>
      <vt:lpstr>Block 3</vt:lpstr>
      <vt:lpstr>Builder</vt:lpstr>
      <vt:lpstr>Builder</vt:lpstr>
      <vt:lpstr>Builder</vt:lpstr>
      <vt:lpstr>Builder</vt:lpstr>
      <vt:lpstr>Factory Method</vt:lpstr>
      <vt:lpstr>Factory Method</vt:lpstr>
      <vt:lpstr>Factory Method</vt:lpstr>
      <vt:lpstr>Factory Method</vt:lpstr>
      <vt:lpstr>Abstract Factory</vt:lpstr>
      <vt:lpstr>Abstract Factory</vt:lpstr>
      <vt:lpstr>Abstract Factory</vt:lpstr>
      <vt:lpstr>Abstract Factory</vt:lpstr>
      <vt:lpstr>Composite</vt:lpstr>
      <vt:lpstr>Composite</vt:lpstr>
      <vt:lpstr>Composite</vt:lpstr>
      <vt:lpstr>Composite</vt:lpstr>
      <vt:lpstr>Exercise 3</vt:lpstr>
      <vt:lpstr>Block 4</vt:lpstr>
      <vt:lpstr>Bridge</vt:lpstr>
      <vt:lpstr>Bridge</vt:lpstr>
      <vt:lpstr>Bridge</vt:lpstr>
      <vt:lpstr>Bridge</vt:lpstr>
      <vt:lpstr>Decorator</vt:lpstr>
      <vt:lpstr>Decorator</vt:lpstr>
      <vt:lpstr>Decorator</vt:lpstr>
      <vt:lpstr>Decorator</vt:lpstr>
      <vt:lpstr>Adapter</vt:lpstr>
      <vt:lpstr>Adapter</vt:lpstr>
      <vt:lpstr>Adapter</vt:lpstr>
      <vt:lpstr>Adapter</vt:lpstr>
      <vt:lpstr>Exercise 4 &amp; 5</vt:lpstr>
      <vt:lpstr>Block 5</vt:lpstr>
      <vt:lpstr>Strategy</vt:lpstr>
      <vt:lpstr>Strategy</vt:lpstr>
      <vt:lpstr>Strategy</vt:lpstr>
      <vt:lpstr>Strategy</vt:lpstr>
      <vt:lpstr>Facade</vt:lpstr>
      <vt:lpstr>Facade</vt:lpstr>
      <vt:lpstr>Facade</vt:lpstr>
      <vt:lpstr>Facade</vt:lpstr>
      <vt:lpstr>Template Method</vt:lpstr>
      <vt:lpstr>Template Method</vt:lpstr>
      <vt:lpstr>Template Method</vt:lpstr>
      <vt:lpstr>Template Method</vt:lpstr>
      <vt:lpstr>Exercise 6 &amp; 7</vt:lpstr>
      <vt:lpstr>Block 6</vt:lpstr>
      <vt:lpstr>State</vt:lpstr>
      <vt:lpstr>State</vt:lpstr>
      <vt:lpstr>State</vt:lpstr>
      <vt:lpstr>State</vt:lpstr>
      <vt:lpstr>Command</vt:lpstr>
      <vt:lpstr>Command</vt:lpstr>
      <vt:lpstr>Command</vt:lpstr>
      <vt:lpstr>Command</vt:lpstr>
      <vt:lpstr>Memento</vt:lpstr>
      <vt:lpstr>Memento</vt:lpstr>
      <vt:lpstr>Memento</vt:lpstr>
      <vt:lpstr>Memento</vt:lpstr>
      <vt:lpstr>Flyweight</vt:lpstr>
      <vt:lpstr>Flyweight</vt:lpstr>
      <vt:lpstr>Flyweight</vt:lpstr>
      <vt:lpstr>Flyweight</vt:lpstr>
      <vt:lpstr>Exercise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Patrick Schmidt</dc:creator>
  <cp:lastModifiedBy>Patrick Schmidt</cp:lastModifiedBy>
  <cp:revision>32</cp:revision>
  <dcterms:created xsi:type="dcterms:W3CDTF">2023-07-16T12:01:18Z</dcterms:created>
  <dcterms:modified xsi:type="dcterms:W3CDTF">2023-08-22T14:05:01Z</dcterms:modified>
</cp:coreProperties>
</file>