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BC7B-DA08-4572-8151-D37E1D8D9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36415-0D26-5157-40F9-2964F3B4B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99B2B-22DA-AA20-17C7-8BA02932C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3AAC-ACB3-9F6D-B558-3C99D114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C3BC-52A0-F7A0-987D-318863D3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9B45-9934-DB8F-FCD8-E494BFEC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CE3A4A-FF1E-11DC-F7F4-CEAA11C80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D114C-608F-6D6C-5227-A0D03F43F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705CF-9DA9-0AFA-8C45-6A53C239F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2BFDD-36B8-9A19-D370-FA88680B5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0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CD27B-9C1F-799F-852C-684FB9736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EFF25-5C7E-3CA2-ECAB-A5A7787B6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FD0F-1FB2-FF9B-70E5-EC55DF5EE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C3F79-7301-3FB1-FFF2-C3196847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9FA12-2B61-56E4-A51B-5192426B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38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39FE0-7046-6A85-214B-950FD0A2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B0D92-4CC4-CA2B-A3AA-849D02E5F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8F97-57DC-8236-1640-B59BA61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7D75D-E88B-5530-17AD-028A008D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0BFE-1149-7EBA-3AA9-52185EBF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82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0F54-D284-75B8-0256-42549096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BCC26-37D7-67C4-D9C0-CD54CB244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AE66-9CDF-F112-4748-768604ED9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9161-9DFF-BF26-AAF5-2379F79F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F01D7-B065-5C4F-C030-16EB157B1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09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DB85E-27C5-55E7-F310-5267A195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832DB-9577-31BF-A613-3C48C2BE8A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0FEC6-1614-2535-1C9D-B3947BC66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5DD8D-C3C9-3CD4-1E45-171E2A14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47D0A-ED51-E836-77E5-0DEAF881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FB064-43C8-D2A0-F3F2-1DD2BF4A5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6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27CAC-BF6D-F9E9-BF7D-90728161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37379-AFB7-0153-C19A-6B1E982BC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665AC-C83C-B6E9-77DF-0E0A8469B5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71867-DEAA-4F0D-D40C-BFBD58BAB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FF393-88D4-9958-4AFF-1B725BD4FC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77038C-718F-8FE8-662A-B735E3C18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9D391-F883-DE33-1FC0-1A938F28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05BAD-2D8C-1A67-17BE-9DB555780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82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7CB19-DDC2-836F-F036-D99EB809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15638-7221-FC62-3BED-0846B5A69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A471F-00CF-16F2-35A3-4703BCF0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E7ACF6-D617-3033-7444-FF5400B4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3838F-1D6A-7ABE-24DB-1D0CE87A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1484C-7943-0877-EB59-98993AD0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C15F-5145-D676-3440-9C008A87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62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BF48-53C1-18AE-D5C7-B6570E2F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165A7-7904-4610-7A38-5E1441FC8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D777-FFBA-AEBA-6358-2CB094AB2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8860F-C95E-0CF0-9BA5-9025B85D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8714A-7836-6D6A-312C-269CFB35F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B6E2C-4D58-D972-952C-E8731D6D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B8B2D-6547-13EA-9999-3A7AB54D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7EAB5-1CEE-3BE9-9178-3FA589913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37472-4456-BC02-E7F0-E5196E882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43E3-78AD-3B4A-C312-7F9A8989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42C32-68D8-8CFF-A52E-46DB7803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0C57-7BC7-7600-869C-6840A6DF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C7210-EDA2-05CF-D271-CE73A9A1A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4CC36-6B47-E7EC-AEA4-F4B501EB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47FF-76AA-DF94-2ABA-62839CDB9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42355-66B4-5F1D-3F9D-02D654DDF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ED523-0F2C-F0C5-C40A-1A791CF2C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8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Aircraft Safety and Risk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A data-driven recommendation for low-risk aircraft investment</a:t>
            </a:r>
          </a:p>
          <a:p>
            <a:r>
              <a:rPr dirty="0"/>
              <a:t>By </a:t>
            </a:r>
            <a:r>
              <a:rPr lang="en-US" dirty="0"/>
              <a:t>Warren Patsi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Accidents by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5900"/>
            <a:ext cx="8229600" cy="1617044"/>
          </a:xfrm>
        </p:spPr>
        <p:txBody>
          <a:bodyPr>
            <a:normAutofit/>
          </a:bodyPr>
          <a:lstStyle/>
          <a:p>
            <a:r>
              <a:rPr sz="1600" dirty="0"/>
              <a:t>Most accidents happen in good weather, but poor weather increases the risk of severe outcomes.</a:t>
            </a:r>
          </a:p>
          <a:p>
            <a:r>
              <a:rPr sz="1600" dirty="0"/>
              <a:t>Flying in Instrument Meteorological Conditions (IMC) requires more advanced training and equipment.</a:t>
            </a:r>
          </a:p>
          <a:p>
            <a:r>
              <a:rPr sz="1600" dirty="0"/>
              <a:t>Weather awareness and preparedness are key to safe operations, especially for private aircraft.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1B4CF6-052F-1F2F-E86A-436F4F5D2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5940"/>
            <a:ext cx="9144000" cy="44385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013059"/>
          </a:xfrm>
        </p:spPr>
        <p:txBody>
          <a:bodyPr>
            <a:normAutofit/>
          </a:bodyPr>
          <a:lstStyle/>
          <a:p>
            <a:r>
              <a:rPr sz="1600" dirty="0"/>
              <a:t>The number of accidents has generally declined over the </a:t>
            </a:r>
            <a:r>
              <a:rPr lang="en-US" sz="1600" dirty="0"/>
              <a:t>years</a:t>
            </a:r>
            <a:r>
              <a:rPr sz="1600" dirty="0"/>
              <a:t>.</a:t>
            </a:r>
          </a:p>
          <a:p>
            <a:r>
              <a:rPr sz="1600" dirty="0"/>
              <a:t>Improvements in technology, regulation, and training are making flying safer.</a:t>
            </a:r>
          </a:p>
          <a:p>
            <a:r>
              <a:rPr sz="1600" dirty="0"/>
              <a:t>Investing in newer, modern aircraft models aligns with long-term safety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5AEAD-AE1C-1C41-8FDF-3236549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6059"/>
            <a:ext cx="9144000" cy="470194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Choose aircraft models with low accident and fatality history for investment.</a:t>
            </a:r>
          </a:p>
          <a:p>
            <a:r>
              <a:rPr dirty="0"/>
              <a:t>Avoid types that frequently crash during landing or in poor weather.</a:t>
            </a:r>
          </a:p>
          <a:p>
            <a:r>
              <a:rPr dirty="0"/>
              <a:t>Prioritize models with high survivability and modern safety features.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Conduct cost-benefit analysis for top recommended aircraft types.</a:t>
            </a:r>
          </a:p>
          <a:p>
            <a:r>
              <a:rPr dirty="0"/>
              <a:t>Engage manufacturers to validate safety records and support readiness.</a:t>
            </a:r>
          </a:p>
          <a:p>
            <a:r>
              <a:rPr dirty="0"/>
              <a:t>Create internal training and safety plans for risky flight phases and poor weather.</a:t>
            </a:r>
          </a:p>
          <a:p>
            <a:r>
              <a:rPr dirty="0"/>
              <a:t>Continue monitoring trends to adjust strategies as the aviation industry evolves.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+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Thank you for your attention!</a:t>
            </a:r>
          </a:p>
          <a:p>
            <a:endParaRPr dirty="0"/>
          </a:p>
          <a:p>
            <a:r>
              <a:rPr dirty="0"/>
              <a:t>Please feel free to ask any questions.</a:t>
            </a:r>
          </a:p>
          <a:p>
            <a:endParaRPr dirty="0"/>
          </a:p>
          <a:p>
            <a:r>
              <a:rPr lang="en-US" dirty="0"/>
              <a:t>Warren Patsi</a:t>
            </a:r>
            <a:endParaRPr dirty="0"/>
          </a:p>
          <a:p>
            <a:r>
              <a:rPr dirty="0"/>
              <a:t>Email: </a:t>
            </a:r>
            <a:r>
              <a:rPr lang="en-US" dirty="0"/>
              <a:t>patsiwarren@gmail.com</a:t>
            </a:r>
            <a:endParaRPr dirty="0"/>
          </a:p>
          <a:p>
            <a:r>
              <a:rPr dirty="0"/>
              <a:t>LinkedIn: linkedin.com/in/</a:t>
            </a:r>
            <a:r>
              <a:rPr dirty="0" err="1"/>
              <a:t>yourprofile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443"/>
            <a:ext cx="8229600" cy="1143000"/>
          </a:xfrm>
        </p:spPr>
        <p:txBody>
          <a:bodyPr/>
          <a:lstStyle/>
          <a:p>
            <a:r>
              <a:rPr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4183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This project analyzes historical aircraft accident records to help identify low-risk aircraft types.</a:t>
            </a:r>
          </a:p>
          <a:p>
            <a:r>
              <a:rPr lang="en-US" dirty="0"/>
              <a:t>W</a:t>
            </a:r>
            <a:r>
              <a:rPr dirty="0"/>
              <a:t>e explore accident frequency, injury severity, and contributing causes like weather and flight phase.</a:t>
            </a:r>
          </a:p>
          <a:p>
            <a:r>
              <a:rPr dirty="0"/>
              <a:t>Tools used: Python (for data cleaning and analysis) and Tableau (for interactive visualizations).</a:t>
            </a:r>
          </a:p>
          <a:p>
            <a:r>
              <a:rPr dirty="0"/>
              <a:t>The goal is to make safe, data-backed investment decisions in the aviation sector.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/>
          <a:lstStyle/>
          <a:p>
            <a:r>
              <a:rPr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7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Our company is expanding into the aviation industry to diversify operations.</a:t>
            </a:r>
          </a:p>
          <a:p>
            <a:r>
              <a:rPr dirty="0"/>
              <a:t>The</a:t>
            </a:r>
            <a:r>
              <a:rPr lang="en-US" dirty="0"/>
              <a:t> Aviation</a:t>
            </a:r>
            <a:r>
              <a:rPr dirty="0"/>
              <a:t> </a:t>
            </a:r>
            <a:r>
              <a:rPr lang="en-US" dirty="0"/>
              <a:t>department</a:t>
            </a:r>
            <a:r>
              <a:rPr dirty="0"/>
              <a:t> needs guidance on selecting aircraft types with minimal operational and safety risk.</a:t>
            </a:r>
          </a:p>
          <a:p>
            <a:r>
              <a:rPr dirty="0"/>
              <a:t>Past accident data can help identify which models have better safety records.</a:t>
            </a:r>
          </a:p>
          <a:p>
            <a:r>
              <a:rPr dirty="0"/>
              <a:t>Understanding the risk profile of aircraft helps prevent financial loss, regulatory issues, and reputation damage.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756"/>
            <a:ext cx="8229600" cy="1143000"/>
          </a:xfrm>
        </p:spPr>
        <p:txBody>
          <a:bodyPr/>
          <a:lstStyle/>
          <a:p>
            <a:r>
              <a:rPr dirty="0"/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0912"/>
            <a:ext cx="8229600" cy="4525963"/>
          </a:xfrm>
        </p:spPr>
        <p:txBody>
          <a:bodyPr>
            <a:normAutofit/>
          </a:bodyPr>
          <a:lstStyle/>
          <a:p>
            <a:r>
              <a:rPr dirty="0"/>
              <a:t>Data sourced from Kaggle: US and international aircraft accident reports (1960s–2020s).</a:t>
            </a:r>
          </a:p>
          <a:p>
            <a:r>
              <a:rPr dirty="0"/>
              <a:t>Each record represents an accident or incident, with detail</a:t>
            </a:r>
            <a:r>
              <a:rPr lang="en-US" dirty="0"/>
              <a:t>s</a:t>
            </a:r>
            <a:r>
              <a:rPr dirty="0"/>
              <a:t> on aircraft type, weather, damage, and injuries.</a:t>
            </a:r>
          </a:p>
          <a:p>
            <a:r>
              <a:rPr dirty="0"/>
              <a:t>Key columns used: </a:t>
            </a:r>
            <a:r>
              <a:rPr dirty="0" err="1"/>
              <a:t>Event.Date</a:t>
            </a:r>
            <a:r>
              <a:rPr dirty="0"/>
              <a:t>, Make, Model, </a:t>
            </a:r>
            <a:r>
              <a:rPr dirty="0" err="1"/>
              <a:t>Weather.Condition</a:t>
            </a:r>
            <a:r>
              <a:rPr dirty="0"/>
              <a:t>, </a:t>
            </a:r>
            <a:r>
              <a:rPr dirty="0" err="1"/>
              <a:t>Aircraft.Damage</a:t>
            </a:r>
            <a:r>
              <a:rPr dirty="0"/>
              <a:t>, Injury Severity, Flight Phase.</a:t>
            </a:r>
          </a:p>
          <a:p>
            <a:r>
              <a:rPr dirty="0"/>
              <a:t>Data helped </a:t>
            </a:r>
            <a:r>
              <a:rPr lang="en-US" dirty="0"/>
              <a:t>me to</a:t>
            </a:r>
            <a:r>
              <a:rPr dirty="0"/>
              <a:t> understand when, where, and how different aircraft models encounter risk.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1"/>
            <a:ext cx="8229600" cy="1143000"/>
          </a:xfrm>
        </p:spPr>
        <p:txBody>
          <a:bodyPr/>
          <a:lstStyle/>
          <a:p>
            <a:r>
              <a:rPr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dirty="0"/>
              <a:t> found that the raw data had some unclear or inconsistent entries.</a:t>
            </a:r>
          </a:p>
          <a:p>
            <a:r>
              <a:rPr dirty="0"/>
              <a:t>For example, 'Unknown', 'UNK', and 'Unk' were treated differently even though they mean the same.</a:t>
            </a:r>
          </a:p>
          <a:p>
            <a:r>
              <a:rPr lang="en-US" dirty="0"/>
              <a:t>I</a:t>
            </a:r>
            <a:r>
              <a:rPr dirty="0"/>
              <a:t> combined similar entries and filled in important missing details where possible.</a:t>
            </a:r>
          </a:p>
          <a:p>
            <a:r>
              <a:rPr dirty="0"/>
              <a:t>This made the information more accurate and easier to analyze for decision-making.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31"/>
            <a:ext cx="8229600" cy="1143000"/>
          </a:xfrm>
        </p:spPr>
        <p:txBody>
          <a:bodyPr/>
          <a:lstStyle/>
          <a:p>
            <a:r>
              <a:rPr dirty="0"/>
              <a:t>Data Analysis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8043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I</a:t>
            </a:r>
            <a:r>
              <a:rPr dirty="0"/>
              <a:t> used a tool called Python to help organize and explore the data quickly.</a:t>
            </a:r>
          </a:p>
          <a:p>
            <a:r>
              <a:rPr dirty="0"/>
              <a:t>Charts and summaries were created to find patterns in aircraft accidents.</a:t>
            </a:r>
          </a:p>
          <a:p>
            <a:r>
              <a:rPr lang="en-US" dirty="0"/>
              <a:t>I</a:t>
            </a:r>
            <a:r>
              <a:rPr dirty="0"/>
              <a:t> focused on: how often accidents happen, how serious they are, and what usually causes them.</a:t>
            </a:r>
          </a:p>
          <a:p>
            <a:r>
              <a:rPr dirty="0"/>
              <a:t>To make things easier to understand, </a:t>
            </a:r>
            <a:r>
              <a:rPr lang="en-US" dirty="0"/>
              <a:t>I</a:t>
            </a:r>
            <a:r>
              <a:rPr dirty="0"/>
              <a:t> built visual dashboards using a tool called Tableau.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99644"/>
          </a:xfrm>
        </p:spPr>
        <p:txBody>
          <a:bodyPr/>
          <a:lstStyle/>
          <a:p>
            <a:r>
              <a:rPr dirty="0"/>
              <a:t>Top 10 Aircraft by Accident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2057"/>
            <a:ext cx="8229600" cy="1143000"/>
          </a:xfrm>
        </p:spPr>
        <p:txBody>
          <a:bodyPr>
            <a:normAutofit/>
          </a:bodyPr>
          <a:lstStyle/>
          <a:p>
            <a:r>
              <a:rPr sz="1600" dirty="0"/>
              <a:t>Some aircraft types appear in accidents more frequently than others.</a:t>
            </a:r>
          </a:p>
          <a:p>
            <a:r>
              <a:rPr sz="1600" dirty="0"/>
              <a:t>These models may be older, more widely used, or operated in higher-risk conditions.</a:t>
            </a:r>
          </a:p>
          <a:p>
            <a:r>
              <a:rPr sz="1600" dirty="0"/>
              <a:t>By identifying high-frequency models, we can focus our attention on safer alternatives.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9DEFB-EC8A-25A0-5F35-E7B2AA64F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1938"/>
            <a:ext cx="8499107" cy="463606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Injury Severity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969745"/>
          </a:xfrm>
        </p:spPr>
        <p:txBody>
          <a:bodyPr>
            <a:normAutofit/>
          </a:bodyPr>
          <a:lstStyle/>
          <a:p>
            <a:r>
              <a:rPr sz="1600" dirty="0"/>
              <a:t>Not all accidents are equally severe</a:t>
            </a:r>
            <a:r>
              <a:rPr lang="en-US" sz="1600" dirty="0"/>
              <a:t>, </a:t>
            </a:r>
            <a:r>
              <a:rPr sz="1600" dirty="0"/>
              <a:t>some result in only minor injuries or none at all.</a:t>
            </a:r>
          </a:p>
          <a:p>
            <a:r>
              <a:rPr sz="1600" dirty="0"/>
              <a:t>Certain aircraft types </a:t>
            </a:r>
            <a:r>
              <a:rPr lang="en-US" sz="1600" dirty="0" err="1"/>
              <a:t>e.g</a:t>
            </a:r>
            <a:r>
              <a:rPr lang="en-US" sz="1600" dirty="0"/>
              <a:t> Cessna 172 </a:t>
            </a:r>
            <a:r>
              <a:rPr sz="1600" dirty="0"/>
              <a:t>have more survivable accident records than others.</a:t>
            </a:r>
          </a:p>
          <a:p>
            <a:r>
              <a:rPr lang="en-US" sz="1600" dirty="0"/>
              <a:t>I</a:t>
            </a:r>
            <a:r>
              <a:rPr sz="1600" dirty="0"/>
              <a:t> prioritized aircraft where passengers are more likely to walk away unharmed.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4B3AA-71D2-CA65-A679-E81A1451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945"/>
            <a:ext cx="9144000" cy="42990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5147"/>
          </a:xfrm>
        </p:spPr>
        <p:txBody>
          <a:bodyPr/>
          <a:lstStyle/>
          <a:p>
            <a:r>
              <a:rPr dirty="0"/>
              <a:t>Accidents by Flight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9402"/>
            <a:ext cx="8229600" cy="1143001"/>
          </a:xfrm>
        </p:spPr>
        <p:txBody>
          <a:bodyPr>
            <a:normAutofit/>
          </a:bodyPr>
          <a:lstStyle/>
          <a:p>
            <a:r>
              <a:rPr sz="1600" dirty="0"/>
              <a:t>Most accidents happen during takeoff, landing, and approach.</a:t>
            </a:r>
          </a:p>
          <a:p>
            <a:r>
              <a:rPr sz="1600" dirty="0"/>
              <a:t>These phases are more complex and require precise handling.</a:t>
            </a:r>
          </a:p>
          <a:p>
            <a:r>
              <a:rPr sz="1600" dirty="0"/>
              <a:t>Training and equipment decisions should focus on reducing risk in these moments of flight.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0D26CB-4E1A-A3DA-2DA5-EEC6B81CD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3846"/>
            <a:ext cx="9144000" cy="49121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Words>699</Words>
  <Application>Microsoft Office PowerPoint</Application>
  <PresentationFormat>On-screen Show (4:3)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Aircraft Safety and Risk Analysis</vt:lpstr>
      <vt:lpstr>Overview</vt:lpstr>
      <vt:lpstr>Business Understanding</vt:lpstr>
      <vt:lpstr>Data Understanding</vt:lpstr>
      <vt:lpstr>Data Cleaning</vt:lpstr>
      <vt:lpstr>Data Analysis Approach</vt:lpstr>
      <vt:lpstr>Top 10 Aircraft by Accident Count</vt:lpstr>
      <vt:lpstr>Injury Severity Breakdown</vt:lpstr>
      <vt:lpstr>Accidents by Flight Phase</vt:lpstr>
      <vt:lpstr>Accidents by Weather</vt:lpstr>
      <vt:lpstr>Trend Over Time</vt:lpstr>
      <vt:lpstr>Business Recommendations</vt:lpstr>
      <vt:lpstr>Next Steps</vt:lpstr>
      <vt:lpstr>Thank You +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Warren Patsi</dc:creator>
  <cp:keywords/>
  <dc:description>generated using python-pptx</dc:description>
  <cp:lastModifiedBy>Warren Patsi</cp:lastModifiedBy>
  <cp:revision>2</cp:revision>
  <dcterms:created xsi:type="dcterms:W3CDTF">2013-01-27T09:14:16Z</dcterms:created>
  <dcterms:modified xsi:type="dcterms:W3CDTF">2025-06-29T13:11:13Z</dcterms:modified>
  <cp:category/>
</cp:coreProperties>
</file>