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4" r:id="rId12"/>
    <p:sldId id="29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304" r:id="rId44"/>
    <p:sldId id="299" r:id="rId45"/>
    <p:sldId id="300" r:id="rId46"/>
    <p:sldId id="305" r:id="rId47"/>
    <p:sldId id="306" r:id="rId48"/>
    <p:sldId id="301" r:id="rId49"/>
    <p:sldId id="302" r:id="rId50"/>
    <p:sldId id="303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0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EAC14-4927-4E35-AD63-835B431793EE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6C0CD-8EB6-48FE-B51B-8C6EBA36B7B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15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2A63662-D18C-1E4B-9DAD-85F4022C94C9}" type="slidenum">
              <a:rPr lang="fr-FR">
                <a:latin typeface="Arial" charset="0"/>
              </a:rPr>
              <a:pPr eaLnBrk="1" hangingPunct="1"/>
              <a:t>2</a:t>
            </a:fld>
            <a:endParaRPr lang="fr-FR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2FC47C8-3D8B-3F48-8F40-4AF043E87647}" type="slidenum">
              <a:rPr lang="fr-FR">
                <a:latin typeface="Arial" charset="0"/>
              </a:rPr>
              <a:pPr eaLnBrk="1" hangingPunct="1"/>
              <a:t>14</a:t>
            </a:fld>
            <a:endParaRPr lang="fr-FR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226F393-EFC0-5A48-BDA5-66C60CE6400B}" type="slidenum">
              <a:rPr lang="fr-FR">
                <a:latin typeface="Arial" charset="0"/>
              </a:rPr>
              <a:pPr eaLnBrk="1" hangingPunct="1"/>
              <a:t>15</a:t>
            </a:fld>
            <a:endParaRPr lang="fr-FR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567007-8E67-E749-A7DA-21294F586C28}" type="slidenum">
              <a:rPr lang="fr-FR">
                <a:latin typeface="Arial" charset="0"/>
              </a:rPr>
              <a:pPr eaLnBrk="1" hangingPunct="1"/>
              <a:t>16</a:t>
            </a:fld>
            <a:endParaRPr lang="fr-FR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939470-5B6C-8848-B56F-7BA338EBD0F5}" type="slidenum">
              <a:rPr lang="fr-FR">
                <a:latin typeface="Arial" charset="0"/>
              </a:rPr>
              <a:pPr eaLnBrk="1" hangingPunct="1"/>
              <a:t>17</a:t>
            </a:fld>
            <a:endParaRPr lang="fr-FR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160C19-9D36-E345-BA86-8E629CD3B7BC}" type="slidenum">
              <a:rPr lang="fr-FR">
                <a:latin typeface="Arial" charset="0"/>
              </a:rPr>
              <a:pPr eaLnBrk="1" hangingPunct="1"/>
              <a:t>18</a:t>
            </a:fld>
            <a:endParaRPr lang="fr-FR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2114A5-10BF-CD41-B8D6-D1DA6B5059BB}" type="slidenum">
              <a:rPr lang="fr-FR">
                <a:latin typeface="Arial" charset="0"/>
              </a:rPr>
              <a:pPr eaLnBrk="1" hangingPunct="1"/>
              <a:t>19</a:t>
            </a:fld>
            <a:endParaRPr lang="fr-FR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1AAEFC6-EDB4-0940-A81D-9A285B0C778D}" type="slidenum">
              <a:rPr lang="fr-FR">
                <a:latin typeface="Arial" charset="0"/>
              </a:rPr>
              <a:pPr eaLnBrk="1" hangingPunct="1"/>
              <a:t>20</a:t>
            </a:fld>
            <a:endParaRPr lang="fr-FR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9C590E-8CF0-FE47-8269-5FDA6393ABC2}" type="slidenum">
              <a:rPr lang="fr-FR">
                <a:latin typeface="Arial" charset="0"/>
              </a:rPr>
              <a:pPr eaLnBrk="1" hangingPunct="1"/>
              <a:t>21</a:t>
            </a:fld>
            <a:endParaRPr lang="fr-FR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03CA0E-F11E-424E-9EAE-7387DC1B1FBB}" type="slidenum">
              <a:rPr lang="fr-FR">
                <a:latin typeface="Arial" charset="0"/>
              </a:rPr>
              <a:pPr eaLnBrk="1" hangingPunct="1"/>
              <a:t>22</a:t>
            </a:fld>
            <a:endParaRPr lang="fr-FR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8C7F2A-D8B9-6646-A12B-59398A03D4A3}" type="slidenum">
              <a:rPr lang="fr-FR">
                <a:latin typeface="Arial" charset="0"/>
              </a:rPr>
              <a:pPr eaLnBrk="1" hangingPunct="1"/>
              <a:t>23</a:t>
            </a:fld>
            <a:endParaRPr lang="fr-FR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E81811-90D4-444D-A8CE-7632171966E2}" type="slidenum">
              <a:rPr lang="fr-FR">
                <a:latin typeface="Arial" charset="0"/>
              </a:rPr>
              <a:pPr eaLnBrk="1" hangingPunct="1"/>
              <a:t>3</a:t>
            </a:fld>
            <a:endParaRPr lang="fr-FR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17CC43-860C-A740-AB96-E9F7501E431B}" type="slidenum">
              <a:rPr lang="fr-FR">
                <a:latin typeface="Arial" charset="0"/>
              </a:rPr>
              <a:pPr eaLnBrk="1" hangingPunct="1"/>
              <a:t>24</a:t>
            </a:fld>
            <a:endParaRPr lang="fr-FR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2BADF0-1A85-8741-8F57-382F5047C432}" type="slidenum">
              <a:rPr lang="fr-FR">
                <a:latin typeface="Arial" charset="0"/>
              </a:rPr>
              <a:pPr eaLnBrk="1" hangingPunct="1"/>
              <a:t>25</a:t>
            </a:fld>
            <a:endParaRPr lang="fr-FR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F74176-D9F8-1C41-AE65-820F6C25FFBE}" type="slidenum">
              <a:rPr lang="fr-FR">
                <a:latin typeface="Arial" charset="0"/>
              </a:rPr>
              <a:pPr eaLnBrk="1" hangingPunct="1"/>
              <a:t>26</a:t>
            </a:fld>
            <a:endParaRPr lang="fr-FR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D572C5-EB5E-0545-BB3E-27E947ACAB59}" type="slidenum">
              <a:rPr lang="fr-FR">
                <a:latin typeface="Arial" charset="0"/>
              </a:rPr>
              <a:pPr eaLnBrk="1" hangingPunct="1"/>
              <a:t>27</a:t>
            </a:fld>
            <a:endParaRPr lang="fr-FR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CF8091-0AB1-704E-B3EF-907C1660D0B8}" type="slidenum">
              <a:rPr lang="fr-FR">
                <a:latin typeface="Arial" charset="0"/>
              </a:rPr>
              <a:pPr eaLnBrk="1" hangingPunct="1"/>
              <a:t>28</a:t>
            </a:fld>
            <a:endParaRPr lang="fr-FR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F572B5-EF3C-AA46-8A04-47EFD7D5D086}" type="slidenum">
              <a:rPr lang="fr-FR">
                <a:latin typeface="Arial" charset="0"/>
              </a:rPr>
              <a:pPr eaLnBrk="1" hangingPunct="1"/>
              <a:t>29</a:t>
            </a:fld>
            <a:endParaRPr lang="fr-FR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7893356-CCD9-5747-8FA3-73C82BB87BB0}" type="slidenum">
              <a:rPr lang="fr-FR">
                <a:latin typeface="Arial" charset="0"/>
              </a:rPr>
              <a:pPr eaLnBrk="1" hangingPunct="1"/>
              <a:t>30</a:t>
            </a:fld>
            <a:endParaRPr lang="fr-FR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55E057-C550-A946-A864-5D0E4D053FCB}" type="slidenum">
              <a:rPr lang="fr-FR">
                <a:latin typeface="Arial" charset="0"/>
              </a:rPr>
              <a:pPr eaLnBrk="1" hangingPunct="1"/>
              <a:t>31</a:t>
            </a:fld>
            <a:endParaRPr lang="fr-FR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26392E-50AD-174B-A3D6-12AA8B9C7AE6}" type="slidenum">
              <a:rPr lang="fr-FR">
                <a:latin typeface="Arial" charset="0"/>
              </a:rPr>
              <a:pPr eaLnBrk="1" hangingPunct="1"/>
              <a:t>32</a:t>
            </a:fld>
            <a:endParaRPr lang="fr-FR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D1CC76-29D0-1A48-A74B-95DEB18AEC1C}" type="slidenum">
              <a:rPr lang="fr-FR">
                <a:latin typeface="Arial" charset="0"/>
              </a:rPr>
              <a:pPr eaLnBrk="1" hangingPunct="1"/>
              <a:t>33</a:t>
            </a:fld>
            <a:endParaRPr lang="fr-FR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FFFB6F-40E8-6D46-9EEE-E28EF27993DA}" type="slidenum">
              <a:rPr lang="fr-FR">
                <a:latin typeface="Arial" charset="0"/>
              </a:rPr>
              <a:pPr eaLnBrk="1" hangingPunct="1"/>
              <a:t>4</a:t>
            </a:fld>
            <a:endParaRPr lang="fr-FR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D779F8-F093-A745-9C8E-A44687552EE8}" type="slidenum">
              <a:rPr lang="fr-FR">
                <a:latin typeface="Arial" charset="0"/>
              </a:rPr>
              <a:pPr eaLnBrk="1" hangingPunct="1"/>
              <a:t>34</a:t>
            </a:fld>
            <a:endParaRPr lang="fr-FR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1DA132-089F-0E44-8D7C-81ACA73D64CF}" type="slidenum">
              <a:rPr lang="fr-FR">
                <a:latin typeface="Arial" charset="0"/>
              </a:rPr>
              <a:pPr eaLnBrk="1" hangingPunct="1"/>
              <a:t>35</a:t>
            </a:fld>
            <a:endParaRPr lang="fr-FR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BBB0055-E037-1046-A0CA-48AFA2CF1C36}" type="slidenum">
              <a:rPr lang="fr-FR">
                <a:latin typeface="Arial" charset="0"/>
              </a:rPr>
              <a:pPr eaLnBrk="1" hangingPunct="1"/>
              <a:t>36</a:t>
            </a:fld>
            <a:endParaRPr lang="fr-FR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15C601-70A1-5945-A349-68D340A9EF48}" type="slidenum">
              <a:rPr lang="fr-FR">
                <a:latin typeface="Arial" charset="0"/>
              </a:rPr>
              <a:pPr eaLnBrk="1" hangingPunct="1"/>
              <a:t>37</a:t>
            </a:fld>
            <a:endParaRPr lang="fr-FR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25B49A4-26AC-F946-BF30-E77262A5C506}" type="slidenum">
              <a:rPr lang="fr-FR">
                <a:latin typeface="Arial" charset="0"/>
              </a:rPr>
              <a:pPr eaLnBrk="1" hangingPunct="1"/>
              <a:t>38</a:t>
            </a:fld>
            <a:endParaRPr lang="fr-FR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D03FF8-F652-AA4C-A49F-FC87AD674E76}" type="slidenum">
              <a:rPr lang="fr-FR">
                <a:latin typeface="Arial" charset="0"/>
              </a:rPr>
              <a:pPr eaLnBrk="1" hangingPunct="1"/>
              <a:t>39</a:t>
            </a:fld>
            <a:endParaRPr lang="fr-FR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25A570E-F8D4-DD4A-ACC3-ECD4B30D3F73}" type="slidenum">
              <a:rPr lang="fr-FR" sz="1200">
                <a:latin typeface="Arial" charset="0"/>
              </a:rPr>
              <a:pPr eaLnBrk="1" hangingPunct="1"/>
              <a:t>40</a:t>
            </a:fld>
            <a:endParaRPr lang="fr-FR" sz="1200">
              <a:latin typeface="Arial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D397DF-33AF-A74F-A71F-33D0230D760E}" type="slidenum">
              <a:rPr lang="fr-FR" sz="1200">
                <a:latin typeface="Arial" charset="0"/>
              </a:rPr>
              <a:pPr eaLnBrk="1" hangingPunct="1"/>
              <a:t>41</a:t>
            </a:fld>
            <a:endParaRPr lang="fr-FR" sz="1200">
              <a:latin typeface="Arial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CA446-5DA3-864A-AF23-1358236D208F}" type="slidenum">
              <a:rPr lang="fr-FR" sz="1200">
                <a:latin typeface="Arial" charset="0"/>
              </a:rPr>
              <a:pPr eaLnBrk="1" hangingPunct="1"/>
              <a:t>42</a:t>
            </a:fld>
            <a:endParaRPr lang="fr-FR" sz="1200">
              <a:latin typeface="Arial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92C5BF4-C88C-AE4C-A8D1-13EE85FD5177}" type="slidenum">
              <a:rPr lang="fr-FR" sz="1200">
                <a:latin typeface="Arial" charset="0"/>
              </a:rPr>
              <a:pPr eaLnBrk="1" hangingPunct="1"/>
              <a:t>43</a:t>
            </a:fld>
            <a:endParaRPr lang="fr-FR" sz="1200">
              <a:latin typeface="Arial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6863992-ECDC-5041-A829-7751DB1C8812}" type="slidenum">
              <a:rPr lang="fr-FR">
                <a:latin typeface="Arial" charset="0"/>
              </a:rPr>
              <a:pPr eaLnBrk="1" hangingPunct="1"/>
              <a:t>5</a:t>
            </a:fld>
            <a:endParaRPr lang="fr-FR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506DDD-EC0D-BF43-B385-B9F84EB2C311}" type="slidenum">
              <a:rPr lang="fr-FR" sz="1200">
                <a:latin typeface="Arial" charset="0"/>
              </a:rPr>
              <a:pPr eaLnBrk="1" hangingPunct="1"/>
              <a:t>44</a:t>
            </a:fld>
            <a:endParaRPr lang="fr-FR" sz="1200">
              <a:latin typeface="Arial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1B83BB0-91BA-0E4A-9F85-9D065F8102F2}" type="slidenum">
              <a:rPr lang="fr-FR" sz="1200">
                <a:latin typeface="Arial" charset="0"/>
              </a:rPr>
              <a:pPr eaLnBrk="1" hangingPunct="1"/>
              <a:t>45</a:t>
            </a:fld>
            <a:endParaRPr lang="fr-FR" sz="1200">
              <a:latin typeface="Arial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5F561B-FE32-E64E-B148-493A696D409A}" type="slidenum">
              <a:rPr lang="fr-FR" sz="1200">
                <a:latin typeface="Arial" charset="0"/>
              </a:rPr>
              <a:pPr eaLnBrk="1" hangingPunct="1"/>
              <a:t>48</a:t>
            </a:fld>
            <a:endParaRPr lang="fr-FR" sz="1200">
              <a:latin typeface="Arial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C62828B-F8C0-284C-9AC7-60F6F6677578}" type="slidenum">
              <a:rPr lang="fr-FR" sz="1200">
                <a:latin typeface="Arial" charset="0"/>
              </a:rPr>
              <a:pPr eaLnBrk="1" hangingPunct="1"/>
              <a:t>49</a:t>
            </a:fld>
            <a:endParaRPr lang="fr-FR" sz="1200">
              <a:latin typeface="Arial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A6A4D4-0097-D444-B77E-4448930032C8}" type="slidenum">
              <a:rPr lang="fr-FR" sz="1200">
                <a:latin typeface="Arial" charset="0"/>
              </a:rPr>
              <a:pPr eaLnBrk="1" hangingPunct="1"/>
              <a:t>50</a:t>
            </a:fld>
            <a:endParaRPr lang="fr-FR" sz="1200">
              <a:latin typeface="Arial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A62CE7F-8962-7741-B303-A904A8DD1157}" type="slidenum">
              <a:rPr lang="fr-FR">
                <a:latin typeface="Arial" charset="0"/>
              </a:rPr>
              <a:pPr eaLnBrk="1" hangingPunct="1"/>
              <a:t>6</a:t>
            </a:fld>
            <a:endParaRPr lang="fr-FR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7983FD-2049-1443-AE8F-D6A082976488}" type="slidenum">
              <a:rPr lang="fr-FR">
                <a:latin typeface="Arial" charset="0"/>
              </a:rPr>
              <a:pPr eaLnBrk="1" hangingPunct="1"/>
              <a:t>7</a:t>
            </a:fld>
            <a:endParaRPr lang="fr-FR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FFEC2A-ADD5-F24C-A434-35ABD3E3A769}" type="slidenum">
              <a:rPr lang="fr-FR">
                <a:latin typeface="Arial" charset="0"/>
              </a:rPr>
              <a:pPr eaLnBrk="1" hangingPunct="1"/>
              <a:t>8</a:t>
            </a:fld>
            <a:endParaRPr lang="fr-FR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61AA3E-A63C-8D43-B134-09A96FE362A3}" type="slidenum">
              <a:rPr lang="fr-FR">
                <a:latin typeface="Arial" charset="0"/>
              </a:rPr>
              <a:pPr eaLnBrk="1" hangingPunct="1"/>
              <a:t>9</a:t>
            </a:fld>
            <a:endParaRPr lang="fr-FR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ED5A2C-7777-AF46-817B-399A11176147}" type="slidenum">
              <a:rPr lang="fr-FR">
                <a:latin typeface="Arial" charset="0"/>
              </a:rPr>
              <a:pPr eaLnBrk="1" hangingPunct="1"/>
              <a:t>13</a:t>
            </a:fld>
            <a:endParaRPr lang="fr-FR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C83BE-CD75-D34C-880D-129A525B98D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2C5E2-9667-AD44-A2F1-C17B423D787E}" type="datetime11">
              <a:rPr lang="fr-FR"/>
              <a:pPr/>
              <a:t>09:24:49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Programmation Web 2011-2012</a:t>
            </a:r>
          </a:p>
        </p:txBody>
      </p:sp>
    </p:spTree>
    <p:extLst>
      <p:ext uri="{BB962C8B-B14F-4D97-AF65-F5344CB8AC3E}">
        <p14:creationId xmlns:p14="http://schemas.microsoft.com/office/powerpoint/2010/main" val="28814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9EAAAF-297B-49EB-B0E9-D0E87E5F1F1B}" type="datetimeFigureOut">
              <a:rPr lang="fr-BE" smtClean="0"/>
              <a:pPr/>
              <a:t>15/03/2017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C364F8-352B-47AF-B387-98883D586C03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8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Visibilité ou portée d’une variable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DF31-EEFB-2D4A-8D7B-7E00E8F45F22}" type="datetime11">
              <a:rPr lang="fr-FR" smtClean="0">
                <a:solidFill>
                  <a:schemeClr val="tx1"/>
                </a:solidFill>
              </a:rPr>
              <a:pPr/>
              <a:t>09:24:49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F756-70EA-2A4A-8ADD-0F64BD2477B8}" type="slidenum">
              <a:rPr lang="fr-FR" smtClean="0">
                <a:solidFill>
                  <a:schemeClr val="tx1"/>
                </a:solidFill>
              </a:rPr>
              <a:pPr/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732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Il existe 2 types de portées :</a:t>
            </a:r>
          </a:p>
          <a:p>
            <a:pPr lvl="1" eaLnBrk="1" hangingPunct="1"/>
            <a:r>
              <a:rPr lang="fr-FR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Locale</a:t>
            </a:r>
          </a:p>
          <a:p>
            <a:pPr lvl="1" eaLnBrk="1" hangingPunct="1"/>
            <a:r>
              <a:rPr lang="fr-FR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Globale</a:t>
            </a:r>
          </a:p>
          <a:p>
            <a:pPr eaLnBrk="1" hangingPunct="1"/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Toute variable déclarée hors fonction est dite GLOBALE</a:t>
            </a:r>
          </a:p>
          <a:p>
            <a:pPr eaLnBrk="1" hangingPunct="1"/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Toute variable déclarée dans une fonction est dite LOCALE</a:t>
            </a:r>
          </a:p>
          <a:p>
            <a:pPr eaLnBrk="1" hangingPunct="1"/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Pour accéder à une variable globale depuis une fonction il faut la précéder du mot clé « </a:t>
            </a:r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global</a:t>
            </a:r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 »</a:t>
            </a:r>
            <a:endParaRPr lang="fr-FR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Pas une obligation mais facilite la lisibilité (surtout pour les langages faiblement typés)</a:t>
            </a:r>
          </a:p>
          <a:p>
            <a:r>
              <a:rPr lang="fr-FR" dirty="0" smtClean="0"/>
              <a:t>$(première lettre du type)(mot clé significatif avec Majuscule)</a:t>
            </a:r>
          </a:p>
          <a:p>
            <a:r>
              <a:rPr lang="fr-FR" dirty="0" smtClean="0"/>
              <a:t>Ex : </a:t>
            </a:r>
          </a:p>
          <a:p>
            <a:pPr lvl="1"/>
            <a:r>
              <a:rPr lang="fr-FR" dirty="0" smtClean="0"/>
              <a:t>pour déclarer un entier qui correspondra à un âge :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iAge</a:t>
            </a:r>
            <a:endParaRPr lang="fr-FR" dirty="0" smtClean="0"/>
          </a:p>
          <a:p>
            <a:pPr lvl="1"/>
            <a:r>
              <a:rPr lang="fr-FR" dirty="0" smtClean="0"/>
              <a:t>pour déclarer un flottant représentant une température :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fTemperature</a:t>
            </a:r>
            <a:endParaRPr lang="fr-FR" dirty="0" smtClean="0"/>
          </a:p>
          <a:p>
            <a:pPr lvl="1"/>
            <a:r>
              <a:rPr lang="fr-FR" dirty="0"/>
              <a:t>p</a:t>
            </a:r>
            <a:r>
              <a:rPr lang="fr-FR" dirty="0" smtClean="0"/>
              <a:t>our déclarer une chaine de caractère représentant un nom :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sNom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Entier : 			INTEGER 		=&gt; i</a:t>
            </a:r>
          </a:p>
          <a:p>
            <a:r>
              <a:rPr lang="fr-FR" dirty="0" smtClean="0"/>
              <a:t>Réel ou Flottant : 	FLOAT		=&gt; f</a:t>
            </a:r>
          </a:p>
          <a:p>
            <a:r>
              <a:rPr lang="fr-FR" dirty="0" smtClean="0"/>
              <a:t>Chaîne de caractères : STRING 		=&gt; s</a:t>
            </a:r>
          </a:p>
          <a:p>
            <a:r>
              <a:rPr lang="fr-FR" dirty="0" smtClean="0"/>
              <a:t>Booléen : 			BOOLEAN 		=&gt; b</a:t>
            </a:r>
          </a:p>
          <a:p>
            <a:r>
              <a:rPr lang="fr-FR" smtClean="0"/>
              <a:t>Tableau </a:t>
            </a:r>
            <a:r>
              <a:rPr lang="fr-FR" dirty="0" smtClean="0"/>
              <a:t>: 			ARRAY 		=&gt; a</a:t>
            </a:r>
          </a:p>
          <a:p>
            <a:r>
              <a:rPr lang="fr-FR" dirty="0" smtClean="0"/>
              <a:t>Objet : 			OBJECT 		=&gt; o</a:t>
            </a:r>
          </a:p>
          <a:p>
            <a:r>
              <a:rPr lang="fr-FR" dirty="0" smtClean="0"/>
              <a:t>Ressource : 		RESOURCE	=&gt;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2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Typage faible. Exemple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A461B2-2DEC-454B-AE58-09149AAB557F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CE77FA-F4B9-8643-AB11-6ABE56BB66AC}" type="slidenum">
              <a:rPr lang="fr-FR">
                <a:latin typeface="Arial" charset="0"/>
              </a:rPr>
              <a:pPr eaLnBrk="1" hangingPunct="1"/>
              <a:t>13</a:t>
            </a:fld>
            <a:endParaRPr lang="fr-FR">
              <a:latin typeface="Arial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Pas de déclaration de variable</a:t>
            </a: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80404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test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1.5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Réel</a:t>
            </a: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test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 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Entier</a:t>
            </a: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test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array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()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; </a:t>
            </a:r>
            <a:r>
              <a:rPr lang="fr-FR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</a:t>
            </a:r>
            <a:r>
              <a:rPr lang="fr-FR" sz="2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Tableau</a:t>
            </a:r>
            <a:endParaRPr lang="fr-F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endParaRPr lang="fr-FR" sz="2400" b="1" dirty="0">
              <a:solidFill>
                <a:srgbClr val="80404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test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10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 ;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Chaîne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echo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test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10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0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Typage automatique. Exemple</a:t>
            </a:r>
          </a:p>
        </p:txBody>
      </p:sp>
      <p:sp>
        <p:nvSpPr>
          <p:cNvPr id="1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EFD205-F1BC-C843-8CA2-B53DE2ADED39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02E484-C02F-F746-BC91-A9705C6187F8}" type="slidenum">
              <a:rPr lang="fr-FR">
                <a:latin typeface="Arial" charset="0"/>
              </a:rPr>
              <a:pPr eaLnBrk="1" hangingPunct="1"/>
              <a:t>14</a:t>
            </a:fld>
            <a:endParaRPr lang="fr-FR">
              <a:latin typeface="Arial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rNombre1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1.5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 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Réel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iNombre2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  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Entier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sChaine1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10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 ;    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Chaîne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sChaine2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'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coucou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' ;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Chaîne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fr-FR" sz="1000" b="1" dirty="0">
              <a:solidFill>
                <a:srgbClr val="80404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total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 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rNombre1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 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iNombre2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 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sChaine1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 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sChaine2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fr-FR" sz="2400" b="1" dirty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sz="2400" b="1" dirty="0" err="1">
                <a:solidFill>
                  <a:srgbClr val="A02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echo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total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</a:t>
            </a:r>
            <a:r>
              <a:rPr lang="fr-F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// 23.5 Réel</a:t>
            </a:r>
          </a:p>
        </p:txBody>
      </p:sp>
      <p:sp>
        <p:nvSpPr>
          <p:cNvPr id="278533" name="AutoShape 5"/>
          <p:cNvSpPr>
            <a:spLocks noChangeArrowheads="1"/>
          </p:cNvSpPr>
          <p:nvPr/>
        </p:nvSpPr>
        <p:spPr bwMode="auto">
          <a:xfrm>
            <a:off x="3017838" y="4662488"/>
            <a:ext cx="7842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13.5</a:t>
            </a:r>
          </a:p>
        </p:txBody>
      </p:sp>
      <p:sp>
        <p:nvSpPr>
          <p:cNvPr id="278532" name="AutoShape 4"/>
          <p:cNvSpPr>
            <a:spLocks/>
          </p:cNvSpPr>
          <p:nvPr/>
        </p:nvSpPr>
        <p:spPr bwMode="auto">
          <a:xfrm rot="-5400000">
            <a:off x="2376488" y="2730500"/>
            <a:ext cx="215900" cy="3600450"/>
          </a:xfrm>
          <a:prstGeom prst="leftBrace">
            <a:avLst>
              <a:gd name="adj1" fmla="val 138971"/>
              <a:gd name="adj2" fmla="val 7592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8538" name="AutoShape 10"/>
          <p:cNvSpPr>
            <a:spLocks noChangeArrowheads="1"/>
          </p:cNvSpPr>
          <p:nvPr/>
        </p:nvSpPr>
        <p:spPr bwMode="auto">
          <a:xfrm>
            <a:off x="5105400" y="5232400"/>
            <a:ext cx="7842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23.5</a:t>
            </a:r>
          </a:p>
        </p:txBody>
      </p:sp>
      <p:sp>
        <p:nvSpPr>
          <p:cNvPr id="278539" name="AutoShape 11"/>
          <p:cNvSpPr>
            <a:spLocks/>
          </p:cNvSpPr>
          <p:nvPr/>
        </p:nvSpPr>
        <p:spPr bwMode="auto">
          <a:xfrm rot="-5400000">
            <a:off x="4464050" y="3297238"/>
            <a:ext cx="215900" cy="3600450"/>
          </a:xfrm>
          <a:prstGeom prst="leftBrace">
            <a:avLst>
              <a:gd name="adj1" fmla="val 138971"/>
              <a:gd name="adj2" fmla="val 7592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8540" name="AutoShape 12"/>
          <p:cNvSpPr>
            <a:spLocks noChangeArrowheads="1"/>
          </p:cNvSpPr>
          <p:nvPr/>
        </p:nvSpPr>
        <p:spPr bwMode="auto">
          <a:xfrm>
            <a:off x="7275513" y="5797550"/>
            <a:ext cx="7842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23.5</a:t>
            </a:r>
          </a:p>
        </p:txBody>
      </p:sp>
      <p:sp>
        <p:nvSpPr>
          <p:cNvPr id="278541" name="AutoShape 13"/>
          <p:cNvSpPr>
            <a:spLocks/>
          </p:cNvSpPr>
          <p:nvPr/>
        </p:nvSpPr>
        <p:spPr bwMode="auto">
          <a:xfrm rot="-5400000">
            <a:off x="6624638" y="3867150"/>
            <a:ext cx="215900" cy="3600450"/>
          </a:xfrm>
          <a:prstGeom prst="leftBrace">
            <a:avLst>
              <a:gd name="adj1" fmla="val 138971"/>
              <a:gd name="adj2" fmla="val 7592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8542" name="AutoShape 14"/>
          <p:cNvSpPr>
            <a:spLocks noChangeArrowheads="1"/>
          </p:cNvSpPr>
          <p:nvPr/>
        </p:nvSpPr>
        <p:spPr bwMode="auto">
          <a:xfrm>
            <a:off x="3263900" y="4068763"/>
            <a:ext cx="5048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12</a:t>
            </a:r>
          </a:p>
        </p:txBody>
      </p:sp>
      <p:sp>
        <p:nvSpPr>
          <p:cNvPr id="278543" name="AutoShape 15"/>
          <p:cNvSpPr>
            <a:spLocks noChangeArrowheads="1"/>
          </p:cNvSpPr>
          <p:nvPr/>
        </p:nvSpPr>
        <p:spPr bwMode="auto">
          <a:xfrm>
            <a:off x="1177925" y="4068763"/>
            <a:ext cx="6445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1.5</a:t>
            </a:r>
          </a:p>
        </p:txBody>
      </p:sp>
      <p:sp>
        <p:nvSpPr>
          <p:cNvPr id="278544" name="AutoShape 16"/>
          <p:cNvSpPr>
            <a:spLocks noChangeArrowheads="1"/>
          </p:cNvSpPr>
          <p:nvPr/>
        </p:nvSpPr>
        <p:spPr bwMode="auto">
          <a:xfrm>
            <a:off x="5146675" y="4068763"/>
            <a:ext cx="784225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prstDash val="dashDot"/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"10"</a:t>
            </a:r>
          </a:p>
        </p:txBody>
      </p:sp>
      <p:sp>
        <p:nvSpPr>
          <p:cNvPr id="278545" name="AutoShape 17"/>
          <p:cNvSpPr>
            <a:spLocks noChangeArrowheads="1"/>
          </p:cNvSpPr>
          <p:nvPr/>
        </p:nvSpPr>
        <p:spPr bwMode="auto">
          <a:xfrm>
            <a:off x="6888163" y="4068763"/>
            <a:ext cx="1333500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prstDash val="dashDot"/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'coucou'</a:t>
            </a:r>
          </a:p>
        </p:txBody>
      </p:sp>
      <p:sp>
        <p:nvSpPr>
          <p:cNvPr id="278546" name="AutoShape 18"/>
          <p:cNvSpPr>
            <a:spLocks noChangeArrowheads="1"/>
          </p:cNvSpPr>
          <p:nvPr/>
        </p:nvSpPr>
        <p:spPr bwMode="auto">
          <a:xfrm>
            <a:off x="5284788" y="4662488"/>
            <a:ext cx="508000" cy="39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10</a:t>
            </a:r>
          </a:p>
        </p:txBody>
      </p:sp>
      <p:sp>
        <p:nvSpPr>
          <p:cNvPr id="278547" name="AutoShape 19"/>
          <p:cNvSpPr>
            <a:spLocks noChangeArrowheads="1"/>
          </p:cNvSpPr>
          <p:nvPr/>
        </p:nvSpPr>
        <p:spPr bwMode="auto">
          <a:xfrm>
            <a:off x="7373938" y="5233988"/>
            <a:ext cx="361950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cxnSp>
        <p:nvCxnSpPr>
          <p:cNvPr id="278549" name="AutoShape 21"/>
          <p:cNvCxnSpPr>
            <a:cxnSpLocks noChangeShapeType="1"/>
            <a:stCxn id="278544" idx="2"/>
            <a:endCxn id="278546" idx="0"/>
          </p:cNvCxnSpPr>
          <p:nvPr/>
        </p:nvCxnSpPr>
        <p:spPr bwMode="auto">
          <a:xfrm>
            <a:off x="5538788" y="4475163"/>
            <a:ext cx="0" cy="1746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550" name="AutoShape 22"/>
          <p:cNvCxnSpPr>
            <a:cxnSpLocks noChangeShapeType="1"/>
            <a:stCxn id="278545" idx="2"/>
            <a:endCxn id="278547" idx="0"/>
          </p:cNvCxnSpPr>
          <p:nvPr/>
        </p:nvCxnSpPr>
        <p:spPr bwMode="auto">
          <a:xfrm>
            <a:off x="7554913" y="4475163"/>
            <a:ext cx="0" cy="7461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597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nimBg="1"/>
      <p:bldP spid="278532" grpId="0" animBg="1"/>
      <p:bldP spid="278538" grpId="0" animBg="1"/>
      <p:bldP spid="278539" grpId="0" animBg="1"/>
      <p:bldP spid="278540" grpId="0" animBg="1"/>
      <p:bldP spid="278541" grpId="0" animBg="1"/>
      <p:bldP spid="278542" grpId="0" animBg="1"/>
      <p:bldP spid="278543" grpId="0" animBg="1"/>
      <p:bldP spid="278544" grpId="0" animBg="1"/>
      <p:bldP spid="278545" grpId="0" animBg="1"/>
      <p:bldP spid="278546" grpId="0" animBg="1"/>
      <p:bldP spid="2785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chaînes de caractères</a:t>
            </a:r>
          </a:p>
        </p:txBody>
      </p:sp>
      <p:sp>
        <p:nvSpPr>
          <p:cNvPr id="1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A4AA87-E8B1-2241-8F31-B457A9974F4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F1E9D7-D256-A54A-955E-D77CE2BDA475}" type="slidenum">
              <a:rPr lang="fr-FR">
                <a:latin typeface="Arial" charset="0"/>
              </a:rPr>
              <a:pPr eaLnBrk="1" hangingPunct="1"/>
              <a:t>15</a:t>
            </a:fld>
            <a:endParaRPr lang="fr-FR">
              <a:latin typeface="Arial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Substitution de variables dans les chaînes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Guillemets simples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'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chaîne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' ;</a:t>
            </a: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'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voici une $a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';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Guillemets doubles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chaîne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 ;</a:t>
            </a: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voici une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Syntaxe </a:t>
            </a:r>
            <a:r>
              <a:rPr lang="fr-FR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HereDoc</a:t>
            </a:r>
            <a:endParaRPr lang="fr-FR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chaîne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 ;</a:t>
            </a:r>
          </a:p>
          <a:p>
            <a:pPr lvl="1" eaLnBrk="1" hangingPunct="1">
              <a:lnSpc>
                <a:spcPct val="90000"/>
              </a:lnSpc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=&lt;&lt;&lt;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MARQUE_DE_FIN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/>
            </a:r>
            <a:b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</a:b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voici une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{</a:t>
            </a:r>
            <a:r>
              <a:rPr lang="fr-FR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a}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/>
            </a:r>
            <a:b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</a:b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sur deux lignes ;-)</a:t>
            </a:r>
            <a:b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</a:b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MARQUE_DE_FIN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;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4973638" y="2170113"/>
            <a:ext cx="1323975" cy="415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chaîne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4973638" y="2616200"/>
            <a:ext cx="2422525" cy="415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voici une $a</a:t>
            </a: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4973638" y="3421063"/>
            <a:ext cx="1323975" cy="415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chaîne</a:t>
            </a:r>
          </a:p>
        </p:txBody>
      </p:sp>
      <p:sp>
        <p:nvSpPr>
          <p:cNvPr id="325639" name="AutoShape 7"/>
          <p:cNvSpPr>
            <a:spLocks noChangeArrowheads="1"/>
          </p:cNvSpPr>
          <p:nvPr/>
        </p:nvSpPr>
        <p:spPr bwMode="auto">
          <a:xfrm>
            <a:off x="4964113" y="3867150"/>
            <a:ext cx="3152775" cy="415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voici une chaîne</a:t>
            </a:r>
          </a:p>
        </p:txBody>
      </p:sp>
      <p:sp>
        <p:nvSpPr>
          <p:cNvPr id="325640" name="AutoShape 8"/>
          <p:cNvSpPr>
            <a:spLocks noChangeArrowheads="1"/>
          </p:cNvSpPr>
          <p:nvPr/>
        </p:nvSpPr>
        <p:spPr bwMode="auto">
          <a:xfrm>
            <a:off x="4973638" y="4718050"/>
            <a:ext cx="1323975" cy="415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chaîne</a:t>
            </a:r>
          </a:p>
        </p:txBody>
      </p:sp>
      <p:sp>
        <p:nvSpPr>
          <p:cNvPr id="325641" name="AutoShape 9"/>
          <p:cNvSpPr>
            <a:spLocks noChangeArrowheads="1"/>
          </p:cNvSpPr>
          <p:nvPr/>
        </p:nvSpPr>
        <p:spPr bwMode="auto">
          <a:xfrm>
            <a:off x="4937125" y="5395913"/>
            <a:ext cx="3738563" cy="819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voici une chaîne</a:t>
            </a:r>
          </a:p>
          <a:p>
            <a:pPr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sur deux lignes ;-)</a:t>
            </a:r>
          </a:p>
        </p:txBody>
      </p:sp>
    </p:spTree>
    <p:extLst>
      <p:ext uri="{BB962C8B-B14F-4D97-AF65-F5344CB8AC3E}">
        <p14:creationId xmlns:p14="http://schemas.microsoft.com/office/powerpoint/2010/main" val="2008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38" grpId="0" animBg="1"/>
      <p:bldP spid="325639" grpId="0" animBg="1"/>
      <p:bldP spid="325640" grpId="0" animBg="1"/>
      <p:bldP spid="3256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Concaténation de chaînes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5DFFD2-F1D5-CD48-A530-70CFAF990EF9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737E4-BA52-FC42-BC5E-55B91BA6A1C3}" type="slidenum">
              <a:rPr lang="fr-FR">
                <a:latin typeface="Arial" charset="0"/>
              </a:rPr>
              <a:pPr eaLnBrk="1" hangingPunct="1"/>
              <a:t>16</a:t>
            </a:fld>
            <a:endParaRPr lang="fr-FR">
              <a:latin typeface="Arial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4721225"/>
          </a:xfrm>
        </p:spPr>
        <p:txBody>
          <a:bodyPr/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Permet d’assembler plusieurs chaînes</a:t>
            </a:r>
          </a:p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Réalisé grâce à l’opérateur point :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.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>
              <a:buNone/>
            </a:pP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Bonjour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'</a:t>
            </a:r>
            <a:r>
              <a:rPr lang="fr-FR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.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Marcel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</a:p>
          <a:p>
            <a:pPr lvl="1">
              <a:buNone/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			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 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vaut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Bonjour Marcel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</a:p>
          <a:p>
            <a:pPr lvl="1" eaLnBrk="1" hangingPunct="1">
              <a:buFont typeface="Wingdings" charset="0"/>
              <a:buNone/>
            </a:pPr>
            <a:endParaRPr lang="fr-FR" sz="1800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fr-FR" sz="28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8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iNb</a:t>
            </a:r>
            <a:r>
              <a:rPr lang="fr-FR" sz="2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 </a:t>
            </a:r>
            <a:r>
              <a:rPr lang="fr-FR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6</a:t>
            </a:r>
            <a:r>
              <a:rPr lang="fr-FR" sz="2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*</a:t>
            </a:r>
            <a:r>
              <a:rPr lang="fr-FR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</a:p>
          <a:p>
            <a:pPr lvl="1">
              <a:buNone/>
            </a:pP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Acheter 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.</a:t>
            </a:r>
            <a:r>
              <a:rPr lang="fr-FR" sz="28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8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iNb</a:t>
            </a:r>
            <a:r>
              <a:rPr lang="fr-FR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.</a:t>
            </a:r>
            <a:r>
              <a:rPr lang="fr-FR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oeufs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</a:p>
          <a:p>
            <a:pPr lvl="1">
              <a:buNone/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			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 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vaut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Acheter </a:t>
            </a:r>
            <a:r>
              <a:rPr lang="fr-FR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 </a:t>
            </a:r>
            <a:r>
              <a:rPr lang="fr-FR" sz="2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oeufs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endParaRPr lang="fr-FR" sz="28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commande echo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C784E8-CAAB-6C4E-BF68-0515E7525AE5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Permet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d’envoyer du texte au navigateur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du client (</a:t>
            </a:r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«écrire»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page au format HTML résultant de l’interprétation de PHP)</a:t>
            </a:r>
          </a:p>
          <a:p>
            <a:pPr lvl="1" eaLnBrk="1" hangingPunct="1"/>
            <a:r>
              <a:rPr lang="fr-FR" b="1" dirty="0" err="1">
                <a:solidFill>
                  <a:srgbClr val="A02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echo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Bonjour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  <a:p>
            <a:pPr lvl="1" eaLnBrk="1" hangingPunct="1"/>
            <a:r>
              <a:rPr lang="fr-FR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sNom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Marcel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 ; </a:t>
            </a:r>
            <a:r>
              <a:rPr lang="fr-FR" b="1" dirty="0" err="1">
                <a:solidFill>
                  <a:srgbClr val="A02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echo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Bonjour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sNom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  <a:p>
            <a:pPr lvl="1" eaLnBrk="1" hangingPunct="1"/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Plus généralement, permet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d’envoyer des octets au navigateur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du client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Ficher HTML, XML, CSS, JavaScript, …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Données d'une image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Contenu d'un ficher PDF, Flash, etc.</a:t>
            </a:r>
          </a:p>
        </p:txBody>
      </p:sp>
    </p:spTree>
    <p:extLst>
      <p:ext uri="{BB962C8B-B14F-4D97-AF65-F5344CB8AC3E}">
        <p14:creationId xmlns:p14="http://schemas.microsoft.com/office/powerpoint/2010/main" val="42342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Hello world !</a:t>
            </a:r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0E633D-45C2-A542-9B95-7BBB8012179C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9C9EBC-CA83-4843-8AE5-69E67AAB10DE}" type="slidenum">
              <a:rPr lang="fr-FR">
                <a:latin typeface="Arial" charset="0"/>
              </a:rPr>
              <a:pPr eaLnBrk="1" hangingPunct="1"/>
              <a:t>18</a:t>
            </a:fld>
            <a:endParaRPr lang="fr-FR">
              <a:latin typeface="Arial" charset="0"/>
            </a:endParaRPr>
          </a:p>
        </p:txBody>
      </p:sp>
      <p:sp>
        <p:nvSpPr>
          <p:cNvPr id="410627" name="AutoShap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28725"/>
            <a:ext cx="3967162" cy="4552950"/>
          </a:xfrm>
          <a:prstGeom prst="roundRect">
            <a:avLst>
              <a:gd name="adj" fmla="val 6843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  <a:headEnd type="none" w="med" len="med"/>
            <a:tailEnd type="none" w="med" len="med"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&lt;?</a:t>
            </a:r>
            <a:r>
              <a:rPr lang="fr-FR" sz="18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php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debut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&lt;&lt;&lt;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  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hello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 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 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\n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corps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"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Hello world!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\n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fin 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&lt;&lt;&lt;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/* Envoi au client */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1800" b="1" dirty="0" err="1">
                <a:solidFill>
                  <a:srgbClr val="A02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echo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debut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.$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corps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.$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fin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</p:txBody>
      </p:sp>
      <p:sp>
        <p:nvSpPr>
          <p:cNvPr id="410628" name="AutoShape 4"/>
          <p:cNvSpPr>
            <a:spLocks noChangeArrowheads="1"/>
          </p:cNvSpPr>
          <p:nvPr/>
        </p:nvSpPr>
        <p:spPr bwMode="auto">
          <a:xfrm>
            <a:off x="4716463" y="1211263"/>
            <a:ext cx="3963987" cy="4552950"/>
          </a:xfrm>
          <a:prstGeom prst="roundRect">
            <a:avLst>
              <a:gd name="adj" fmla="val 65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endParaRPr lang="fr-FR" b="1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cs typeface="Courier New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endParaRPr lang="fr-FR" b="1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cs typeface="Courier New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 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  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 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 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 world!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 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</p:txBody>
      </p:sp>
      <p:sp>
        <p:nvSpPr>
          <p:cNvPr id="17416" name="AutoShape 6"/>
          <p:cNvSpPr>
            <a:spLocks noChangeArrowheads="1"/>
          </p:cNvSpPr>
          <p:nvPr/>
        </p:nvSpPr>
        <p:spPr bwMode="auto">
          <a:xfrm>
            <a:off x="2152650" y="1211263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</a:t>
            </a:r>
          </a:p>
        </p:txBody>
      </p:sp>
      <p:sp>
        <p:nvSpPr>
          <p:cNvPr id="410631" name="AutoShape 7"/>
          <p:cNvSpPr>
            <a:spLocks noChangeArrowheads="1"/>
          </p:cNvSpPr>
          <p:nvPr/>
        </p:nvSpPr>
        <p:spPr bwMode="auto">
          <a:xfrm>
            <a:off x="6391275" y="1211263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Navigateur</a:t>
            </a:r>
          </a:p>
        </p:txBody>
      </p:sp>
      <p:sp>
        <p:nvSpPr>
          <p:cNvPr id="410632" name="AutoShape 8"/>
          <p:cNvSpPr>
            <a:spLocks noChangeArrowheads="1"/>
          </p:cNvSpPr>
          <p:nvPr/>
        </p:nvSpPr>
        <p:spPr bwMode="auto">
          <a:xfrm>
            <a:off x="179388" y="5837238"/>
            <a:ext cx="8836025" cy="544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fr-FR" sz="2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Impossible de voir le code PHP depuis le navigateur !!</a:t>
            </a:r>
          </a:p>
        </p:txBody>
      </p:sp>
      <p:sp>
        <p:nvSpPr>
          <p:cNvPr id="410636" name="AutoShape 12"/>
          <p:cNvSpPr>
            <a:spLocks noChangeArrowheads="1"/>
          </p:cNvSpPr>
          <p:nvPr/>
        </p:nvSpPr>
        <p:spPr bwMode="auto">
          <a:xfrm>
            <a:off x="539750" y="5403850"/>
            <a:ext cx="3671888" cy="2873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410637" name="AutoShape 13"/>
          <p:cNvSpPr>
            <a:spLocks noChangeArrowheads="1"/>
          </p:cNvSpPr>
          <p:nvPr/>
        </p:nvSpPr>
        <p:spPr bwMode="auto">
          <a:xfrm>
            <a:off x="4818063" y="1876425"/>
            <a:ext cx="3138487" cy="2376488"/>
          </a:xfrm>
          <a:prstGeom prst="roundRect">
            <a:avLst>
              <a:gd name="adj" fmla="val 941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10638" name="AutoShape 14"/>
          <p:cNvCxnSpPr>
            <a:cxnSpLocks noChangeShapeType="1"/>
            <a:stCxn id="410636" idx="3"/>
            <a:endCxn id="410637" idx="1"/>
          </p:cNvCxnSpPr>
          <p:nvPr/>
        </p:nvCxnSpPr>
        <p:spPr bwMode="auto">
          <a:xfrm flipV="1">
            <a:off x="4224338" y="3065463"/>
            <a:ext cx="581025" cy="2482850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29" name="AutoShape 5"/>
          <p:cNvSpPr>
            <a:spLocks noChangeArrowheads="1"/>
          </p:cNvSpPr>
          <p:nvPr/>
        </p:nvSpPr>
        <p:spPr bwMode="auto">
          <a:xfrm>
            <a:off x="1187450" y="620713"/>
            <a:ext cx="6985000" cy="1447800"/>
          </a:xfrm>
          <a:prstGeom prst="rightArrow">
            <a:avLst>
              <a:gd name="adj1" fmla="val 59463"/>
              <a:gd name="adj2" fmla="val 2964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Interprétation du code PHP sur le serveur et transmission du résultat au client</a:t>
            </a:r>
          </a:p>
        </p:txBody>
      </p:sp>
    </p:spTree>
    <p:extLst>
      <p:ext uri="{BB962C8B-B14F-4D97-AF65-F5344CB8AC3E}">
        <p14:creationId xmlns:p14="http://schemas.microsoft.com/office/powerpoint/2010/main" val="17453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/>
      <p:bldP spid="410631" grpId="0" animBg="1"/>
      <p:bldP spid="410632" grpId="0" animBg="1"/>
      <p:bldP spid="410636" grpId="0" animBg="1"/>
      <p:bldP spid="410637" grpId="0" animBg="1"/>
      <p:bldP spid="4106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/>
                <a:latin typeface="Arial" charset="0"/>
              </a:rPr>
              <a:t>Les opérateurs arithmétiques</a:t>
            </a:r>
          </a:p>
        </p:txBody>
      </p:sp>
      <p:sp>
        <p:nvSpPr>
          <p:cNvPr id="24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FB7916-CBA7-B541-B390-B58865C0A884}" type="datetime11">
              <a:rPr lang="fr-FR">
                <a:effectLst/>
                <a:latin typeface="Arial" charset="0"/>
              </a:rPr>
              <a:pPr eaLnBrk="1" hangingPunct="1"/>
              <a:t>09:24:49</a:t>
            </a:fld>
            <a:endParaRPr lang="fr-FR">
              <a:effectLst/>
              <a:latin typeface="Arial" charset="0"/>
            </a:endParaRPr>
          </a:p>
        </p:txBody>
      </p:sp>
      <p:sp>
        <p:nvSpPr>
          <p:cNvPr id="2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6E74B30-9BE3-F24C-B82F-50D38854D592}" type="slidenum">
              <a:rPr lang="fr-FR">
                <a:effectLst/>
                <a:latin typeface="Arial" charset="0"/>
              </a:rPr>
              <a:pPr eaLnBrk="1" hangingPunct="1"/>
              <a:t>19</a:t>
            </a:fld>
            <a:endParaRPr lang="fr-FR">
              <a:effectLst/>
              <a:latin typeface="Arial" charset="0"/>
            </a:endParaRPr>
          </a:p>
        </p:txBody>
      </p:sp>
      <p:graphicFrame>
        <p:nvGraphicFramePr>
          <p:cNvPr id="277528" name="Group 24"/>
          <p:cNvGraphicFramePr>
            <a:graphicFrameLocks noGrp="1"/>
          </p:cNvGraphicFramePr>
          <p:nvPr/>
        </p:nvGraphicFramePr>
        <p:xfrm>
          <a:off x="755650" y="1905000"/>
          <a:ext cx="7632700" cy="3251200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+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Somme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-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Différence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*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/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%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Modulo (Reste de la division entière)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PHP: Langage de script pour le Web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6CE5D8-E197-3A47-80C5-387D2ACB55C1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B3C6DD-EFCE-6E4C-B0E9-0665260C686F}" type="slidenum">
              <a:rPr lang="fr-FR">
                <a:latin typeface="Arial" charset="0"/>
              </a:rPr>
              <a:pPr eaLnBrk="1" hangingPunct="1"/>
              <a:t>2</a:t>
            </a:fld>
            <a:endParaRPr lang="fr-FR">
              <a:latin typeface="Arial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Qu’est-ce que PHP ?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Langage de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script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Utilisé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coté serveur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Acronyme récursif :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HP: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ypertext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reprocessor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Créé en 1994-1995 par 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Rasmus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Lerdorf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Extension utilisée sur certains serveurs Web (33%)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Langage multi plate-forme (UNIX / Windows…)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Open Source</a:t>
            </a:r>
          </a:p>
          <a:p>
            <a:pPr lvl="1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Versions actuelles (</a:t>
            </a:r>
            <a:r>
              <a:rPr lang="fr-FR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source </a:t>
            </a:r>
            <a:r>
              <a:rPr lang="fr-FR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nexen.net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 :</a:t>
            </a:r>
          </a:p>
          <a:p>
            <a:pPr lvl="2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PHP4 (52% en octobre 2008)</a:t>
            </a:r>
          </a:p>
          <a:p>
            <a:pPr lvl="2"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PHP5 (48% en octobre 2008)</a:t>
            </a:r>
          </a:p>
        </p:txBody>
      </p:sp>
    </p:spTree>
    <p:extLst>
      <p:ext uri="{BB962C8B-B14F-4D97-AF65-F5344CB8AC3E}">
        <p14:creationId xmlns:p14="http://schemas.microsoft.com/office/powerpoint/2010/main" val="10990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opérateurs d’in- et  de </a:t>
            </a:r>
            <a:b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dé-crémentation pré- et post-fixés</a:t>
            </a:r>
          </a:p>
        </p:txBody>
      </p:sp>
      <p:sp>
        <p:nvSpPr>
          <p:cNvPr id="2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008F93B-36EC-304B-A612-216E51831D81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3CCA08-4580-AC4D-9F8B-D370C2C8E863}" type="slidenum">
              <a:rPr lang="fr-FR">
                <a:latin typeface="Arial" charset="0"/>
              </a:rPr>
              <a:pPr eaLnBrk="1" hangingPunct="1"/>
              <a:t>20</a:t>
            </a:fld>
            <a:endParaRPr lang="fr-FR">
              <a:latin typeface="Arial" charset="0"/>
            </a:endParaRPr>
          </a:p>
        </p:txBody>
      </p:sp>
      <p:graphicFrame>
        <p:nvGraphicFramePr>
          <p:cNvPr id="279572" name="Group 20"/>
          <p:cNvGraphicFramePr>
            <a:graphicFrameLocks noGrp="1"/>
          </p:cNvGraphicFramePr>
          <p:nvPr/>
        </p:nvGraphicFramePr>
        <p:xfrm>
          <a:off x="762000" y="1905000"/>
          <a:ext cx="7696200" cy="3291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++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Retourne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puis augmente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de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++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Augmente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de 1 puis retourne la nouvelle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Retourne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puis diminue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de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--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Diminue la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de 1 puis retourne la nouvelle valeur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opérateurs de comparaison</a:t>
            </a:r>
          </a:p>
        </p:txBody>
      </p:sp>
      <p:sp>
        <p:nvSpPr>
          <p:cNvPr id="3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CA68CD-1243-074A-A915-754011F470B7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3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BB9E8E-5981-9C45-808D-FBBD2C6F447C}" type="slidenum">
              <a:rPr lang="fr-FR">
                <a:latin typeface="Arial" charset="0"/>
              </a:rPr>
              <a:pPr eaLnBrk="1" hangingPunct="1"/>
              <a:t>21</a:t>
            </a:fld>
            <a:endParaRPr lang="fr-FR">
              <a:latin typeface="Arial" charset="0"/>
            </a:endParaRPr>
          </a:p>
        </p:txBody>
      </p:sp>
      <p:graphicFrame>
        <p:nvGraphicFramePr>
          <p:cNvPr id="28061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12494"/>
              </p:ext>
            </p:extLst>
          </p:nvPr>
        </p:nvGraphicFramePr>
        <p:xfrm>
          <a:off x="457200" y="1549400"/>
          <a:ext cx="8229600" cy="4663440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==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égalité entre les valeurs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et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!=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différence entre les valeurs de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et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&lt;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inférieur à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&gt;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supérieur à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&lt;=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inférieur ou égal à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&gt;=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supérieur ou égal à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===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et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identiques (valeur et type)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!==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et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différents (valeur ou type)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opérateurs logiques</a:t>
            </a:r>
          </a:p>
        </p:txBody>
      </p:sp>
      <p:sp>
        <p:nvSpPr>
          <p:cNvPr id="2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C73014-5D54-1348-935F-EE2B48AD935B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1336-AB63-5049-ADC5-7D590E837547}" type="slidenum">
              <a:rPr lang="fr-FR">
                <a:latin typeface="Arial" charset="0"/>
              </a:rPr>
              <a:pPr eaLnBrk="1" hangingPunct="1"/>
              <a:t>22</a:t>
            </a:fld>
            <a:endParaRPr lang="fr-FR">
              <a:latin typeface="Arial" charset="0"/>
            </a:endParaRPr>
          </a:p>
        </p:txBody>
      </p:sp>
      <p:graphicFrame>
        <p:nvGraphicFramePr>
          <p:cNvPr id="28164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03777"/>
              </p:ext>
            </p:extLst>
          </p:nvPr>
        </p:nvGraphicFramePr>
        <p:xfrm>
          <a:off x="288925" y="1752600"/>
          <a:ext cx="8497888" cy="3688080"/>
        </p:xfrm>
        <a:graphic>
          <a:graphicData uri="http://schemas.openxmlformats.org/drawingml/2006/table">
            <a:tbl>
              <a:tblPr/>
              <a:tblGrid>
                <a:gridCol w="347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 </a:t>
                      </a:r>
                      <a:r>
                        <a:rPr kumimoji="0" lang="fr-FR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and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et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[Expr2]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sont vraies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&amp;&amp;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idem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or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ou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[Expr2]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sont vraies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||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idem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xor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ou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[Expr2]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sont vraies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mais pas les deux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!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[Expr1]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Vrai si 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[Expr1]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est non vraie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opérateurs sur bits</a:t>
            </a:r>
          </a:p>
        </p:txBody>
      </p:sp>
      <p:sp>
        <p:nvSpPr>
          <p:cNvPr id="2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58CFB30-1A76-8D47-86F3-49DBC1F5F6F0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ABEDC1-FF38-3145-AA20-516726948D1A}" type="slidenum">
              <a:rPr lang="fr-FR">
                <a:latin typeface="Arial" charset="0"/>
              </a:rPr>
              <a:pPr eaLnBrk="1" hangingPunct="1"/>
              <a:t>23</a:t>
            </a:fld>
            <a:endParaRPr lang="fr-FR">
              <a:latin typeface="Arial" charset="0"/>
            </a:endParaRPr>
          </a:p>
        </p:txBody>
      </p:sp>
      <p:graphicFrame>
        <p:nvGraphicFramePr>
          <p:cNvPr id="33078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8614"/>
              </p:ext>
            </p:extLst>
          </p:nvPr>
        </p:nvGraphicFramePr>
        <p:xfrm>
          <a:off x="457200" y="1714500"/>
          <a:ext cx="8229600" cy="3505200"/>
        </p:xfrm>
        <a:graphic>
          <a:graphicData uri="http://schemas.openxmlformats.org/drawingml/2006/table">
            <a:tbl>
              <a:tblPr/>
              <a:tblGrid>
                <a:gridCol w="292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&amp;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ET binaire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|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OU binaire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^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XOR binaire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~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Inversion bit à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&lt;&lt;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décalé à gauche de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rangs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&gt;&gt;</a:t>
                      </a: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décalé à droite de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$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</a:t>
                      </a: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 rangs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Priorité des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opérateurs</a:t>
            </a:r>
          </a:p>
        </p:txBody>
      </p:sp>
      <p:sp>
        <p:nvSpPr>
          <p:cNvPr id="30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F1951B-5D28-514C-933F-8B649861310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D73527-E46A-CD4B-83AB-D9A1EB53B6B0}" type="slidenum">
              <a:rPr lang="fr-FR">
                <a:latin typeface="Arial" charset="0"/>
              </a:rPr>
              <a:pPr eaLnBrk="1" hangingPunct="1"/>
              <a:t>24</a:t>
            </a:fld>
            <a:endParaRPr lang="fr-FR">
              <a:latin typeface="Arial" charset="0"/>
            </a:endParaRPr>
          </a:p>
        </p:txBody>
      </p:sp>
      <p:graphicFrame>
        <p:nvGraphicFramePr>
          <p:cNvPr id="329181" name="Group 47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5300635"/>
              </p:ext>
            </p:extLst>
          </p:nvPr>
        </p:nvGraphicFramePr>
        <p:xfrm>
          <a:off x="1331913" y="1712913"/>
          <a:ext cx="6613525" cy="4358640"/>
        </p:xfrm>
        <a:graphic>
          <a:graphicData uri="http://schemas.openxmlformats.org/drawingml/2006/table">
            <a:tbl>
              <a:tbl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Opérateurs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new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[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++ --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! ~ - (</a:t>
                      </a:r>
                      <a:r>
                        <a:rPr kumimoji="0" 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int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) (</a:t>
                      </a:r>
                      <a:r>
                        <a:rPr kumimoji="0" 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float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) (string) (</a:t>
                      </a:r>
                      <a:r>
                        <a:rPr kumimoji="0" 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array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) (</a:t>
                      </a:r>
                      <a:r>
                        <a:rPr kumimoji="0" 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object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) @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* / %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+ - .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&lt;&lt; &gt;&gt;</a:t>
                      </a:r>
                      <a:endParaRPr kumimoji="0" lang="fr-F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&lt; &lt;= &gt; &gt;=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== != === !==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&amp;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6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Priorité des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opérateurs</a:t>
            </a:r>
          </a:p>
        </p:txBody>
      </p:sp>
      <p:sp>
        <p:nvSpPr>
          <p:cNvPr id="2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B3985D-1B7B-714C-ABD7-247585D6648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5215D0-C297-0E4F-A421-18334E08A9DC}" type="slidenum">
              <a:rPr lang="fr-FR">
                <a:latin typeface="Arial" charset="0"/>
              </a:rPr>
              <a:pPr eaLnBrk="1" hangingPunct="1"/>
              <a:t>25</a:t>
            </a:fld>
            <a:endParaRPr lang="fr-FR">
              <a:latin typeface="Arial" charset="0"/>
            </a:endParaRPr>
          </a:p>
        </p:txBody>
      </p:sp>
      <p:graphicFrame>
        <p:nvGraphicFramePr>
          <p:cNvPr id="329888" name="Group 16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2519248"/>
              </p:ext>
            </p:extLst>
          </p:nvPr>
        </p:nvGraphicFramePr>
        <p:xfrm>
          <a:off x="1331913" y="1687513"/>
          <a:ext cx="6756400" cy="4518660"/>
        </p:xfrm>
        <a:graphic>
          <a:graphicData uri="http://schemas.openxmlformats.org/drawingml/2006/table">
            <a:tbl>
              <a:tbl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75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</a:rPr>
                        <a:t>Opérateurs</a:t>
                      </a:r>
                      <a:endParaRPr kumimoji="0" lang="fr-F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^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|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&amp;&amp;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||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? :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= += -= *= /= .= %= &amp;= |= ^= &lt;&lt;= &gt;&gt;=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and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xor</a:t>
                      </a: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or </a:t>
                      </a:r>
                    </a:p>
                  </a:txBody>
                  <a:tcPr marT="42291" marB="42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9889" name="AutoShape 161"/>
          <p:cNvSpPr>
            <a:spLocks noChangeArrowheads="1"/>
          </p:cNvSpPr>
          <p:nvPr/>
        </p:nvSpPr>
        <p:spPr bwMode="auto">
          <a:xfrm>
            <a:off x="2357438" y="2617788"/>
            <a:ext cx="4429125" cy="1622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lIns="360000" tIns="360000" rIns="360000" bIns="360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 cas de doute,</a:t>
            </a:r>
          </a:p>
          <a:p>
            <a:pPr algn="ctr"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utilisez les parenthèses ;-)</a:t>
            </a:r>
          </a:p>
        </p:txBody>
      </p:sp>
    </p:spTree>
    <p:extLst>
      <p:ext uri="{BB962C8B-B14F-4D97-AF65-F5344CB8AC3E}">
        <p14:creationId xmlns:p14="http://schemas.microsoft.com/office/powerpoint/2010/main" val="18247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2100"/>
            <a:ext cx="8642350" cy="850900"/>
          </a:xfrm>
        </p:spPr>
        <p:txBody>
          <a:bodyPr/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Si…Alors…Sinon…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44A600-59DF-6E49-9B16-9D63E8AB6DE4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3BFB46-A59F-664C-B80A-95724617E55B}" type="slidenum">
              <a:rPr lang="fr-FR">
                <a:latin typeface="Arial" charset="0"/>
              </a:rPr>
              <a:pPr eaLnBrk="1" hangingPunct="1"/>
              <a:t>26</a:t>
            </a:fld>
            <a:endParaRPr lang="fr-FR">
              <a:latin typeface="Arial" charset="0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71613"/>
            <a:ext cx="8229600" cy="4865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if (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condition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exécuté si la condition est vraie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else</a:t>
            </a:r>
            <a:endParaRPr lang="fr-FR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exécuté si la condition est fausse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6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353425" cy="777875"/>
          </a:xfrm>
        </p:spPr>
        <p:txBody>
          <a:bodyPr/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Tant que… faire…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50EAB1-72D0-574F-B79B-DB44A837120D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6F42CA-FCEF-0C45-8C36-F05C2D93ADA6}" type="slidenum">
              <a:rPr lang="fr-FR">
                <a:latin typeface="Arial" charset="0"/>
              </a:rPr>
              <a:pPr eaLnBrk="1" hangingPunct="1"/>
              <a:t>27</a:t>
            </a:fld>
            <a:endParaRPr lang="fr-FR">
              <a:latin typeface="Arial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8229600" cy="4865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while (</a:t>
            </a: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condition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répété tant que la condition est vraie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fr-FR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do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exécuté une fois puis répété tant que la condition est vraie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 while (</a:t>
            </a: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condition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 ;</a:t>
            </a:r>
            <a:endParaRPr lang="fr-F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284676" name="Line 4"/>
          <p:cNvSpPr>
            <a:spLocks noChangeShapeType="1"/>
          </p:cNvSpPr>
          <p:nvPr/>
        </p:nvSpPr>
        <p:spPr bwMode="auto">
          <a:xfrm>
            <a:off x="2411413" y="3573463"/>
            <a:ext cx="4321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6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850900"/>
          </a:xfrm>
        </p:spPr>
        <p:txBody>
          <a:bodyPr/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</a:t>
            </a:r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 Pour…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80AE37C-5937-5147-AEE2-926BFBF91BF5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FE16250-518D-1945-B272-CF15C4C9484F}" type="slidenum">
              <a:rPr lang="fr-FR">
                <a:latin typeface="Arial" charset="0"/>
              </a:rPr>
              <a:pPr eaLnBrk="1" hangingPunct="1"/>
              <a:t>28</a:t>
            </a:fld>
            <a:endParaRPr lang="fr-FR">
              <a:latin typeface="Arial" charset="0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9713"/>
            <a:ext cx="8229600" cy="48656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for(</a:t>
            </a:r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avant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; </a:t>
            </a:r>
            <a:r>
              <a:rPr lang="fr-F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condition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; </a:t>
            </a:r>
            <a:r>
              <a:rPr lang="fr-FR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fin_chaque_itération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répété tant que la condition est vraie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fr-FR" sz="1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Équivalent à: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fr-FR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avant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</a:t>
            </a:r>
            <a:endParaRPr lang="fr-F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while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(</a:t>
            </a:r>
            <a:r>
              <a:rPr lang="fr-F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condition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Bloc d’instructions répété tant que la condition est vraie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fin_chaque_itération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switch…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0BCF76-DD8C-BA4D-A75C-BBE8F7B39F58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CEE9065-CF97-9D4E-AE5F-3E2C9279E24B}" type="slidenum">
              <a:rPr lang="fr-FR">
                <a:latin typeface="Arial" charset="0"/>
              </a:rPr>
              <a:pPr eaLnBrk="1" hangingPunct="1"/>
              <a:t>29</a:t>
            </a:fld>
            <a:endParaRPr lang="fr-FR">
              <a:latin typeface="Arial" charset="0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577975"/>
            <a:ext cx="8505825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switch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(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val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case</a:t>
            </a: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v1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instructions exécutées si val==v1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case</a:t>
            </a: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v2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instructions exécutées si val==v2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				       ou si val==v1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default: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instructions dans tous les cas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2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Utilité et utilisation de PHP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97B3C76-9FC0-E84E-93AD-E3EAB6B42E91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183856-BDB4-0D4F-8D9D-9C5512624EF8}" type="slidenum">
              <a:rPr lang="fr-FR">
                <a:latin typeface="Arial" charset="0"/>
              </a:rPr>
              <a:pPr eaLnBrk="1" hangingPunct="1"/>
              <a:t>3</a:t>
            </a:fld>
            <a:endParaRPr lang="fr-FR">
              <a:latin typeface="Arial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Création de pages HTML « dynamiques », fabriquées à la volée</a:t>
            </a:r>
          </a:p>
          <a:p>
            <a:pPr eaLnBrk="1" hangingPunct="1"/>
            <a:endParaRPr lang="fr-F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Interface entre un serveur Web et des bases de données</a:t>
            </a:r>
          </a:p>
          <a:p>
            <a:pPr eaLnBrk="1" hangingPunct="1"/>
            <a:endParaRPr lang="fr-F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Création d’applications Web</a:t>
            </a:r>
          </a:p>
          <a:p>
            <a:pPr eaLnBrk="1" hangingPunct="1"/>
            <a:endParaRPr lang="fr-F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L’instruction break</a:t>
            </a:r>
          </a:p>
        </p:txBody>
      </p:sp>
      <p:sp>
        <p:nvSpPr>
          <p:cNvPr id="1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44A820-51AA-A742-967E-6C36528A3499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B419AB-EFBB-4641-8291-8CD04E25EFB6}" type="slidenum">
              <a:rPr lang="fr-FR">
                <a:latin typeface="Arial" charset="0"/>
              </a:rPr>
              <a:pPr eaLnBrk="1" hangingPunct="1"/>
              <a:t>30</a:t>
            </a:fld>
            <a:endParaRPr lang="fr-FR">
              <a:latin typeface="Arial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455738"/>
            <a:ext cx="864235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Permet de sortir d’une structure de contrôle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switch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(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val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case</a:t>
            </a: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v1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  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instructions exécutées si val==v1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break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 /* On sort du </a:t>
            </a: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switch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si val==v1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case</a:t>
            </a: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v2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  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instructions exécutées si val==v2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				    ou si val==v1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break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 /* On sort du </a:t>
            </a: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switch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si val==v2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default: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 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instructions exécutées dans tous les cas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                     si val!=v1 et val!=v2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sz="24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14875" y="3973513"/>
            <a:ext cx="2378075" cy="457200"/>
            <a:chOff x="3878" y="2432"/>
            <a:chExt cx="1315" cy="91"/>
          </a:xfrm>
        </p:grpSpPr>
        <p:sp>
          <p:nvSpPr>
            <p:cNvPr id="287749" name="Line 5"/>
            <p:cNvSpPr>
              <a:spLocks noChangeShapeType="1"/>
            </p:cNvSpPr>
            <p:nvPr/>
          </p:nvSpPr>
          <p:spPr bwMode="auto">
            <a:xfrm flipV="1">
              <a:off x="3878" y="2432"/>
              <a:ext cx="1315" cy="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87750" name="Line 6"/>
            <p:cNvSpPr>
              <a:spLocks noChangeShapeType="1"/>
            </p:cNvSpPr>
            <p:nvPr/>
          </p:nvSpPr>
          <p:spPr bwMode="auto">
            <a:xfrm>
              <a:off x="3878" y="2432"/>
              <a:ext cx="1315" cy="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22875" y="5434013"/>
            <a:ext cx="3165475" cy="215900"/>
            <a:chOff x="2835" y="3158"/>
            <a:chExt cx="1723" cy="91"/>
          </a:xfrm>
        </p:grpSpPr>
        <p:sp>
          <p:nvSpPr>
            <p:cNvPr id="287752" name="Line 8"/>
            <p:cNvSpPr>
              <a:spLocks noChangeShapeType="1"/>
            </p:cNvSpPr>
            <p:nvPr/>
          </p:nvSpPr>
          <p:spPr bwMode="auto">
            <a:xfrm flipV="1">
              <a:off x="2835" y="3158"/>
              <a:ext cx="1723" cy="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>
              <a:off x="2835" y="3158"/>
              <a:ext cx="1723" cy="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5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200">
                <a:latin typeface="Arial" charset="0"/>
              </a:rPr>
              <a:t>Les </a:t>
            </a:r>
            <a:r>
              <a:rPr lang="fr-FR" sz="3200" smtClean="0">
                <a:latin typeface="Arial" charset="0"/>
              </a:rPr>
              <a:t>tableaux</a:t>
            </a:r>
            <a:endParaRPr lang="fr-FR" sz="3200" dirty="0">
              <a:latin typeface="Arial" charset="0"/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4857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dirty="0">
                <a:latin typeface="Arial" charset="0"/>
              </a:rPr>
              <a:t>Création / initialisation:</a:t>
            </a:r>
          </a:p>
          <a:p>
            <a:pPr eaLnBrk="1" hangingPunct="1">
              <a:buFont typeface="Wingdings" charset="0"/>
              <a:buNone/>
            </a:pPr>
            <a:r>
              <a:rPr lang="fr-FR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tab1</a:t>
            </a:r>
            <a:r>
              <a:rPr lang="fr-FR" b="1" dirty="0" smtClean="0">
                <a:latin typeface="Courier New" charset="0"/>
                <a:cs typeface="Courier New" charset="0"/>
              </a:rPr>
              <a:t>=</a:t>
            </a:r>
            <a:r>
              <a:rPr lang="fr-FR" b="1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array</a:t>
            </a:r>
            <a:r>
              <a:rPr lang="fr-FR" b="1" dirty="0" smtClean="0">
                <a:latin typeface="Courier New" charset="0"/>
                <a:cs typeface="Courier New" charset="0"/>
              </a:rPr>
              <a:t>(</a:t>
            </a:r>
            <a:r>
              <a:rPr lang="fr-FR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b="1" dirty="0">
                <a:latin typeface="Courier New" charset="0"/>
                <a:cs typeface="Courier New" charset="0"/>
              </a:rPr>
              <a:t>,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b="1" dirty="0">
                <a:latin typeface="Courier New" charset="0"/>
                <a:cs typeface="Courier New" charset="0"/>
              </a:rPr>
              <a:t>",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b="1" dirty="0">
                <a:latin typeface="Courier New" charset="0"/>
                <a:cs typeface="Courier New" charset="0"/>
              </a:rPr>
              <a:t>) ;</a:t>
            </a:r>
          </a:p>
          <a:p>
            <a:pPr eaLnBrk="1" hangingPunct="1">
              <a:buFont typeface="Wingdings" charset="0"/>
              <a:buNone/>
            </a:pPr>
            <a:endParaRPr lang="fr-FR" b="1" dirty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tab2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tab2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[] </a:t>
            </a:r>
            <a:r>
              <a:rPr lang="fr-FR" b="1" dirty="0">
                <a:latin typeface="Courier New" charset="0"/>
                <a:cs typeface="Courier New" charset="0"/>
              </a:rPr>
              <a:t>=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b="1" dirty="0"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tab2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buFont typeface="Wingdings" charset="0"/>
              <a:buNone/>
            </a:pPr>
            <a:endParaRPr lang="fr-FR" b="1" dirty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tab3</a:t>
            </a:r>
            <a:r>
              <a:rPr lang="fr-FR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0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tab3</a:t>
            </a:r>
            <a:r>
              <a:rPr lang="fr-FR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b="1" dirty="0"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	</a:t>
            </a:r>
            <a:r>
              <a:rPr lang="fr-FR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tab3</a:t>
            </a:r>
            <a:r>
              <a:rPr lang="fr-FR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</p:txBody>
      </p:sp>
      <p:graphicFrame>
        <p:nvGraphicFramePr>
          <p:cNvPr id="294941" name="Group 29"/>
          <p:cNvGraphicFramePr>
            <a:graphicFrameLocks noGrp="1"/>
          </p:cNvGraphicFramePr>
          <p:nvPr>
            <p:ph sz="half" idx="2"/>
          </p:nvPr>
        </p:nvGraphicFramePr>
        <p:xfrm>
          <a:off x="5867400" y="2984500"/>
          <a:ext cx="2808288" cy="2062164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Clé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Valeur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"fraise"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F4A0F9-D60F-0143-B1D2-4F699F6D2F68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200">
                <a:latin typeface="Arial" charset="0"/>
              </a:rPr>
              <a:t>Les </a:t>
            </a:r>
            <a:r>
              <a:rPr lang="fr-FR" sz="3200" smtClean="0">
                <a:latin typeface="Arial" charset="0"/>
              </a:rPr>
              <a:t>tableaux </a:t>
            </a:r>
            <a:r>
              <a:rPr lang="fr-FR" sz="3200" dirty="0">
                <a:latin typeface="Arial" charset="0"/>
              </a:rPr>
              <a:t>« à trous »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4775"/>
            <a:ext cx="8291513" cy="4929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>
                <a:latin typeface="Arial" charset="0"/>
              </a:rPr>
              <a:t>Les éléments </a:t>
            </a:r>
            <a:r>
              <a:rPr lang="fr-FR">
                <a:latin typeface="Arial" charset="0"/>
              </a:rPr>
              <a:t>du </a:t>
            </a:r>
            <a:r>
              <a:rPr lang="fr-FR" smtClean="0">
                <a:latin typeface="Arial" charset="0"/>
              </a:rPr>
              <a:t>tableaux </a:t>
            </a:r>
            <a:r>
              <a:rPr lang="fr-FR" dirty="0">
                <a:latin typeface="Arial" charset="0"/>
              </a:rPr>
              <a:t>ne sont pas forcement d’indices consécutifs :</a:t>
            </a:r>
          </a:p>
          <a:p>
            <a:pPr eaLnBrk="1" hangingPunct="1">
              <a:lnSpc>
                <a:spcPct val="90000"/>
              </a:lnSpc>
            </a:pPr>
            <a:endParaRPr lang="fr-FR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ourier New" charset="0"/>
                <a:cs typeface="Courier New" charset="0"/>
              </a:rPr>
              <a:t>	</a:t>
            </a:r>
            <a:r>
              <a:rPr lang="fr-FR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b="1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smtClean="0">
                <a:latin typeface="Courier New" charset="0"/>
                <a:cs typeface="Courier New" charset="0"/>
              </a:rPr>
              <a:t>0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ourier New" charset="0"/>
                <a:cs typeface="Courier New" charset="0"/>
              </a:rPr>
              <a:t>	</a:t>
            </a:r>
            <a:r>
              <a:rPr lang="fr-FR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b="1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smtClean="0">
                <a:latin typeface="Courier New" charset="0"/>
                <a:cs typeface="Courier New" charset="0"/>
              </a:rPr>
              <a:t>1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b="1" dirty="0"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ourier New" charset="0"/>
                <a:cs typeface="Courier New" charset="0"/>
              </a:rPr>
              <a:t>	</a:t>
            </a:r>
            <a:r>
              <a:rPr lang="fr-FR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b="1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smtClean="0">
                <a:latin typeface="Courier New" charset="0"/>
                <a:cs typeface="Courier New" charset="0"/>
              </a:rPr>
              <a:t>2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b="1" dirty="0"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ourier New" charset="0"/>
                <a:cs typeface="Courier New" charset="0"/>
              </a:rPr>
              <a:t>	</a:t>
            </a:r>
            <a:r>
              <a:rPr lang="fr-FR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b="1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b="1" smtClean="0">
                <a:latin typeface="Courier New" charset="0"/>
                <a:cs typeface="Courier New" charset="0"/>
              </a:rPr>
              <a:t>5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b="1" dirty="0">
                <a:latin typeface="Courier New" charset="0"/>
                <a:cs typeface="Courier New" charset="0"/>
              </a:rPr>
              <a:t>=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el5</a:t>
            </a:r>
            <a:r>
              <a:rPr lang="fr-FR" b="1" dirty="0"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fr-FR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fr-FR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fr-FR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>
                <a:latin typeface="Arial" charset="0"/>
                <a:cs typeface="Courier New" charset="0"/>
              </a:rPr>
              <a:t>Comment parcourir de </a:t>
            </a:r>
            <a:r>
              <a:rPr lang="fr-FR">
                <a:latin typeface="Arial" charset="0"/>
                <a:cs typeface="Courier New" charset="0"/>
              </a:rPr>
              <a:t>tels </a:t>
            </a:r>
            <a:r>
              <a:rPr lang="fr-FR" smtClean="0">
                <a:latin typeface="Arial" charset="0"/>
                <a:cs typeface="Courier New" charset="0"/>
              </a:rPr>
              <a:t>tableaux </a:t>
            </a:r>
            <a:r>
              <a:rPr lang="fr-FR" dirty="0">
                <a:latin typeface="Arial" charset="0"/>
                <a:cs typeface="Courier New" charset="0"/>
              </a:rPr>
              <a:t>?</a:t>
            </a:r>
          </a:p>
        </p:txBody>
      </p:sp>
      <p:graphicFrame>
        <p:nvGraphicFramePr>
          <p:cNvPr id="295983" name="Group 47"/>
          <p:cNvGraphicFramePr>
            <a:graphicFrameLocks noGrp="1"/>
          </p:cNvGraphicFramePr>
          <p:nvPr>
            <p:ph sz="half" idx="2"/>
          </p:nvPr>
        </p:nvGraphicFramePr>
        <p:xfrm>
          <a:off x="5795963" y="1989138"/>
          <a:ext cx="2663825" cy="328771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Clé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Valeur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"fraise"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"el5"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95963" y="3851275"/>
            <a:ext cx="2663825" cy="503238"/>
            <a:chOff x="3878" y="2432"/>
            <a:chExt cx="1315" cy="91"/>
          </a:xfrm>
        </p:grpSpPr>
        <p:sp>
          <p:nvSpPr>
            <p:cNvPr id="295966" name="Line 30"/>
            <p:cNvSpPr>
              <a:spLocks noChangeShapeType="1"/>
            </p:cNvSpPr>
            <p:nvPr/>
          </p:nvSpPr>
          <p:spPr bwMode="auto">
            <a:xfrm flipV="1"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95967" name="Line 31"/>
            <p:cNvSpPr>
              <a:spLocks noChangeShapeType="1"/>
            </p:cNvSpPr>
            <p:nvPr/>
          </p:nvSpPr>
          <p:spPr bwMode="auto">
            <a:xfrm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795963" y="4354513"/>
            <a:ext cx="2663825" cy="504825"/>
            <a:chOff x="3878" y="2432"/>
            <a:chExt cx="1315" cy="91"/>
          </a:xfrm>
        </p:grpSpPr>
        <p:sp>
          <p:nvSpPr>
            <p:cNvPr id="295969" name="Line 33"/>
            <p:cNvSpPr>
              <a:spLocks noChangeShapeType="1"/>
            </p:cNvSpPr>
            <p:nvPr/>
          </p:nvSpPr>
          <p:spPr bwMode="auto">
            <a:xfrm flipV="1"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</a:t>
            </a:r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tableaux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« à trous » (suite)</a:t>
            </a:r>
          </a:p>
        </p:txBody>
      </p:sp>
      <p:sp>
        <p:nvSpPr>
          <p:cNvPr id="4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12A187-4992-F64F-85B9-86576004DECA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44600"/>
            <a:ext cx="8229600" cy="5135563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Parcours classique :</a:t>
            </a: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for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 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(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=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0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;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&lt; </a:t>
            </a:r>
            <a:r>
              <a:rPr lang="fr-FR" sz="2400" b="1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sizeof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(</a:t>
            </a: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tab4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)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;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++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{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 </a:t>
            </a:r>
            <a:r>
              <a:rPr lang="fr-FR" sz="2400" b="1" dirty="0" err="1">
                <a:solidFill>
                  <a:srgbClr val="A02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echo</a:t>
            </a:r>
            <a:r>
              <a:rPr lang="fr-F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 </a:t>
            </a:r>
            <a:r>
              <a:rPr lang="fr-F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tab4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[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]: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      </a:t>
            </a:r>
            <a:r>
              <a:rPr lang="fr-FR" sz="2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. </a:t>
            </a: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tab4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[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i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]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. 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</a:t>
            </a:r>
            <a:r>
              <a:rPr lang="fr-FR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&lt;</a:t>
            </a:r>
            <a:r>
              <a:rPr lang="fr-FR" sz="24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br</a:t>
            </a:r>
            <a:r>
              <a:rPr lang="fr-FR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 /&gt;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n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";</a:t>
            </a:r>
          </a:p>
          <a:p>
            <a:pPr eaLnBrk="1" hangingPunct="1">
              <a:buFont typeface="Wingdings" charset="0"/>
              <a:buNone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}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/>
            </a:r>
            <a:b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</a:b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</p:txBody>
      </p:sp>
      <p:pic>
        <p:nvPicPr>
          <p:cNvPr id="32775" name="Picture 4" descr="tableau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9325"/>
            <a:ext cx="2616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96" name="Line 36"/>
          <p:cNvSpPr>
            <a:spLocks noChangeShapeType="1"/>
          </p:cNvSpPr>
          <p:nvPr/>
        </p:nvSpPr>
        <p:spPr bwMode="auto">
          <a:xfrm flipV="1">
            <a:off x="2209800" y="3709988"/>
            <a:ext cx="3082925" cy="541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>
            <a:outerShdw dist="52363" dir="842175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 flipV="1">
            <a:off x="2514600" y="4213225"/>
            <a:ext cx="2778125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>
            <a:outerShdw dist="52363" dir="842175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 flipV="1">
            <a:off x="2339975" y="4645025"/>
            <a:ext cx="295275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>
            <a:outerShdw dist="52363" dir="842175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 flipV="1">
            <a:off x="1905000" y="5078413"/>
            <a:ext cx="3387725" cy="239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>
            <a:outerShdw dist="52363" dir="842175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1905000" y="5318125"/>
            <a:ext cx="3314700" cy="695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>
            <a:outerShdw dist="52363" dir="842175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7001" name="Text Box 41"/>
          <p:cNvSpPr txBox="1">
            <a:spLocks noChangeArrowheads="1"/>
          </p:cNvSpPr>
          <p:nvPr/>
        </p:nvSpPr>
        <p:spPr bwMode="auto">
          <a:xfrm>
            <a:off x="3832225" y="5405438"/>
            <a:ext cx="5238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sz="4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</a:t>
            </a:r>
          </a:p>
        </p:txBody>
      </p:sp>
      <p:graphicFrame>
        <p:nvGraphicFramePr>
          <p:cNvPr id="297004" name="Group 44"/>
          <p:cNvGraphicFramePr>
            <a:graphicFrameLocks noGrp="1"/>
          </p:cNvGraphicFramePr>
          <p:nvPr/>
        </p:nvGraphicFramePr>
        <p:xfrm>
          <a:off x="5508625" y="3021013"/>
          <a:ext cx="2663825" cy="328771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Clé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Valeur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"fraise"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"el5"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508625" y="4883150"/>
            <a:ext cx="2663825" cy="503238"/>
            <a:chOff x="3878" y="2432"/>
            <a:chExt cx="1315" cy="91"/>
          </a:xfrm>
        </p:grpSpPr>
        <p:sp>
          <p:nvSpPr>
            <p:cNvPr id="297033" name="Line 73"/>
            <p:cNvSpPr>
              <a:spLocks noChangeShapeType="1"/>
            </p:cNvSpPr>
            <p:nvPr/>
          </p:nvSpPr>
          <p:spPr bwMode="auto">
            <a:xfrm flipV="1"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97034" name="Line 74"/>
            <p:cNvSpPr>
              <a:spLocks noChangeShapeType="1"/>
            </p:cNvSpPr>
            <p:nvPr/>
          </p:nvSpPr>
          <p:spPr bwMode="auto">
            <a:xfrm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508625" y="5386388"/>
            <a:ext cx="2663825" cy="504825"/>
            <a:chOff x="3878" y="2432"/>
            <a:chExt cx="1315" cy="91"/>
          </a:xfrm>
        </p:grpSpPr>
        <p:sp>
          <p:nvSpPr>
            <p:cNvPr id="297036" name="Line 76"/>
            <p:cNvSpPr>
              <a:spLocks noChangeShapeType="1"/>
            </p:cNvSpPr>
            <p:nvPr/>
          </p:nvSpPr>
          <p:spPr bwMode="auto">
            <a:xfrm flipV="1"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97037" name="Line 77"/>
            <p:cNvSpPr>
              <a:spLocks noChangeShapeType="1"/>
            </p:cNvSpPr>
            <p:nvPr/>
          </p:nvSpPr>
          <p:spPr bwMode="auto">
            <a:xfrm>
              <a:off x="3878" y="2432"/>
              <a:ext cx="1315" cy="9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</p:grpSp>
      <p:sp>
        <p:nvSpPr>
          <p:cNvPr id="21" name="Rectangle à coins arrondis 20"/>
          <p:cNvSpPr/>
          <p:nvPr/>
        </p:nvSpPr>
        <p:spPr bwMode="auto">
          <a:xfrm>
            <a:off x="5949950" y="1119188"/>
            <a:ext cx="393700" cy="461962"/>
          </a:xfrm>
          <a:prstGeom prst="wedgeRoundRectCallout">
            <a:avLst>
              <a:gd name="adj1" fmla="val -206460"/>
              <a:gd name="adj2" fmla="val 85606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58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Pour chaque…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5BFF8-7D42-BE41-9292-976C9DF3DD4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A8C0E5-732B-FD49-B1EA-B9E46B762111}" type="slidenum">
              <a:rPr lang="fr-FR">
                <a:latin typeface="Arial" charset="0"/>
              </a:rPr>
              <a:pPr eaLnBrk="1" hangingPunct="1"/>
              <a:t>34</a:t>
            </a:fld>
            <a:endParaRPr lang="fr-FR">
              <a:latin typeface="Arial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b="1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foreach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$tableau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as</a:t>
            </a:r>
            <a:r>
              <a:rPr lang="fr-F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element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/* Bloc d’instructions répété pour chaque élément 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de </a:t>
            </a:r>
            <a:r>
              <a:rPr lang="fr-FR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$tableau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*/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Chaque élément 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de </a:t>
            </a:r>
            <a:r>
              <a:rPr lang="fr-FR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$tableau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est accessible grâce à $</a:t>
            </a:r>
            <a:r>
              <a:rPr lang="fr-FR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element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*/</a:t>
            </a:r>
          </a:p>
          <a:p>
            <a:pPr eaLnBrk="1" hangingPunct="1"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Parcours 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 </a:t>
            </a:r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foreach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347D0C7-63C2-9144-AFDF-1971FC1C526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12EA61B-B682-9D40-B682-72351BDF0403}" type="slidenum">
              <a:rPr lang="fr-FR">
                <a:latin typeface="Arial" charset="0"/>
              </a:rPr>
              <a:pPr eaLnBrk="1" hangingPunct="1"/>
              <a:t>35</a:t>
            </a:fld>
            <a:endParaRPr lang="fr-FR">
              <a:latin typeface="Arial" charset="0"/>
            </a:endParaRP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582738"/>
            <a:ext cx="4419600" cy="4602162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…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0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5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el5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 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foreach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tab4</a:t>
            </a:r>
            <a:r>
              <a:rPr lang="fr-F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as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v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echo</a:t>
            </a:r>
            <a:r>
              <a:rPr lang="fr-FR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Val</a:t>
            </a:r>
            <a:r>
              <a:rPr lang="fr-FR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: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v</a:t>
            </a:r>
            <a:r>
              <a:rPr lang="fr-FR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24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br</a:t>
            </a:r>
            <a:r>
              <a:rPr lang="fr-FR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/&gt;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n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…</a:t>
            </a:r>
          </a:p>
        </p:txBody>
      </p:sp>
      <p:pic>
        <p:nvPicPr>
          <p:cNvPr id="34821" name="Picture 2" descr="forea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79900"/>
            <a:ext cx="3276600" cy="189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5257800" y="1582738"/>
            <a:ext cx="3634680" cy="2163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…</a:t>
            </a:r>
          </a:p>
          <a:p>
            <a:pPr eaLnBrk="1" hangingPunct="1"/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Val:12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fr-FR" sz="2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/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fr-FR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lang="fr-FR" sz="24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Val:fraise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fr-FR" sz="2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/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fr-FR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Val:2.5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fr-FR" sz="2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/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fr-FR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Val:el5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fr-FR" sz="2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fr-FR" sz="2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/</a:t>
            </a:r>
            <a:r>
              <a:rPr lang="fr-FR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fr-FR" sz="24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  <a:p>
            <a:pPr eaLnBrk="1" hangingPunct="1"/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…</a:t>
            </a: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3581400" y="1582738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PHP</a:t>
            </a:r>
          </a:p>
        </p:txBody>
      </p:sp>
      <p:sp>
        <p:nvSpPr>
          <p:cNvPr id="34826" name="Rectangle 7"/>
          <p:cNvSpPr>
            <a:spLocks noChangeArrowheads="1"/>
          </p:cNvSpPr>
          <p:nvPr/>
        </p:nvSpPr>
        <p:spPr bwMode="auto">
          <a:xfrm>
            <a:off x="7620000" y="1582738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HTML</a:t>
            </a:r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7391400" y="42799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Navigateur</a:t>
            </a:r>
          </a:p>
        </p:txBody>
      </p:sp>
      <p:sp>
        <p:nvSpPr>
          <p:cNvPr id="299017" name="AutoShape 9"/>
          <p:cNvSpPr>
            <a:spLocks noChangeArrowheads="1"/>
          </p:cNvSpPr>
          <p:nvPr/>
        </p:nvSpPr>
        <p:spPr bwMode="auto">
          <a:xfrm>
            <a:off x="4800600" y="2679700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99018" name="AutoShape 10"/>
          <p:cNvSpPr>
            <a:spLocks noChangeArrowheads="1"/>
          </p:cNvSpPr>
          <p:nvPr/>
        </p:nvSpPr>
        <p:spPr bwMode="auto">
          <a:xfrm rot="5400000">
            <a:off x="6667500" y="3708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2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12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Tableaux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associatifs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749B49-6776-D54A-9F35-EDEF97D32684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85BE73-1636-0B4F-838D-CC8E0682EE62}" type="slidenum">
              <a:rPr lang="fr-FR">
                <a:latin typeface="Arial" charset="0"/>
              </a:rPr>
              <a:pPr eaLnBrk="1" hangingPunct="1"/>
              <a:t>36</a:t>
            </a:fld>
            <a:endParaRPr lang="fr-FR">
              <a:latin typeface="Arial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6363"/>
            <a:ext cx="8229600" cy="5135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Tableaux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dont l’accès aux éléments n’est plus réalisé grâce à un index (0,1,…) mais grâce à une clé de type entier ou chaîne.</a:t>
            </a:r>
          </a:p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Exemples de clés:</a:t>
            </a: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</a:t>
            </a:r>
            <a:r>
              <a:rPr lang="fr-FR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'un'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		    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</a:t>
            </a:r>
            <a:r>
              <a:rPr lang="fr-FR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205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		    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bonjour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 ;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</a:t>
            </a:r>
            <a:r>
              <a:rPr lang="fr-FR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32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la_valeur</a:t>
            </a:r>
            <a:r>
              <a:rPr lang="fr-FR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	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3.0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;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Création</a:t>
            </a: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array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cle1</a:t>
            </a:r>
            <a:r>
              <a:rPr lang="fr-FR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=&gt; 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val1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,</a:t>
            </a: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        </a:t>
            </a:r>
            <a:r>
              <a:rPr lang="fr-FR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cle2</a:t>
            </a:r>
            <a:r>
              <a:rPr lang="fr-FR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=&gt; 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val2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,</a:t>
            </a:r>
          </a:p>
          <a:p>
            <a:pPr lvl="1" eaLnBrk="1" hangingPunct="1">
              <a:spcBef>
                <a:spcPct val="5000"/>
              </a:spcBef>
              <a:buFont typeface="Wingdings" charset="0"/>
              <a:buNone/>
            </a:pP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        …</a:t>
            </a:r>
            <a:r>
              <a:rPr lang="fr-FR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14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312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Tableaux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associatifs - Exemples</a:t>
            </a:r>
          </a:p>
        </p:txBody>
      </p:sp>
      <p:sp>
        <p:nvSpPr>
          <p:cNvPr id="2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16F1871-ABD0-5548-BF36-A08CCF7C60E5}" type="slidenum">
              <a:rPr lang="fr-FR">
                <a:latin typeface="Arial" charset="0"/>
              </a:rPr>
              <a:pPr eaLnBrk="1" hangingPunct="1"/>
              <a:t>37</a:t>
            </a:fld>
            <a:endParaRPr lang="fr-FR">
              <a:latin typeface="Arial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tab5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un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  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tab5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trois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 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tab5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deux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tab5</a:t>
            </a:r>
            <a:r>
              <a:rPr lang="fr-FR" sz="24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[</a:t>
            </a: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42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     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el5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 ;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tab6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array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un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   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=&gt;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,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         '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trois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'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=&gt;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fraise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",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         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deux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  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=&gt;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2.5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, </a:t>
            </a:r>
          </a:p>
          <a:p>
            <a:pPr eaLnBrk="1" hangingPunct="1">
              <a:spcBef>
                <a:spcPct val="5000"/>
              </a:spcBef>
              <a:buFont typeface="Wingdings" charset="0"/>
              <a:buNone/>
            </a:pP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         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42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     </a:t>
            </a:r>
            <a:r>
              <a:rPr lang="fr-FR" sz="2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=&gt;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el5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 ;</a:t>
            </a:r>
            <a:b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</a:b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</p:txBody>
      </p:sp>
      <p:graphicFrame>
        <p:nvGraphicFramePr>
          <p:cNvPr id="308514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46137"/>
              </p:ext>
            </p:extLst>
          </p:nvPr>
        </p:nvGraphicFramePr>
        <p:xfrm>
          <a:off x="5651500" y="1963738"/>
          <a:ext cx="2952750" cy="1981200"/>
        </p:xfrm>
        <a:graphic>
          <a:graphicData uri="http://schemas.openxmlformats.org/drawingml/2006/table">
            <a:tbl>
              <a:tblPr/>
              <a:tblGrid>
                <a:gridCol w="150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Clé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Valeur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un'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'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trois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'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"fraise"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"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deux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"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2.5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</a:rPr>
                        <a:t>42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"el5"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Structure de contrôle Pour chaque…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F0E169B-E0B4-E644-8391-863304225AA0}" type="slidenum">
              <a:rPr lang="fr-FR">
                <a:latin typeface="Arial" charset="0"/>
              </a:rPr>
              <a:pPr eaLnBrk="1" hangingPunct="1"/>
              <a:t>38</a:t>
            </a:fld>
            <a:endParaRPr lang="fr-FR">
              <a:latin typeface="Arial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foreach</a:t>
            </a:r>
            <a:r>
              <a:rPr lang="fr-FR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24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$tableau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as</a:t>
            </a:r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cle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=&gt; 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element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	</a:t>
            </a: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/* Bloc d’instructions répété pour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chaque élément </a:t>
            </a:r>
            <a:r>
              <a:rPr lang="fr-FR" sz="24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de $tableau </a:t>
            </a: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Chaque élément </a:t>
            </a:r>
            <a:r>
              <a:rPr lang="fr-FR" sz="24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de $tableau </a:t>
            </a: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accessible grâce à $</a:t>
            </a:r>
            <a:r>
              <a:rPr lang="fr-FR" sz="24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element</a:t>
            </a: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/* La clé d’accès à chaque élément est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donnée par $</a:t>
            </a:r>
            <a:r>
              <a:rPr lang="fr-FR" sz="24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cle</a:t>
            </a:r>
            <a:r>
              <a:rPr lang="fr-F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fr-FR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Parcours 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 </a:t>
            </a:r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09E73-0A01-6A4C-A627-789A1C4D6B1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90822C-926F-A24F-AEF3-56250C0B2D33}" type="slidenum">
              <a:rPr lang="fr-FR">
                <a:latin typeface="Arial" charset="0"/>
              </a:rPr>
              <a:pPr eaLnBrk="1" hangingPunct="1"/>
              <a:t>39</a:t>
            </a:fld>
            <a:endParaRPr lang="fr-FR">
              <a:latin typeface="Arial" charset="0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4300"/>
            <a:ext cx="5181600" cy="4983163"/>
          </a:xfrm>
          <a:solidFill>
            <a:srgbClr val="FFFFFF"/>
          </a:solidFill>
          <a:ln w="19050">
            <a:solidFill>
              <a:schemeClr val="hlink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&lt;?</a:t>
            </a:r>
            <a:r>
              <a:rPr lang="fr-FR" sz="18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php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 </a:t>
            </a:r>
            <a:r>
              <a:rPr lang="fr-FR" sz="1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&lt;&lt;&lt;EOT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foreach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clé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EOT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  <a:endParaRPr lang="fr-FR" sz="18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tab6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 </a:t>
            </a:r>
            <a:r>
              <a:rPr lang="fr-FR" sz="18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array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un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   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=&gt; 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12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     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deux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 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=&gt;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fraise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",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      "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trois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=&gt; 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2.5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,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           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quatre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=&gt;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el5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)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foreach</a:t>
            </a:r>
            <a:r>
              <a:rPr lang="fr-FR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smtClean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tab6</a:t>
            </a:r>
            <a:r>
              <a:rPr lang="fr-FR" sz="18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as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cle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=&gt;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.=</a:t>
            </a:r>
            <a:r>
              <a:rPr lang="fr-FR" sz="18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tab[</a:t>
            </a:r>
            <a:r>
              <a:rPr lang="fr-FR" sz="1800" b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cle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]: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</a:t>
            </a:r>
            <a:r>
              <a:rPr lang="fr-FR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/&gt;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\n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fr-FR" sz="18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$html.= </a:t>
            </a:r>
            <a:r>
              <a:rPr lang="fr-FR" sz="1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&gt;\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echo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  <a:endParaRPr lang="fr-FR" sz="1800" b="1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</p:txBody>
      </p:sp>
      <p:pic>
        <p:nvPicPr>
          <p:cNvPr id="38919" name="Picture 4" descr="tabl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28511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Principales fonctionnalités de PHP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F19AA2-4C0E-0F45-9BE9-742AD1079B40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8A02E1-90F6-1D4E-B28C-52B2B5344701}" type="slidenum">
              <a:rPr lang="fr-FR">
                <a:latin typeface="Arial" charset="0"/>
              </a:rPr>
              <a:pPr eaLnBrk="1" hangingPunct="1"/>
              <a:t>4</a:t>
            </a:fld>
            <a:endParaRPr lang="fr-FR">
              <a:latin typeface="Arial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Manipulation de chaînes 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et </a:t>
            </a:r>
            <a:r>
              <a:rPr lang="fr-FR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tableaux 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Calendrier / dates / heures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Fonctions mathématiques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Accès au système de fichiers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Manipulation d’images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HTTP / FTP / IMAP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Bases de données (Oracle, MySQL, …)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XML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47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6B0FFDF-1D8E-CC43-9722-5F6BCE9E4488}" type="slidenum">
              <a:rPr lang="fr-FR" smtClean="0">
                <a:latin typeface="Arial" charset="0"/>
              </a:rPr>
              <a:pPr eaLnBrk="1" hangingPunct="1">
                <a:defRPr/>
              </a:pPr>
              <a:t>40</a:t>
            </a:fld>
            <a:endParaRPr lang="fr-FR" smtClean="0">
              <a:latin typeface="Arial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4708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Fonctions utilisateur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981"/>
            <a:ext cx="8229600" cy="50593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Description d’une fonctionnalité dépendant éventuellement de paramètres et retournant éventuellement un résultat</a:t>
            </a:r>
          </a:p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Définition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function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moyenne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a,$b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return ($a+$b)/</a:t>
            </a:r>
            <a:r>
              <a:rPr lang="fr-FR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2. ; //2. ou 2.0</a:t>
            </a:r>
            <a:endParaRPr lang="fr-FR" sz="28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Utilisation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$</a:t>
            </a:r>
            <a:r>
              <a:rPr lang="fr-FR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resultat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= moyenne(2,4) ;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fr-FR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echo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$</a:t>
            </a:r>
            <a:r>
              <a:rPr lang="fr-FR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resultat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 ; // vaut 3</a:t>
            </a:r>
          </a:p>
        </p:txBody>
      </p:sp>
    </p:spTree>
    <p:extLst>
      <p:ext uri="{BB962C8B-B14F-4D97-AF65-F5344CB8AC3E}">
        <p14:creationId xmlns:p14="http://schemas.microsoft.com/office/powerpoint/2010/main" val="10216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5791200" y="6453336"/>
            <a:ext cx="3044952" cy="36576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A149AB2-0013-9F4C-83A9-EA23FBFEED16}" type="slidenum">
              <a:rPr lang="fr-FR" smtClean="0">
                <a:latin typeface="Arial" charset="0"/>
              </a:rPr>
              <a:pPr eaLnBrk="1" hangingPunct="1">
                <a:defRPr/>
              </a:pPr>
              <a:t>41</a:t>
            </a:fld>
            <a:endParaRPr lang="fr-FR" smtClean="0">
              <a:latin typeface="Arial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Fonctions utilisateur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834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Valeur de retour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function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moyenne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a,$b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… 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endParaRPr lang="fr-FR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defRPr/>
            </a:pP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Arguments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function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moyenne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   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$a,   $b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</a:p>
          <a:p>
            <a:pPr lvl="2" eaLnBrk="1" hangingPunct="1">
              <a:spcBef>
                <a:spcPct val="5000"/>
              </a:spcBef>
              <a:buFont typeface="Wingdings" charset="0"/>
              <a:buNone/>
              <a:defRPr/>
            </a:pP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{</a:t>
            </a:r>
            <a:r>
              <a:rPr lang="fr-F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	  … 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}</a:t>
            </a:r>
            <a:endParaRPr lang="fr-FR" sz="28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</a:endParaRPr>
          </a:p>
        </p:txBody>
      </p:sp>
      <p:sp>
        <p:nvSpPr>
          <p:cNvPr id="7" name="Interdiction 6"/>
          <p:cNvSpPr/>
          <p:nvPr/>
        </p:nvSpPr>
        <p:spPr bwMode="auto">
          <a:xfrm>
            <a:off x="4860032" y="4131097"/>
            <a:ext cx="428625" cy="428625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à coins arrondis 7"/>
          <p:cNvSpPr>
            <a:spLocks noChangeArrowheads="1"/>
          </p:cNvSpPr>
          <p:nvPr/>
        </p:nvSpPr>
        <p:spPr bwMode="auto">
          <a:xfrm>
            <a:off x="2555776" y="5416972"/>
            <a:ext cx="3392487" cy="838200"/>
          </a:xfrm>
          <a:prstGeom prst="wedgeRoundRectCallout">
            <a:avLst>
              <a:gd name="adj1" fmla="val 24222"/>
              <a:gd name="adj2" fmla="val -147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Typage faible de PHP :</a:t>
            </a:r>
          </a:p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Aucune information</a:t>
            </a:r>
          </a:p>
        </p:txBody>
      </p:sp>
      <p:sp>
        <p:nvSpPr>
          <p:cNvPr id="9" name="Interdiction 8"/>
          <p:cNvSpPr/>
          <p:nvPr/>
        </p:nvSpPr>
        <p:spPr bwMode="auto">
          <a:xfrm>
            <a:off x="6159599" y="4131097"/>
            <a:ext cx="428625" cy="428625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Interdiction 9"/>
          <p:cNvSpPr/>
          <p:nvPr/>
        </p:nvSpPr>
        <p:spPr bwMode="auto">
          <a:xfrm>
            <a:off x="539552" y="1773659"/>
            <a:ext cx="428625" cy="428625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" name="Rectangle à coins arrondis 10"/>
          <p:cNvSpPr>
            <a:spLocks noChangeArrowheads="1"/>
          </p:cNvSpPr>
          <p:nvPr/>
        </p:nvSpPr>
        <p:spPr bwMode="auto">
          <a:xfrm>
            <a:off x="1115616" y="2845222"/>
            <a:ext cx="3392487" cy="838200"/>
          </a:xfrm>
          <a:prstGeom prst="wedgeRoundRectCallout">
            <a:avLst>
              <a:gd name="adj1" fmla="val -53944"/>
              <a:gd name="adj2" fmla="val -11971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Typage faible de PHP :</a:t>
            </a:r>
          </a:p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Aucune information</a:t>
            </a:r>
          </a:p>
        </p:txBody>
      </p:sp>
      <p:sp>
        <p:nvSpPr>
          <p:cNvPr id="12" name="Rectangle à coins arrondis 11"/>
          <p:cNvSpPr>
            <a:spLocks noChangeArrowheads="1"/>
          </p:cNvSpPr>
          <p:nvPr/>
        </p:nvSpPr>
        <p:spPr bwMode="auto">
          <a:xfrm>
            <a:off x="2555776" y="5416972"/>
            <a:ext cx="3392487" cy="838200"/>
          </a:xfrm>
          <a:prstGeom prst="wedgeRoundRectCallout">
            <a:avLst>
              <a:gd name="adj1" fmla="val 59264"/>
              <a:gd name="adj2" fmla="val -14791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Typage faible de PHP :</a:t>
            </a:r>
          </a:p>
          <a:p>
            <a:pPr>
              <a:defRPr/>
            </a:pPr>
            <a:r>
              <a:rPr lang="fr-FR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Aucune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027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AFD79F0-B3FA-F040-B90E-13DECA9C5D4F}" type="slidenum">
              <a:rPr lang="fr-FR" smtClean="0">
                <a:latin typeface="Arial" charset="0"/>
              </a:rPr>
              <a:pPr eaLnBrk="1" hangingPunct="1">
                <a:defRPr/>
              </a:pPr>
              <a:t>42</a:t>
            </a:fld>
            <a:endParaRPr lang="fr-FR" smtClean="0">
              <a:latin typeface="Arial" charset="0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Mode de passage des </a:t>
            </a:r>
            <a:r>
              <a:rPr lang="fr-F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arguments</a:t>
            </a:r>
            <a:endParaRPr lang="fr-FR" sz="2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j-cs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&lt;?</a:t>
            </a:r>
            <a:r>
              <a:rPr lang="fr-FR" sz="1800" b="1" dirty="0" err="1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php</a:t>
            </a:r>
            <a:endParaRPr lang="fr-FR" sz="1800" b="1" dirty="0" smtClean="0">
              <a:solidFill>
                <a:srgbClr val="6A5ACD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A020F0"/>
                </a:solidFill>
                <a:latin typeface="Courier New" pitchFamily="49" charset="0"/>
                <a:ea typeface="+mn-ea"/>
                <a:cs typeface="+mn-cs"/>
              </a:rPr>
              <a:t>function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permutation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y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 {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permutation...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t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y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y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t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}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12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210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permutation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?&gt;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7931" name="AutoShape 11"/>
          <p:cNvSpPr>
            <a:spLocks noChangeArrowheads="1"/>
          </p:cNvSpPr>
          <p:nvPr/>
        </p:nvSpPr>
        <p:spPr bwMode="auto">
          <a:xfrm>
            <a:off x="3716338" y="4149725"/>
            <a:ext cx="2278062" cy="187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$a = 12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$b = 210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permutation...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$a = 12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$b = 210</a:t>
            </a:r>
          </a:p>
        </p:txBody>
      </p:sp>
      <p:sp>
        <p:nvSpPr>
          <p:cNvPr id="337936" name="AutoShape 16"/>
          <p:cNvSpPr>
            <a:spLocks noChangeArrowheads="1"/>
          </p:cNvSpPr>
          <p:nvPr/>
        </p:nvSpPr>
        <p:spPr bwMode="auto">
          <a:xfrm>
            <a:off x="4427538" y="2276475"/>
            <a:ext cx="3960812" cy="1366838"/>
          </a:xfrm>
          <a:prstGeom prst="wedgeRoundRectCallout">
            <a:avLst>
              <a:gd name="adj1" fmla="val -35009"/>
              <a:gd name="adj2" fmla="val 1407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Permutation impossible :</a:t>
            </a:r>
          </a:p>
          <a:p>
            <a:pPr algn="ctr">
              <a:lnSpc>
                <a:spcPct val="100000"/>
              </a:lnSpc>
              <a:defRPr/>
            </a:pPr>
            <a:r>
              <a:rPr lang="fr-FR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Passage des arguments</a:t>
            </a: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 des fonctions </a:t>
            </a:r>
            <a:r>
              <a:rPr lang="fr-FR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par valeur</a:t>
            </a:r>
          </a:p>
        </p:txBody>
      </p:sp>
    </p:spTree>
    <p:extLst>
      <p:ext uri="{BB962C8B-B14F-4D97-AF65-F5344CB8AC3E}">
        <p14:creationId xmlns:p14="http://schemas.microsoft.com/office/powerpoint/2010/main" val="17926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1" grpId="0" build="p" animBg="1"/>
      <p:bldP spid="3379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5791200" y="6381328"/>
            <a:ext cx="3044952" cy="36576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62D1DA0-70CC-6E45-B266-92677079AF1C}" type="slidenum">
              <a:rPr lang="fr-FR" smtClean="0">
                <a:latin typeface="Arial" charset="0"/>
              </a:rPr>
              <a:pPr eaLnBrk="1" hangingPunct="1">
                <a:defRPr/>
              </a:pPr>
              <a:t>43</a:t>
            </a:fld>
            <a:endParaRPr lang="fr-FR" dirty="0" smtClean="0">
              <a:latin typeface="Arial" charset="0"/>
            </a:endParaRPr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1619250" y="2508721"/>
            <a:ext cx="215900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Références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a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12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b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a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&amp;</a:t>
            </a:r>
            <a:r>
              <a:rPr lang="fr-FR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a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b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coucou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84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echo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a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 :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a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\n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echo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b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 :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b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\n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echo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 :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\n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unset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(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)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c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</a:t>
            </a:r>
            <a:r>
              <a:rPr lang="fr-FR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hello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 ; 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4930775" y="1816571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$</a:t>
            </a:r>
            <a:r>
              <a:rPr lang="fr-FR" sz="2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</a:p>
        </p:txBody>
      </p:sp>
      <p:sp>
        <p:nvSpPr>
          <p:cNvPr id="338950" name="AutoShape 6"/>
          <p:cNvSpPr>
            <a:spLocks noChangeArrowheads="1"/>
          </p:cNvSpPr>
          <p:nvPr/>
        </p:nvSpPr>
        <p:spPr bwMode="auto">
          <a:xfrm>
            <a:off x="4929188" y="2399184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$</a:t>
            </a:r>
            <a:r>
              <a:rPr lang="fr-FR" sz="2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>
            <a:off x="4929188" y="2981796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$</a:t>
            </a:r>
            <a:r>
              <a:rPr lang="fr-FR" sz="2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</a:t>
            </a:r>
          </a:p>
        </p:txBody>
      </p:sp>
      <p:sp>
        <p:nvSpPr>
          <p:cNvPr id="338952" name="AutoShape 8"/>
          <p:cNvSpPr>
            <a:spLocks noChangeArrowheads="1"/>
          </p:cNvSpPr>
          <p:nvPr/>
        </p:nvSpPr>
        <p:spPr bwMode="auto">
          <a:xfrm>
            <a:off x="6819900" y="1816571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12</a:t>
            </a:r>
          </a:p>
        </p:txBody>
      </p:sp>
      <p:cxnSp>
        <p:nvCxnSpPr>
          <p:cNvPr id="338953" name="AutoShape 9"/>
          <p:cNvCxnSpPr>
            <a:cxnSpLocks noChangeShapeType="1"/>
            <a:stCxn id="338949" idx="3"/>
            <a:endCxn id="338952" idx="1"/>
          </p:cNvCxnSpPr>
          <p:nvPr/>
        </p:nvCxnSpPr>
        <p:spPr bwMode="auto">
          <a:xfrm>
            <a:off x="5530850" y="2072159"/>
            <a:ext cx="128905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6819900" y="2394421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</a:p>
        </p:txBody>
      </p:sp>
      <p:cxnSp>
        <p:nvCxnSpPr>
          <p:cNvPr id="338955" name="AutoShape 11"/>
          <p:cNvCxnSpPr>
            <a:cxnSpLocks noChangeShapeType="1"/>
            <a:stCxn id="338950" idx="3"/>
            <a:endCxn id="338954" idx="1"/>
          </p:cNvCxnSpPr>
          <p:nvPr/>
        </p:nvCxnSpPr>
        <p:spPr bwMode="auto">
          <a:xfrm flipV="1">
            <a:off x="5529263" y="2650009"/>
            <a:ext cx="1290637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956" name="AutoShape 12"/>
          <p:cNvCxnSpPr>
            <a:cxnSpLocks noChangeShapeType="1"/>
            <a:stCxn id="338954" idx="1"/>
            <a:endCxn id="338952" idx="1"/>
          </p:cNvCxnSpPr>
          <p:nvPr/>
        </p:nvCxnSpPr>
        <p:spPr bwMode="auto">
          <a:xfrm rot="10800000">
            <a:off x="6819900" y="2072159"/>
            <a:ext cx="1588" cy="577850"/>
          </a:xfrm>
          <a:prstGeom prst="bentConnector3">
            <a:avLst>
              <a:gd name="adj1" fmla="val 14395468"/>
            </a:avLst>
          </a:prstGeom>
          <a:noFill/>
          <a:ln w="38100">
            <a:solidFill>
              <a:schemeClr val="hlink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57" name="AutoShape 13"/>
          <p:cNvSpPr>
            <a:spLocks noChangeArrowheads="1"/>
          </p:cNvSpPr>
          <p:nvPr/>
        </p:nvSpPr>
        <p:spPr bwMode="auto">
          <a:xfrm>
            <a:off x="6819900" y="2394421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12</a:t>
            </a:r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6823075" y="1846734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fr-FR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12</a:t>
            </a:r>
          </a:p>
        </p:txBody>
      </p:sp>
      <p:cxnSp>
        <p:nvCxnSpPr>
          <p:cNvPr id="338959" name="AutoShape 15"/>
          <p:cNvCxnSpPr>
            <a:cxnSpLocks noChangeShapeType="1"/>
            <a:stCxn id="338951" idx="3"/>
            <a:endCxn id="338958" idx="1"/>
          </p:cNvCxnSpPr>
          <p:nvPr/>
        </p:nvCxnSpPr>
        <p:spPr bwMode="auto">
          <a:xfrm flipV="1">
            <a:off x="5529263" y="2075334"/>
            <a:ext cx="129381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60" name="AutoShape 16"/>
          <p:cNvSpPr>
            <a:spLocks noChangeArrowheads="1"/>
          </p:cNvSpPr>
          <p:nvPr/>
        </p:nvSpPr>
        <p:spPr bwMode="auto">
          <a:xfrm>
            <a:off x="6823075" y="2394421"/>
            <a:ext cx="169862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"</a:t>
            </a: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coucou</a:t>
            </a:r>
            <a:r>
              <a:rPr lang="fr-F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"</a:t>
            </a:r>
          </a:p>
        </p:txBody>
      </p:sp>
      <p:sp>
        <p:nvSpPr>
          <p:cNvPr id="338961" name="AutoShape 17"/>
          <p:cNvSpPr>
            <a:spLocks noChangeArrowheads="1"/>
          </p:cNvSpPr>
          <p:nvPr/>
        </p:nvSpPr>
        <p:spPr bwMode="auto">
          <a:xfrm>
            <a:off x="6819900" y="1816571"/>
            <a:ext cx="600075" cy="511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84</a:t>
            </a:r>
          </a:p>
        </p:txBody>
      </p:sp>
      <p:sp>
        <p:nvSpPr>
          <p:cNvPr id="338962" name="AutoShape 18"/>
          <p:cNvSpPr>
            <a:spLocks noChangeArrowheads="1"/>
          </p:cNvSpPr>
          <p:nvPr/>
        </p:nvSpPr>
        <p:spPr bwMode="auto">
          <a:xfrm>
            <a:off x="323528" y="1628478"/>
            <a:ext cx="33829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63" name="AutoShape 19"/>
          <p:cNvSpPr>
            <a:spLocks noChangeArrowheads="1"/>
          </p:cNvSpPr>
          <p:nvPr/>
        </p:nvSpPr>
        <p:spPr bwMode="auto">
          <a:xfrm>
            <a:off x="323528" y="2060525"/>
            <a:ext cx="3382962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64" name="AutoShape 20"/>
          <p:cNvSpPr>
            <a:spLocks noChangeArrowheads="1"/>
          </p:cNvSpPr>
          <p:nvPr/>
        </p:nvSpPr>
        <p:spPr bwMode="auto">
          <a:xfrm>
            <a:off x="323528" y="2511896"/>
            <a:ext cx="3382962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65" name="AutoShape 21"/>
          <p:cNvSpPr>
            <a:spLocks noChangeArrowheads="1"/>
          </p:cNvSpPr>
          <p:nvPr/>
        </p:nvSpPr>
        <p:spPr bwMode="auto">
          <a:xfrm>
            <a:off x="323528" y="2924944"/>
            <a:ext cx="33829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66" name="AutoShape 22"/>
          <p:cNvSpPr>
            <a:spLocks noChangeArrowheads="1"/>
          </p:cNvSpPr>
          <p:nvPr/>
        </p:nvSpPr>
        <p:spPr bwMode="auto">
          <a:xfrm>
            <a:off x="323528" y="3428677"/>
            <a:ext cx="3382962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67" name="AutoShape 23"/>
          <p:cNvSpPr>
            <a:spLocks noChangeArrowheads="1"/>
          </p:cNvSpPr>
          <p:nvPr/>
        </p:nvSpPr>
        <p:spPr bwMode="auto">
          <a:xfrm>
            <a:off x="4790380" y="3789040"/>
            <a:ext cx="4102100" cy="508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$a : 84</a:t>
            </a:r>
          </a:p>
        </p:txBody>
      </p:sp>
      <p:sp>
        <p:nvSpPr>
          <p:cNvPr id="338968" name="AutoShape 24"/>
          <p:cNvSpPr>
            <a:spLocks noChangeArrowheads="1"/>
          </p:cNvSpPr>
          <p:nvPr/>
        </p:nvSpPr>
        <p:spPr bwMode="auto">
          <a:xfrm>
            <a:off x="4790380" y="4289152"/>
            <a:ext cx="4102100" cy="508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$b : coucou</a:t>
            </a:r>
          </a:p>
        </p:txBody>
      </p:sp>
      <p:sp>
        <p:nvSpPr>
          <p:cNvPr id="338969" name="AutoShape 25"/>
          <p:cNvSpPr>
            <a:spLocks noChangeArrowheads="1"/>
          </p:cNvSpPr>
          <p:nvPr/>
        </p:nvSpPr>
        <p:spPr bwMode="auto">
          <a:xfrm>
            <a:off x="4790380" y="4793208"/>
            <a:ext cx="4102100" cy="508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$c : 84</a:t>
            </a:r>
          </a:p>
        </p:txBody>
      </p:sp>
      <p:sp>
        <p:nvSpPr>
          <p:cNvPr id="338970" name="AutoShape 26"/>
          <p:cNvSpPr>
            <a:spLocks noChangeArrowheads="1"/>
          </p:cNvSpPr>
          <p:nvPr/>
        </p:nvSpPr>
        <p:spPr bwMode="auto">
          <a:xfrm>
            <a:off x="323528" y="5229200"/>
            <a:ext cx="33829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71" name="AutoShape 27"/>
          <p:cNvSpPr>
            <a:spLocks noChangeArrowheads="1"/>
          </p:cNvSpPr>
          <p:nvPr/>
        </p:nvSpPr>
        <p:spPr bwMode="auto">
          <a:xfrm>
            <a:off x="323528" y="5661248"/>
            <a:ext cx="33829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38972" name="AutoShape 28"/>
          <p:cNvSpPr>
            <a:spLocks noChangeArrowheads="1"/>
          </p:cNvSpPr>
          <p:nvPr/>
        </p:nvSpPr>
        <p:spPr bwMode="auto">
          <a:xfrm>
            <a:off x="6826250" y="2983384"/>
            <a:ext cx="1516063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"</a:t>
            </a:r>
            <a:r>
              <a:rPr lang="fr-FR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hello</a:t>
            </a:r>
            <a:r>
              <a:rPr lang="fr-F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"</a:t>
            </a:r>
          </a:p>
        </p:txBody>
      </p:sp>
      <p:cxnSp>
        <p:nvCxnSpPr>
          <p:cNvPr id="338973" name="AutoShape 29"/>
          <p:cNvCxnSpPr>
            <a:cxnSpLocks noChangeShapeType="1"/>
            <a:stCxn id="338951" idx="3"/>
            <a:endCxn id="338972" idx="1"/>
          </p:cNvCxnSpPr>
          <p:nvPr/>
        </p:nvCxnSpPr>
        <p:spPr bwMode="auto">
          <a:xfrm>
            <a:off x="5529263" y="3237384"/>
            <a:ext cx="1296987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41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20833 2.59259E-6 L -0.20833 0.08472 L -0.00104 0.08472 " pathEditMode="relative" ptsTypes="AAAA">
                                      <p:cBhvr>
                                        <p:cTn id="39" dur="2000" fill="hold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38949" grpId="0" animBg="1"/>
      <p:bldP spid="338950" grpId="0" animBg="1"/>
      <p:bldP spid="338951" grpId="0" animBg="1"/>
      <p:bldP spid="338952" grpId="0" animBg="1"/>
      <p:bldP spid="338954" grpId="0" animBg="1"/>
      <p:bldP spid="338957" grpId="0" animBg="1"/>
      <p:bldP spid="338958" grpId="0"/>
      <p:bldP spid="338958" grpId="1"/>
      <p:bldP spid="338960" grpId="0" animBg="1"/>
      <p:bldP spid="338961" grpId="0" animBg="1"/>
      <p:bldP spid="338962" grpId="0" animBg="1"/>
      <p:bldP spid="338963" grpId="0" animBg="1"/>
      <p:bldP spid="338964" grpId="0" animBg="1"/>
      <p:bldP spid="338965" grpId="0" animBg="1"/>
      <p:bldP spid="338966" grpId="0" animBg="1"/>
      <p:bldP spid="338967" grpId="0" animBg="1"/>
      <p:bldP spid="338968" grpId="0" animBg="1"/>
      <p:bldP spid="338969" grpId="0" animBg="1"/>
      <p:bldP spid="338970" grpId="0" animBg="1"/>
      <p:bldP spid="3389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E118C18-36F2-5F4E-841C-6349C7521EA1}" type="slidenum">
              <a:rPr lang="fr-FR" smtClean="0">
                <a:latin typeface="Arial" charset="0"/>
              </a:rPr>
              <a:pPr eaLnBrk="1" hangingPunct="1">
                <a:defRPr/>
              </a:pPr>
              <a:t>44</a:t>
            </a:fld>
            <a:endParaRPr lang="fr-FR" smtClean="0">
              <a:latin typeface="Arial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>
                <a:ea typeface="+mj-ea"/>
                <a:cs typeface="+mj-cs"/>
              </a:rPr>
              <a:t>Mode de passage des arguments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3716338" y="4149725"/>
            <a:ext cx="2278062" cy="187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$a = 12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$b = 210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permutation...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$a = 210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$b = 12</a:t>
            </a:r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>
            <a:off x="5580063" y="2643188"/>
            <a:ext cx="2808287" cy="785812"/>
          </a:xfrm>
          <a:prstGeom prst="wedgeRoundRectCallout">
            <a:avLst>
              <a:gd name="adj1" fmla="val -57347"/>
              <a:gd name="adj2" fmla="val 197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Permutation réussie</a:t>
            </a:r>
            <a:endParaRPr lang="fr-FR" sz="24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1800" b="1" dirty="0" err="1" smtClean="0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1800" b="1" dirty="0" smtClean="0">
              <a:solidFill>
                <a:srgbClr val="6A5ACD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A020F0"/>
                </a:solidFill>
                <a:latin typeface="Courier New" pitchFamily="49" charset="0"/>
              </a:rPr>
              <a:t>function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permutation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1800" b="1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fr-FR" sz="1800" b="1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y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) {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permutation...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"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t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x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y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y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t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12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210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"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"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permutation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a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"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err="1" smtClean="0">
                <a:solidFill>
                  <a:srgbClr val="008080"/>
                </a:solidFill>
                <a:latin typeface="Courier New" pitchFamily="49" charset="0"/>
              </a:rPr>
              <a:t>echo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\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FF00FF"/>
                </a:solidFill>
                <a:latin typeface="Courier New" pitchFamily="49" charset="0"/>
              </a:rPr>
              <a:t> = </a:t>
            </a:r>
            <a:r>
              <a:rPr lang="fr-FR" sz="18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1800" b="1" dirty="0" smtClean="0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fr-FR" sz="1800" b="1" dirty="0" smtClean="0">
                <a:solidFill>
                  <a:srgbClr val="000000"/>
                </a:solidFill>
                <a:latin typeface="Courier New" pitchFamily="49" charset="0"/>
              </a:rPr>
              <a:t>" ;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rgbClr val="6A5ACD"/>
                </a:solidFill>
                <a:latin typeface="Courier New" pitchFamily="49" charset="0"/>
              </a:rPr>
              <a:t>?&gt;</a:t>
            </a:r>
            <a:endParaRPr lang="fr-FR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9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build="p" animBg="1"/>
      <p:bldP spid="3399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5791200" y="6585768"/>
            <a:ext cx="3044952" cy="36576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CF5AAF0-B411-2347-A4A3-26E7CB926387}" type="slidenum">
              <a:rPr lang="fr-FR" smtClean="0">
                <a:latin typeface="Arial" charset="0"/>
              </a:rPr>
              <a:pPr eaLnBrk="1" hangingPunct="1">
                <a:defRPr/>
              </a:pPr>
              <a:t>45</a:t>
            </a:fld>
            <a:endParaRPr lang="fr-FR" smtClean="0">
              <a:latin typeface="Arial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422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Arguments par défaut des fonctions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2005"/>
            <a:ext cx="822960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Valeur par défaut d’un argument s’il n’a pas été défini lors de l’appel de la fonction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function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bonjour($nom</a:t>
            </a:r>
            <a:r>
              <a:rPr lang="fr-FR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="inconnu"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{ </a:t>
            </a:r>
            <a:r>
              <a:rPr 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echo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"Bonjour cher $nom" 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fr-FR" sz="16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Utilisation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	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bonjour()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		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fr-FR" sz="2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	</a:t>
            </a:r>
            <a:r>
              <a:rPr lang="fr-F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bonjour("Marcel")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fr-FR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				</a:t>
            </a:r>
            <a:endParaRPr lang="fr-FR" sz="2400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2319338" y="4397184"/>
            <a:ext cx="4505325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800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Bonjour cher inconnu</a:t>
            </a:r>
          </a:p>
        </p:txBody>
      </p:sp>
      <p:sp>
        <p:nvSpPr>
          <p:cNvPr id="312325" name="AutoShape 5"/>
          <p:cNvSpPr>
            <a:spLocks noChangeArrowheads="1"/>
          </p:cNvSpPr>
          <p:nvPr/>
        </p:nvSpPr>
        <p:spPr bwMode="auto">
          <a:xfrm>
            <a:off x="2425700" y="5589240"/>
            <a:ext cx="4292600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fr-FR" sz="2800" b="1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Bonjour cher Marcel</a:t>
            </a:r>
          </a:p>
        </p:txBody>
      </p:sp>
    </p:spTree>
    <p:extLst>
      <p:ext uri="{BB962C8B-B14F-4D97-AF65-F5344CB8AC3E}">
        <p14:creationId xmlns:p14="http://schemas.microsoft.com/office/powerpoint/2010/main" val="17543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Variable locale</a:t>
            </a:r>
          </a:p>
          <a:p>
            <a:pPr lvl="1"/>
            <a:r>
              <a:rPr lang="fr-FR" dirty="0" smtClean="0"/>
              <a:t>Toute variable déclarée dans une fonction ou un bloc d’instructions (for, </a:t>
            </a:r>
            <a:r>
              <a:rPr lang="fr-FR" dirty="0" err="1" smtClean="0"/>
              <a:t>while</a:t>
            </a:r>
            <a:r>
              <a:rPr lang="fr-FR" dirty="0" smtClean="0"/>
              <a:t>, </a:t>
            </a:r>
            <a:r>
              <a:rPr lang="fr-FR" dirty="0" err="1" smtClean="0"/>
              <a:t>foreach</a:t>
            </a:r>
            <a:r>
              <a:rPr lang="fr-FR" dirty="0" smtClean="0"/>
              <a:t>, …)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Variable globale</a:t>
            </a:r>
          </a:p>
          <a:p>
            <a:pPr lvl="1"/>
            <a:r>
              <a:rPr lang="fr-FR" dirty="0" smtClean="0"/>
              <a:t>Toute variable déclarée en dehors d’une fonction ou d’un bloc d’instructions</a:t>
            </a:r>
          </a:p>
          <a:p>
            <a:endParaRPr lang="fr-FR" dirty="0" smtClean="0"/>
          </a:p>
          <a:p>
            <a:r>
              <a:rPr lang="fr-FR" dirty="0" smtClean="0"/>
              <a:t>Pour utiliser une variable globale dans une fonction il faut la préfixer du mot réservé : « global » (ce n’est pas nécessaire dans une structure de contrôle)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&lt;?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php</a:t>
            </a:r>
            <a:endParaRPr lang="fr-BE" sz="28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00B050"/>
                </a:solidFill>
                <a:latin typeface="Courier New"/>
                <a:cs typeface="Courier New"/>
              </a:rPr>
              <a:t>//définition d'une variable globale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    $message = 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'Apprendre </a:t>
            </a: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le langage 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PHP';</a:t>
            </a:r>
            <a:endParaRPr lang="fr-BE" sz="28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00B050"/>
                </a:solidFill>
                <a:latin typeface="Courier New"/>
                <a:cs typeface="Courier New"/>
              </a:rPr>
              <a:t> // fonction utilisant une variable locale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00B050"/>
                </a:solidFill>
                <a:latin typeface="Courier New"/>
                <a:cs typeface="Courier New"/>
              </a:rPr>
              <a:t>    </a:t>
            </a: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function affiche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()</a:t>
            </a:r>
            <a:endParaRPr lang="fr-BE" sz="28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  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      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   echo </a:t>
            </a: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$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message;</a:t>
            </a:r>
            <a:endParaRPr lang="fr-BE" sz="28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00B050"/>
                </a:solidFill>
                <a:latin typeface="Courier New"/>
                <a:cs typeface="Courier New"/>
              </a:rPr>
              <a:t>  // appel de la fonction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  affiche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();</a:t>
            </a:r>
            <a:endParaRPr lang="fr-BE" sz="28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>
                <a:solidFill>
                  <a:srgbClr val="262673"/>
                </a:solidFill>
                <a:latin typeface="Courier New"/>
                <a:cs typeface="Courier New"/>
              </a:rPr>
              <a:t>?</a:t>
            </a:r>
            <a:r>
              <a:rPr lang="fr-BE" sz="2800" b="1" dirty="0" smtClean="0">
                <a:solidFill>
                  <a:srgbClr val="262673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b="1" dirty="0">
              <a:latin typeface="Courier New"/>
              <a:cs typeface="Courier New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&lt;?php</a:t>
            </a:r>
            <a:endParaRPr lang="fr-BE" sz="24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00B050"/>
                </a:solidFill>
                <a:latin typeface="Courier New"/>
                <a:cs typeface="Courier New"/>
              </a:rPr>
              <a:t>//définition d'une variable globale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    $message = </a:t>
            </a: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'Apprendre </a:t>
            </a: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le langage </a:t>
            </a: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PHP';</a:t>
            </a:r>
            <a:endParaRPr lang="fr-BE" sz="24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00B050"/>
                </a:solidFill>
                <a:latin typeface="Courier New"/>
                <a:cs typeface="Courier New"/>
              </a:rPr>
              <a:t> // fonction utilisant une </a:t>
            </a:r>
            <a:r>
              <a:rPr lang="fr-BE" sz="2400" b="1">
                <a:solidFill>
                  <a:srgbClr val="00B050"/>
                </a:solidFill>
                <a:latin typeface="Courier New"/>
                <a:cs typeface="Courier New"/>
              </a:rPr>
              <a:t>variable </a:t>
            </a:r>
            <a:r>
              <a:rPr lang="fr-BE" sz="2400" b="1" smtClean="0">
                <a:solidFill>
                  <a:srgbClr val="00B050"/>
                </a:solidFill>
                <a:latin typeface="Courier New"/>
                <a:cs typeface="Courier New"/>
              </a:rPr>
              <a:t>globale</a:t>
            </a:r>
            <a:endParaRPr lang="fr-BE" sz="24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00B050"/>
                </a:solidFill>
                <a:latin typeface="Courier New"/>
                <a:cs typeface="Courier New"/>
              </a:rPr>
              <a:t>    </a:t>
            </a: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function affiche()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  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      </a:t>
            </a: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   </a:t>
            </a:r>
            <a:r>
              <a:rPr lang="fr-BE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global</a:t>
            </a: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 $</a:t>
            </a: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message</a:t>
            </a: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 smtClean="0">
                <a:solidFill>
                  <a:srgbClr val="262673"/>
                </a:solidFill>
                <a:latin typeface="Courier New"/>
                <a:cs typeface="Courier New"/>
              </a:rPr>
              <a:t>         echo $message;</a:t>
            </a:r>
            <a:endParaRPr lang="fr-BE" sz="24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00B050"/>
                </a:solidFill>
                <a:latin typeface="Courier New"/>
                <a:cs typeface="Courier New"/>
              </a:rPr>
              <a:t>  // appel de la fonction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  affiche();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400" b="1" dirty="0">
                <a:solidFill>
                  <a:srgbClr val="262673"/>
                </a:solidFill>
                <a:latin typeface="Courier New"/>
                <a:cs typeface="Courier New"/>
              </a:rPr>
              <a:t>?&gt;</a:t>
            </a:r>
            <a:endParaRPr lang="fr-FR" sz="2400" b="1" dirty="0">
              <a:solidFill>
                <a:srgbClr val="26267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b="1" dirty="0">
              <a:latin typeface="Courier New"/>
              <a:cs typeface="Courier New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</a:t>
            </a:r>
            <a:endParaRPr lang="fr-FR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67544" y="5954271"/>
            <a:ext cx="3960440" cy="7150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b="1" dirty="0">
                <a:solidFill>
                  <a:srgbClr val="FF0000"/>
                </a:solidFill>
              </a:rPr>
              <a:t>Notice</a:t>
            </a:r>
            <a:r>
              <a:rPr lang="fr-FR" dirty="0">
                <a:solidFill>
                  <a:srgbClr val="FF0000"/>
                </a:solidFill>
              </a:rPr>
              <a:t>: </a:t>
            </a:r>
            <a:r>
              <a:rPr lang="fr-FR" dirty="0" err="1">
                <a:solidFill>
                  <a:srgbClr val="FF0000"/>
                </a:solidFill>
              </a:rPr>
              <a:t>Undefined</a:t>
            </a:r>
            <a:r>
              <a:rPr lang="fr-FR" dirty="0">
                <a:solidFill>
                  <a:srgbClr val="FF0000"/>
                </a:solidFill>
              </a:rPr>
              <a:t> variable: message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716016" y="6021288"/>
            <a:ext cx="3960440" cy="4086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dirty="0" smtClean="0"/>
              <a:t>Apprendre le langage PHP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5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145B5D1-1D38-5A44-B7DC-7F0A4FCBFC01}" type="slidenum">
              <a:rPr lang="fr-FR" smtClean="0">
                <a:latin typeface="Arial" charset="0"/>
              </a:rPr>
              <a:pPr eaLnBrk="1" hangingPunct="1">
                <a:defRPr/>
              </a:pPr>
              <a:t>48</a:t>
            </a:fld>
            <a:endParaRPr lang="fr-FR" smtClean="0">
              <a:latin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633412"/>
          </a:xfrm>
        </p:spPr>
        <p:txBody>
          <a:bodyPr/>
          <a:lstStyle/>
          <a:p>
            <a:pPr eaLnBrk="1" hangingPunct="1"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Définition de fonctions fréquemment utilisées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Certaines fonctions sont utilisées dans plusieurs scripts PHP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Comment faire pour ne pas les définir dans chacune des pages 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Utilisation de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include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fichier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 // génère erreur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require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fichier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// génère erreur fatale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include_once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fichier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 // inclusion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u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nique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require_once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(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fichier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)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; // inclusion unique</a:t>
            </a:r>
            <a:endParaRPr lang="fr-FR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Permet d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’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inclure le contenu de </a:t>
            </a:r>
            <a:r>
              <a:rPr lang="fr-F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fichier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Courier New" charset="0"/>
              </a:rPr>
              <a:t> dans le script courant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fr-FR" sz="28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FB8238B-492D-0848-96D6-98034CA0B272}" type="slidenum">
              <a:rPr lang="fr-FR" smtClean="0">
                <a:latin typeface="Arial" charset="0"/>
              </a:rPr>
              <a:pPr eaLnBrk="1" hangingPunct="1">
                <a:defRPr/>
              </a:pPr>
              <a:t>49</a:t>
            </a:fld>
            <a:endParaRPr lang="fr-FR" smtClean="0">
              <a:latin typeface="Arial" charset="0"/>
            </a:endParaRPr>
          </a:p>
        </p:txBody>
      </p:sp>
      <p:sp>
        <p:nvSpPr>
          <p:cNvPr id="15" name="Espace réservé de la date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494289F-228E-0546-9070-AF92B5C39645}" type="datetime11">
              <a:rPr lang="fr-FR" smtClean="0">
                <a:latin typeface="Arial" charset="0"/>
              </a:rPr>
              <a:pPr eaLnBrk="1" hangingPunct="1">
                <a:defRPr/>
              </a:pPr>
              <a:t>09:24:49</a:t>
            </a:fld>
            <a:endParaRPr lang="fr-FR" smtClean="0">
              <a:latin typeface="Arial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include et require</a:t>
            </a:r>
          </a:p>
        </p:txBody>
      </p:sp>
      <p:sp>
        <p:nvSpPr>
          <p:cNvPr id="61446" name="Rectangle 3"/>
          <p:cNvSpPr>
            <a:spLocks noChangeArrowheads="1"/>
          </p:cNvSpPr>
          <p:nvPr/>
        </p:nvSpPr>
        <p:spPr bwMode="auto">
          <a:xfrm>
            <a:off x="381000" y="1524000"/>
            <a:ext cx="36576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Fichier mafonction.php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57200" y="1905000"/>
            <a:ext cx="3490913" cy="34099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&lt;?</a:t>
            </a:r>
            <a:r>
              <a:rPr lang="fr-FR" b="1" dirty="0" err="1" smtClean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php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 err="1">
                <a:solidFill>
                  <a:srgbClr val="A020F0"/>
                </a:solidFill>
                <a:latin typeface="Courier New" pitchFamily="49" charset="0"/>
                <a:ea typeface="+mn-ea"/>
                <a:cs typeface="+mn-cs"/>
              </a:rPr>
              <a:t>function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mafonction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b="1" dirty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arg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{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  if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isset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b="1" dirty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$</a:t>
            </a:r>
            <a:r>
              <a:rPr lang="fr-FR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arg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))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  {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fr-FR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</a:t>
            </a:r>
            <a:r>
              <a:rPr lang="fr-FR" b="1" dirty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Vrai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  }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fr-FR" b="1" dirty="0" err="1">
                <a:solidFill>
                  <a:srgbClr val="804040"/>
                </a:solidFill>
                <a:latin typeface="Courier New" pitchFamily="49" charset="0"/>
                <a:ea typeface="+mn-ea"/>
                <a:cs typeface="+mn-cs"/>
              </a:rPr>
              <a:t>else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  {</a:t>
            </a:r>
          </a:p>
          <a:p>
            <a:pPr>
              <a:defRPr/>
            </a:pPr>
            <a:r>
              <a:rPr lang="fr-FR" b="1" dirty="0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fr-FR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+mn-cs"/>
              </a:rPr>
              <a:t>echo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</a:t>
            </a:r>
            <a:r>
              <a:rPr lang="fr-FR" b="1" dirty="0">
                <a:solidFill>
                  <a:srgbClr val="FF00FF"/>
                </a:solidFill>
                <a:latin typeface="Courier New" pitchFamily="49" charset="0"/>
                <a:ea typeface="+mn-ea"/>
                <a:cs typeface="+mn-cs"/>
              </a:rPr>
              <a:t>Faux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"</a:t>
            </a: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;</a:t>
            </a: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  }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fr-FR" b="1" dirty="0">
                <a:solidFill>
                  <a:srgbClr val="6A5ACD"/>
                </a:solidFill>
                <a:latin typeface="Courier New" pitchFamily="49" charset="0"/>
                <a:ea typeface="+mn-ea"/>
                <a:cs typeface="+mn-cs"/>
              </a:rPr>
              <a:t>?&gt;</a:t>
            </a:r>
            <a:endParaRPr lang="fr-FR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5105400" y="990600"/>
            <a:ext cx="3657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Fichier utilisation1.php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5181600" y="1371600"/>
            <a:ext cx="3490913" cy="114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  <a:p>
            <a:pPr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require</a:t>
            </a: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("mafonction.php")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mafonction(true) ;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5105400" y="2667000"/>
            <a:ext cx="3657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Fichier utilisation2.php</a:t>
            </a: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5181600" y="3048000"/>
            <a:ext cx="3490913" cy="160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  <a:p>
            <a:pPr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include</a:t>
            </a: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("mafonction.php")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$var=false ;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mafonction($var) ;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5105400" y="4800600"/>
            <a:ext cx="3657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Fichier utilisation3.php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5181600" y="5181600"/>
            <a:ext cx="3490913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  <a:p>
            <a:pPr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require</a:t>
            </a: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("mafonction.php")</a:t>
            </a:r>
          </a:p>
          <a:p>
            <a:pPr>
              <a:defRPr/>
            </a:pPr>
            <a:r>
              <a:rPr lang="fr-FR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…</a:t>
            </a:r>
          </a:p>
        </p:txBody>
      </p:sp>
      <p:cxnSp>
        <p:nvCxnSpPr>
          <p:cNvPr id="314384" name="AutoShape 16"/>
          <p:cNvCxnSpPr>
            <a:cxnSpLocks noChangeShapeType="1"/>
            <a:stCxn id="314372" idx="3"/>
            <a:endCxn id="314374" idx="1"/>
          </p:cNvCxnSpPr>
          <p:nvPr/>
        </p:nvCxnSpPr>
        <p:spPr bwMode="auto">
          <a:xfrm flipV="1">
            <a:off x="3948113" y="1943100"/>
            <a:ext cx="1233487" cy="1666875"/>
          </a:xfrm>
          <a:prstGeom prst="curvedConnector3">
            <a:avLst>
              <a:gd name="adj1" fmla="val 4993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385" name="AutoShape 17"/>
          <p:cNvCxnSpPr>
            <a:cxnSpLocks noChangeShapeType="1"/>
            <a:stCxn id="314372" idx="3"/>
            <a:endCxn id="314376" idx="1"/>
          </p:cNvCxnSpPr>
          <p:nvPr/>
        </p:nvCxnSpPr>
        <p:spPr bwMode="auto">
          <a:xfrm>
            <a:off x="3948113" y="3609975"/>
            <a:ext cx="1233487" cy="238125"/>
          </a:xfrm>
          <a:prstGeom prst="curvedConnector3">
            <a:avLst>
              <a:gd name="adj1" fmla="val 4993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386" name="AutoShape 18"/>
          <p:cNvCxnSpPr>
            <a:cxnSpLocks noChangeShapeType="1"/>
            <a:stCxn id="314372" idx="3"/>
            <a:endCxn id="314377" idx="1"/>
          </p:cNvCxnSpPr>
          <p:nvPr/>
        </p:nvCxnSpPr>
        <p:spPr bwMode="auto">
          <a:xfrm>
            <a:off x="3948113" y="3609975"/>
            <a:ext cx="1157287" cy="1838325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5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  <p:bldP spid="314374" grpId="0" animBg="1"/>
      <p:bldP spid="314375" grpId="0" animBg="1"/>
      <p:bldP spid="314376" grpId="0" animBg="1"/>
      <p:bldP spid="314377" grpId="0" animBg="1"/>
      <p:bldP spid="3143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Fonctionnement de PHP</a:t>
            </a:r>
          </a:p>
        </p:txBody>
      </p:sp>
      <p:sp>
        <p:nvSpPr>
          <p:cNvPr id="3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054486-3D6D-4249-A0E7-0DAAC8B5A6D8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3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D0117A-453F-C14A-A64B-EF20EB82A70E}" type="slidenum">
              <a:rPr lang="fr-FR">
                <a:latin typeface="Arial" charset="0"/>
              </a:rPr>
              <a:pPr eaLnBrk="1" hangingPunct="1"/>
              <a:t>5</a:t>
            </a:fld>
            <a:endParaRPr lang="fr-FR">
              <a:latin typeface="Arial" charset="0"/>
            </a:endParaRPr>
          </a:p>
        </p:txBody>
      </p:sp>
      <p:pic>
        <p:nvPicPr>
          <p:cNvPr id="271406" name="Picture 46" descr="navigateu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3068638"/>
            <a:ext cx="1943100" cy="1303337"/>
          </a:xfrm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71388" name="AutoShape 28"/>
          <p:cNvSpPr>
            <a:spLocks noChangeArrowheads="1"/>
          </p:cNvSpPr>
          <p:nvPr/>
        </p:nvSpPr>
        <p:spPr bwMode="auto">
          <a:xfrm>
            <a:off x="684213" y="908050"/>
            <a:ext cx="5327650" cy="3241675"/>
          </a:xfrm>
          <a:prstGeom prst="cloudCallout">
            <a:avLst>
              <a:gd name="adj1" fmla="val -43741"/>
              <a:gd name="adj2" fmla="val 752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</a:pPr>
            <a:endParaRPr lang="fr-FR" sz="2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Réseau</a:t>
            </a:r>
          </a:p>
        </p:txBody>
      </p:sp>
      <p:sp>
        <p:nvSpPr>
          <p:cNvPr id="7175" name="AutoShape 5"/>
          <p:cNvSpPr>
            <a:spLocks noChangeArrowheads="1"/>
          </p:cNvSpPr>
          <p:nvPr/>
        </p:nvSpPr>
        <p:spPr bwMode="auto">
          <a:xfrm>
            <a:off x="468313" y="3862388"/>
            <a:ext cx="3960812" cy="25193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684213" y="4365625"/>
            <a:ext cx="2447925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 Web</a:t>
            </a:r>
          </a:p>
        </p:txBody>
      </p:sp>
      <p:sp>
        <p:nvSpPr>
          <p:cNvPr id="271368" name="AutoShape 8"/>
          <p:cNvSpPr>
            <a:spLocks noChangeArrowheads="1"/>
          </p:cNvSpPr>
          <p:nvPr/>
        </p:nvSpPr>
        <p:spPr bwMode="auto">
          <a:xfrm>
            <a:off x="3421063" y="5373688"/>
            <a:ext cx="792162" cy="936625"/>
          </a:xfrm>
          <a:prstGeom prst="can">
            <a:avLst>
              <a:gd name="adj" fmla="val 295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MySQL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900113" y="4870450"/>
            <a:ext cx="2016125" cy="10795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Module PHP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21063" y="4365625"/>
            <a:ext cx="863600" cy="936625"/>
            <a:chOff x="2336" y="2659"/>
            <a:chExt cx="544" cy="590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336" y="2659"/>
              <a:ext cx="363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426" y="2705"/>
              <a:ext cx="363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Courier New" pitchFamily="49" charset="0"/>
                <a:ea typeface="+mn-ea"/>
              </a:endParaRPr>
            </a:p>
          </p:txBody>
        </p:sp>
        <p:sp>
          <p:nvSpPr>
            <p:cNvPr id="7205" name="Rectangle 12"/>
            <p:cNvSpPr>
              <a:spLocks noChangeArrowheads="1"/>
            </p:cNvSpPr>
            <p:nvPr/>
          </p:nvSpPr>
          <p:spPr bwMode="auto">
            <a:xfrm>
              <a:off x="2517" y="2750"/>
              <a:ext cx="363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fr-FR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.html</a:t>
              </a:r>
            </a:p>
            <a:p>
              <a:pPr>
                <a:lnSpc>
                  <a:spcPct val="100000"/>
                </a:lnSpc>
              </a:pPr>
              <a:r>
                <a:rPr lang="fr-FR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.php</a:t>
              </a:r>
            </a:p>
            <a:p>
              <a:pPr>
                <a:lnSpc>
                  <a:spcPct val="100000"/>
                </a:lnSpc>
              </a:pPr>
              <a:r>
                <a:rPr lang="fr-FR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.jpg</a:t>
              </a:r>
            </a:p>
          </p:txBody>
        </p:sp>
      </p:grp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2917825" y="5518150"/>
            <a:ext cx="503238" cy="287338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1374" name="AutoShape 14"/>
          <p:cNvSpPr>
            <a:spLocks noChangeArrowheads="1"/>
          </p:cNvSpPr>
          <p:nvPr/>
        </p:nvSpPr>
        <p:spPr bwMode="auto">
          <a:xfrm>
            <a:off x="2916238" y="4870450"/>
            <a:ext cx="504825" cy="287338"/>
          </a:xfrm>
          <a:prstGeom prst="leftArrow">
            <a:avLst>
              <a:gd name="adj1" fmla="val 50000"/>
              <a:gd name="adj2" fmla="val 4392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1375" name="AutoShape 15"/>
          <p:cNvSpPr>
            <a:spLocks noChangeArrowheads="1"/>
          </p:cNvSpPr>
          <p:nvPr/>
        </p:nvSpPr>
        <p:spPr bwMode="auto">
          <a:xfrm rot="5400000">
            <a:off x="2231231" y="4474369"/>
            <a:ext cx="504825" cy="287338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1376" name="AutoShape 16"/>
          <p:cNvSpPr>
            <a:spLocks noChangeArrowheads="1"/>
          </p:cNvSpPr>
          <p:nvPr/>
        </p:nvSpPr>
        <p:spPr bwMode="auto">
          <a:xfrm rot="5400000">
            <a:off x="1943894" y="3971132"/>
            <a:ext cx="504825" cy="287337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7184" name="AutoShape 21"/>
          <p:cNvSpPr>
            <a:spLocks noChangeArrowheads="1"/>
          </p:cNvSpPr>
          <p:nvPr/>
        </p:nvSpPr>
        <p:spPr bwMode="auto">
          <a:xfrm>
            <a:off x="5867400" y="1125538"/>
            <a:ext cx="2592388" cy="18875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6370638" y="1541463"/>
            <a:ext cx="1925637" cy="1328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Navigateur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HTML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JavaScript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CSS</a:t>
            </a:r>
          </a:p>
        </p:txBody>
      </p:sp>
      <p:sp>
        <p:nvSpPr>
          <p:cNvPr id="271383" name="AutoShape 23"/>
          <p:cNvSpPr>
            <a:spLocks noChangeArrowheads="1"/>
          </p:cNvSpPr>
          <p:nvPr/>
        </p:nvSpPr>
        <p:spPr bwMode="auto">
          <a:xfrm>
            <a:off x="5867400" y="1917700"/>
            <a:ext cx="503238" cy="287338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4643438" y="4214813"/>
            <a:ext cx="2857500" cy="203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&lt;?php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echo</a:t>
            </a:r>
            <a:r>
              <a:rPr lang="fr-FR" sz="14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 </a:t>
            </a:r>
            <a:r>
              <a:rPr lang="fr-FR" sz="1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&lt;&lt;&lt;</a:t>
            </a:r>
            <a:r>
              <a:rPr lang="fr-FR" sz="1400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 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  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sz="1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 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 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sz="1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 world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HTML;</a:t>
            </a:r>
          </a:p>
        </p:txBody>
      </p:sp>
      <p:cxnSp>
        <p:nvCxnSpPr>
          <p:cNvPr id="271389" name="AutoShape 29"/>
          <p:cNvCxnSpPr>
            <a:cxnSpLocks noChangeShapeType="1"/>
            <a:stCxn id="7175" idx="0"/>
            <a:endCxn id="7184" idx="1"/>
          </p:cNvCxnSpPr>
          <p:nvPr/>
        </p:nvCxnSpPr>
        <p:spPr bwMode="auto">
          <a:xfrm rot="-5400000">
            <a:off x="3262313" y="1257300"/>
            <a:ext cx="1779588" cy="3405187"/>
          </a:xfrm>
          <a:prstGeom prst="curvedConnector2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4572000" y="1628775"/>
            <a:ext cx="2640013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GET /hello.php HTTP/1.0</a:t>
            </a:r>
          </a:p>
        </p:txBody>
      </p:sp>
      <p:sp>
        <p:nvSpPr>
          <p:cNvPr id="271394" name="AutoShape 34"/>
          <p:cNvSpPr>
            <a:spLocks noChangeArrowheads="1"/>
          </p:cNvSpPr>
          <p:nvPr/>
        </p:nvSpPr>
        <p:spPr bwMode="auto">
          <a:xfrm>
            <a:off x="928688" y="3186113"/>
            <a:ext cx="7285037" cy="5302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Exécution d’un programme sur le serveur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1187450" y="3716338"/>
            <a:ext cx="2762250" cy="138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sz="1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sz="1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Hello world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</p:txBody>
      </p:sp>
      <p:sp>
        <p:nvSpPr>
          <p:cNvPr id="271396" name="AutoShape 36"/>
          <p:cNvSpPr>
            <a:spLocks noChangeArrowheads="1"/>
          </p:cNvSpPr>
          <p:nvPr/>
        </p:nvSpPr>
        <p:spPr bwMode="auto">
          <a:xfrm>
            <a:off x="2557463" y="2417763"/>
            <a:ext cx="2133600" cy="384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Protocole HTTP</a:t>
            </a:r>
          </a:p>
        </p:txBody>
      </p:sp>
      <p:sp>
        <p:nvSpPr>
          <p:cNvPr id="271397" name="AutoShape 37"/>
          <p:cNvSpPr>
            <a:spLocks noChangeArrowheads="1"/>
          </p:cNvSpPr>
          <p:nvPr/>
        </p:nvSpPr>
        <p:spPr bwMode="auto">
          <a:xfrm>
            <a:off x="6975475" y="4395788"/>
            <a:ext cx="1454150" cy="384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hello.php</a:t>
            </a:r>
          </a:p>
        </p:txBody>
      </p:sp>
      <p:sp>
        <p:nvSpPr>
          <p:cNvPr id="271398" name="AutoShape 38"/>
          <p:cNvSpPr>
            <a:spLocks noChangeArrowheads="1"/>
          </p:cNvSpPr>
          <p:nvPr/>
        </p:nvSpPr>
        <p:spPr bwMode="auto">
          <a:xfrm>
            <a:off x="390525" y="981075"/>
            <a:ext cx="3698875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Connexion sur le serveur (port 80)</a:t>
            </a:r>
          </a:p>
        </p:txBody>
      </p:sp>
      <p:sp>
        <p:nvSpPr>
          <p:cNvPr id="271399" name="AutoShape 39"/>
          <p:cNvSpPr>
            <a:spLocks noChangeArrowheads="1"/>
          </p:cNvSpPr>
          <p:nvPr/>
        </p:nvSpPr>
        <p:spPr bwMode="auto">
          <a:xfrm>
            <a:off x="390525" y="977900"/>
            <a:ext cx="422275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Requête HTTP du client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hello.php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</p:txBody>
      </p:sp>
      <p:sp>
        <p:nvSpPr>
          <p:cNvPr id="271400" name="AutoShape 40"/>
          <p:cNvSpPr>
            <a:spLocks noChangeArrowheads="1"/>
          </p:cNvSpPr>
          <p:nvPr/>
        </p:nvSpPr>
        <p:spPr bwMode="auto">
          <a:xfrm>
            <a:off x="388938" y="981075"/>
            <a:ext cx="3063875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Localisation</a:t>
            </a: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 la ressource</a:t>
            </a:r>
          </a:p>
        </p:txBody>
      </p:sp>
      <p:sp>
        <p:nvSpPr>
          <p:cNvPr id="271401" name="AutoShape 41"/>
          <p:cNvSpPr>
            <a:spLocks noChangeArrowheads="1"/>
          </p:cNvSpPr>
          <p:nvPr/>
        </p:nvSpPr>
        <p:spPr bwMode="auto">
          <a:xfrm>
            <a:off x="390525" y="981075"/>
            <a:ext cx="4321175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Localisation du code PHP dans le fichier</a:t>
            </a:r>
          </a:p>
        </p:txBody>
      </p:sp>
      <p:sp>
        <p:nvSpPr>
          <p:cNvPr id="271402" name="AutoShape 42"/>
          <p:cNvSpPr>
            <a:spLocks noChangeArrowheads="1"/>
          </p:cNvSpPr>
          <p:nvPr/>
        </p:nvSpPr>
        <p:spPr bwMode="auto">
          <a:xfrm>
            <a:off x="390525" y="981075"/>
            <a:ext cx="26416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Exécution du code PHP</a:t>
            </a:r>
          </a:p>
        </p:txBody>
      </p:sp>
      <p:sp>
        <p:nvSpPr>
          <p:cNvPr id="271403" name="AutoShape 43"/>
          <p:cNvSpPr>
            <a:spLocks noChangeArrowheads="1"/>
          </p:cNvSpPr>
          <p:nvPr/>
        </p:nvSpPr>
        <p:spPr bwMode="auto">
          <a:xfrm>
            <a:off x="390525" y="981075"/>
            <a:ext cx="2870200" cy="650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Envoi du résultat au client</a:t>
            </a:r>
            <a:b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= réponse HTTP</a:t>
            </a:r>
          </a:p>
        </p:txBody>
      </p:sp>
      <p:sp>
        <p:nvSpPr>
          <p:cNvPr id="271404" name="AutoShape 44"/>
          <p:cNvSpPr>
            <a:spLocks noChangeArrowheads="1"/>
          </p:cNvSpPr>
          <p:nvPr/>
        </p:nvSpPr>
        <p:spPr bwMode="auto">
          <a:xfrm>
            <a:off x="390525" y="981075"/>
            <a:ext cx="29464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Fermeture de la connexion</a:t>
            </a:r>
          </a:p>
        </p:txBody>
      </p:sp>
      <p:sp>
        <p:nvSpPr>
          <p:cNvPr id="271405" name="AutoShape 45"/>
          <p:cNvSpPr>
            <a:spLocks noChangeArrowheads="1"/>
          </p:cNvSpPr>
          <p:nvPr/>
        </p:nvSpPr>
        <p:spPr bwMode="auto">
          <a:xfrm>
            <a:off x="388938" y="981075"/>
            <a:ext cx="33528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Rendu graphique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514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55 0.29213 C -0.3783 0.28449 -0.37795 0.26574 -0.36701 0.2449 C -0.35608 0.22407 -0.34236 0.19421 -0.31493 0.16713 C -0.2875 0.14004 -0.25156 0.10393 -0.20243 0.0824 C -0.1533 0.06088 -0.05816 0.04768 -0.02014 0.03842 " pathEditMode="relative" rAng="0" ptsTypes="aaaaa">
                                      <p:cBhvr>
                                        <p:cTn id="75" dur="2000" spd="-100000" fill="hold"/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repeatCount="3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71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1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repeatCount="10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71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2894 C 0.01858 -0.16482 0.03038 -0.20046 0.05903 -0.2331 C 0.08767 -0.26574 0.13646 -0.30278 0.17882 -0.32477 C 0.22118 -0.34676 0.27865 -0.35718 0.3132 -0.36505 C 0.34774 -0.37292 0.37344 -0.37083 0.38611 -0.37199 " pathEditMode="relative" rAng="0" ptsTypes="aaaaA">
                                      <p:cBhvr>
                                        <p:cTn id="176" dur="20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1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 animBg="1"/>
      <p:bldP spid="271366" grpId="1" animBg="1"/>
      <p:bldP spid="271368" grpId="0" animBg="1"/>
      <p:bldP spid="271367" grpId="0" animBg="1"/>
      <p:bldP spid="271367" grpId="1" animBg="1"/>
      <p:bldP spid="271373" grpId="0" animBg="1"/>
      <p:bldP spid="271374" grpId="0" animBg="1"/>
      <p:bldP spid="271375" grpId="0" animBg="1"/>
      <p:bldP spid="271376" grpId="0" animBg="1"/>
      <p:bldP spid="271382" grpId="0" animBg="1"/>
      <p:bldP spid="271383" grpId="0" animBg="1"/>
      <p:bldP spid="271384" grpId="0" animBg="1"/>
      <p:bldP spid="271393" grpId="0" animBg="1"/>
      <p:bldP spid="271393" grpId="1" animBg="1"/>
      <p:bldP spid="271393" grpId="2" animBg="1"/>
      <p:bldP spid="271394" grpId="0" animBg="1"/>
      <p:bldP spid="271394" grpId="1" animBg="1"/>
      <p:bldP spid="271390" grpId="0" animBg="1"/>
      <p:bldP spid="271390" grpId="1" animBg="1"/>
      <p:bldP spid="271390" grpId="2" animBg="1"/>
      <p:bldP spid="271396" grpId="0" animBg="1"/>
      <p:bldP spid="271396" grpId="1" animBg="1"/>
      <p:bldP spid="271396" grpId="2" animBg="1"/>
      <p:bldP spid="271396" grpId="3" animBg="1"/>
      <p:bldP spid="271397" grpId="0" animBg="1"/>
      <p:bldP spid="271398" grpId="0" animBg="1"/>
      <p:bldP spid="271398" grpId="1" animBg="1"/>
      <p:bldP spid="271399" grpId="0" animBg="1"/>
      <p:bldP spid="271399" grpId="1" animBg="1"/>
      <p:bldP spid="271400" grpId="0" animBg="1"/>
      <p:bldP spid="271401" grpId="0" animBg="1"/>
      <p:bldP spid="271401" grpId="1" animBg="1"/>
      <p:bldP spid="271402" grpId="0" animBg="1"/>
      <p:bldP spid="271402" grpId="1" animBg="1"/>
      <p:bldP spid="271403" grpId="0" animBg="1"/>
      <p:bldP spid="271403" grpId="1" animBg="1"/>
      <p:bldP spid="271404" grpId="0" animBg="1"/>
      <p:bldP spid="271404" grpId="1" animBg="1"/>
      <p:bldP spid="271405" grpId="0" animBg="1"/>
      <p:bldP spid="27140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1AE7BAF-E4EA-0747-9357-2AC2585EF6C4}" type="slidenum">
              <a:rPr lang="fr-FR" smtClean="0">
                <a:latin typeface="Arial" charset="0"/>
              </a:rPr>
              <a:pPr eaLnBrk="1" hangingPunct="1">
                <a:defRPr/>
              </a:pPr>
              <a:t>50</a:t>
            </a:fld>
            <a:endParaRPr lang="fr-FR" smtClean="0">
              <a:latin typeface="Arial" charset="0"/>
            </a:endParaRPr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B48EE4-36F3-FB4A-AD49-FAB10E66F630}" type="datetime11">
              <a:rPr lang="fr-FR" smtClean="0">
                <a:latin typeface="Arial" charset="0"/>
              </a:rPr>
              <a:pPr eaLnBrk="1" hangingPunct="1">
                <a:defRPr/>
              </a:pPr>
              <a:t>09:24:49</a:t>
            </a:fld>
            <a:endParaRPr lang="fr-FR" smtClean="0">
              <a:latin typeface="Arial" charset="0"/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j-cs"/>
              </a:rPr>
              <a:t>Définition de constantes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1296"/>
            <a:ext cx="8503920" cy="4572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&lt;?</a:t>
            </a:r>
            <a:r>
              <a:rPr lang="fr-FR" sz="24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php</a:t>
            </a:r>
            <a:endParaRPr lang="fr-FR" sz="2400" b="1" dirty="0">
              <a:solidFill>
                <a:srgbClr val="6A5AC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fr-FR" sz="24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define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(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</a:t>
            </a:r>
            <a:r>
              <a:rPr lang="fr-FR" sz="24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ma_constante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", "</a:t>
            </a:r>
            <a:r>
              <a:rPr lang="fr-FR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Bonjour à tous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"</a:t>
            </a: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)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fr-FR" sz="24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echo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ma_constante</a:t>
            </a:r>
            <a:r>
              <a:rPr lang="fr-F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+mn-cs"/>
              </a:rPr>
              <a:t> 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+mn-cs"/>
              </a:rPr>
              <a:t>?&gt;</a:t>
            </a: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+mn-cs"/>
            </a:endParaRP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665163" y="3531765"/>
            <a:ext cx="4356100" cy="531813"/>
          </a:xfrm>
          <a:prstGeom prst="wedgeRoundRectCallout">
            <a:avLst>
              <a:gd name="adj1" fmla="val -37319"/>
              <a:gd name="adj2" fmla="val -259509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Définition d'une constante</a:t>
            </a:r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1960563" y="5849515"/>
            <a:ext cx="4325937" cy="531813"/>
          </a:xfrm>
          <a:prstGeom prst="wedgeRoundRectCallout">
            <a:avLst>
              <a:gd name="adj1" fmla="val -38833"/>
              <a:gd name="adj2" fmla="val -189569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Utilisation de la constante</a:t>
            </a:r>
          </a:p>
        </p:txBody>
      </p:sp>
      <p:sp>
        <p:nvSpPr>
          <p:cNvPr id="340998" name="AutoShape 6"/>
          <p:cNvSpPr>
            <a:spLocks noChangeArrowheads="1"/>
          </p:cNvSpPr>
          <p:nvPr/>
        </p:nvSpPr>
        <p:spPr bwMode="auto">
          <a:xfrm>
            <a:off x="3140075" y="2811040"/>
            <a:ext cx="928688" cy="531813"/>
          </a:xfrm>
          <a:prstGeom prst="wedgeRoundRectCallout">
            <a:avLst>
              <a:gd name="adj1" fmla="val -72690"/>
              <a:gd name="adj2" fmla="val -1116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nom</a:t>
            </a:r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5884863" y="2811040"/>
            <a:ext cx="1209675" cy="531813"/>
          </a:xfrm>
          <a:prstGeom prst="wedgeRoundRectCallout">
            <a:avLst>
              <a:gd name="adj1" fmla="val -61352"/>
              <a:gd name="adj2" fmla="val -1196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valeur</a:t>
            </a:r>
          </a:p>
        </p:txBody>
      </p:sp>
    </p:spTree>
    <p:extLst>
      <p:ext uri="{BB962C8B-B14F-4D97-AF65-F5344CB8AC3E}">
        <p14:creationId xmlns:p14="http://schemas.microsoft.com/office/powerpoint/2010/main" val="26399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7" grpId="0" animBg="1"/>
      <p:bldP spid="340998" grpId="0" animBg="1"/>
      <p:bldP spid="3409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Fonctionnement de PHP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8A0963-DF46-1E4E-BE9A-79AFD72BB52F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AA91AEC-578F-8D45-9768-55D76039B3CD}" type="slidenum">
              <a:rPr lang="fr-FR">
                <a:latin typeface="Arial" charset="0"/>
              </a:rPr>
              <a:pPr eaLnBrk="1" hangingPunct="1"/>
              <a:t>6</a:t>
            </a:fld>
            <a:endParaRPr lang="fr-FR">
              <a:latin typeface="Arial" charset="0"/>
            </a:endParaRPr>
          </a:p>
        </p:txBody>
      </p:sp>
      <p:sp>
        <p:nvSpPr>
          <p:cNvPr id="407578" name="Rectangle 2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	 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charset="0"/>
              </a:rPr>
              <a:t> </a:t>
            </a: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Serveur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endParaRPr lang="fr-FR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Connexion TCP sur le serveur (port 80)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Requête HTTP du client (</a:t>
            </a:r>
            <a:r>
              <a:rPr lang="fr-FR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mon_fichier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.php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Localisation de la ressource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Exécution du code PHP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Envoi du résultat de l’exécution au client</a:t>
            </a:r>
            <a:b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réponse HTTP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Fermeture de la connexion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Rendu graphique des données </a:t>
            </a:r>
            <a:r>
              <a:rPr lang="fr-FR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(HTML, image, …)</a:t>
            </a:r>
          </a:p>
        </p:txBody>
      </p:sp>
    </p:spTree>
    <p:extLst>
      <p:ext uri="{BB962C8B-B14F-4D97-AF65-F5344CB8AC3E}">
        <p14:creationId xmlns:p14="http://schemas.microsoft.com/office/powerpoint/2010/main" val="25275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0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Programme en PHP</a:t>
            </a:r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4A3FF4-54E5-0544-A549-07D22556D511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6394A8-8630-9247-912F-77835928BE69}" type="slidenum">
              <a:rPr lang="fr-FR">
                <a:latin typeface="Arial" charset="0"/>
              </a:rPr>
              <a:pPr eaLnBrk="1" hangingPunct="1"/>
              <a:t>7</a:t>
            </a:fld>
            <a:endParaRPr lang="fr-FR">
              <a:latin typeface="Arial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Délimitation du code PHP dans le fichier 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</a:rPr>
              <a:t>.php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 :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&lt;?php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Code PHP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?&gt;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&lt;script language="PHP"&gt;</a:t>
            </a:r>
          </a:p>
          <a:p>
            <a:pPr lvl="1" eaLnBrk="1" hangingPunct="1">
              <a:buFont typeface="Wingdings" charset="0"/>
              <a:buNone/>
            </a:pP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Code PHP</a:t>
            </a:r>
          </a:p>
          <a:p>
            <a:pPr lvl="1" eaLnBrk="1" hangingPunct="1"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&lt;/script&gt;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&lt;?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Code PHP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?&gt;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&lt;%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Code PHP </a:t>
            </a:r>
            <a:r>
              <a:rPr 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%&gt;</a:t>
            </a:r>
          </a:p>
        </p:txBody>
      </p:sp>
      <p:sp>
        <p:nvSpPr>
          <p:cNvPr id="272388" name="AutoShape 4"/>
          <p:cNvSpPr>
            <a:spLocks/>
          </p:cNvSpPr>
          <p:nvPr/>
        </p:nvSpPr>
        <p:spPr bwMode="auto">
          <a:xfrm>
            <a:off x="4405313" y="4191000"/>
            <a:ext cx="360362" cy="935038"/>
          </a:xfrm>
          <a:prstGeom prst="rightBrace">
            <a:avLst>
              <a:gd name="adj1" fmla="val 2162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2389" name="AutoShape 5"/>
          <p:cNvSpPr>
            <a:spLocks noChangeArrowheads="1"/>
          </p:cNvSpPr>
          <p:nvPr/>
        </p:nvSpPr>
        <p:spPr bwMode="auto">
          <a:xfrm>
            <a:off x="4932363" y="4005263"/>
            <a:ext cx="3965575" cy="13176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Dépend de la configuration</a:t>
            </a:r>
          </a:p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du serveur</a:t>
            </a:r>
          </a:p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à bannir !!</a:t>
            </a:r>
            <a:endParaRPr lang="fr-FR" sz="2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4376738" y="4211638"/>
            <a:ext cx="2139950" cy="407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short_open_tag</a:t>
            </a:r>
          </a:p>
        </p:txBody>
      </p:sp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4376738" y="4738688"/>
            <a:ext cx="1317625" cy="407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asp_tags</a:t>
            </a:r>
          </a:p>
        </p:txBody>
      </p:sp>
      <p:sp>
        <p:nvSpPr>
          <p:cNvPr id="272394" name="AutoShape 10"/>
          <p:cNvSpPr>
            <a:spLocks noChangeArrowheads="1"/>
          </p:cNvSpPr>
          <p:nvPr/>
        </p:nvSpPr>
        <p:spPr bwMode="auto">
          <a:xfrm>
            <a:off x="4932363" y="3022600"/>
            <a:ext cx="3905250" cy="91916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Confusion avec JavaScript</a:t>
            </a:r>
          </a:p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charset="0"/>
              </a:rPr>
              <a:t> à bannir !!</a:t>
            </a:r>
            <a:endParaRPr lang="fr-FR" sz="2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72400" name="Line 16"/>
          <p:cNvSpPr>
            <a:spLocks noChangeShapeType="1"/>
          </p:cNvSpPr>
          <p:nvPr/>
        </p:nvSpPr>
        <p:spPr bwMode="auto">
          <a:xfrm flipV="1">
            <a:off x="1403350" y="2841625"/>
            <a:ext cx="2016125" cy="11636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2401" name="Line 17"/>
          <p:cNvSpPr>
            <a:spLocks noChangeShapeType="1"/>
          </p:cNvSpPr>
          <p:nvPr/>
        </p:nvSpPr>
        <p:spPr bwMode="auto">
          <a:xfrm flipV="1">
            <a:off x="1331913" y="4292600"/>
            <a:ext cx="2376487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 flipV="1">
            <a:off x="1331913" y="4808538"/>
            <a:ext cx="2376487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4932363" y="2214563"/>
            <a:ext cx="3213100" cy="5111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Fermeture optionnelle</a:t>
            </a:r>
          </a:p>
        </p:txBody>
      </p:sp>
    </p:spTree>
    <p:extLst>
      <p:ext uri="{BB962C8B-B14F-4D97-AF65-F5344CB8AC3E}">
        <p14:creationId xmlns:p14="http://schemas.microsoft.com/office/powerpoint/2010/main" val="8115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  <p:bldP spid="272389" grpId="0" animBg="1"/>
      <p:bldP spid="272390" grpId="0" animBg="1"/>
      <p:bldP spid="272391" grpId="0" animBg="1"/>
      <p:bldP spid="27239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Eléments de syntaxe PHP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34F99-DA2C-F745-852F-53E160D40BE5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 dirty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A822C0-1759-A141-A9BE-2D16FFCDD6D0}" type="slidenum">
              <a:rPr lang="fr-FR">
                <a:latin typeface="Arial" charset="0"/>
              </a:rPr>
              <a:pPr eaLnBrk="1" hangingPunct="1"/>
              <a:t>8</a:t>
            </a:fld>
            <a:endParaRPr lang="fr-FR">
              <a:latin typeface="Arial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syntaxe de PHP ressemble à celle de famille "C" (C, C++, Java, …)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Chaque instruction se termine par "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;</a:t>
            </a: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 </a:t>
            </a:r>
          </a:p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Commentaires:</a:t>
            </a:r>
          </a:p>
          <a:p>
            <a:pPr lvl="1" eaLnBrk="1" hangingPunct="1"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/*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jusqu’au prochain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*/</a:t>
            </a:r>
          </a:p>
          <a:p>
            <a:pPr lvl="1" eaLnBrk="1" hangingPunct="1"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//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jusqu’à la fin de la ligne</a:t>
            </a:r>
          </a:p>
          <a:p>
            <a:pPr lvl="1" eaLnBrk="1" hangingPunct="1">
              <a:buFont typeface="Wingdings" charset="0"/>
              <a:buNone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#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jusqu’à la fin de la ligne</a:t>
            </a:r>
          </a:p>
        </p:txBody>
      </p:sp>
    </p:spTree>
    <p:extLst>
      <p:ext uri="{BB962C8B-B14F-4D97-AF65-F5344CB8AC3E}">
        <p14:creationId xmlns:p14="http://schemas.microsoft.com/office/powerpoint/2010/main" val="37312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variables et les types de données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8E5098-BFBF-7C49-88AA-21C21F2C625E}" type="datetime11">
              <a:rPr lang="fr-FR">
                <a:latin typeface="Arial" charset="0"/>
              </a:rPr>
              <a:pPr eaLnBrk="1" hangingPunct="1"/>
              <a:t>09:24:49</a:t>
            </a:fld>
            <a:endParaRPr lang="fr-FR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2461A60-1D0A-2E49-902F-2067A5F08E0A}" type="slidenum">
              <a:rPr lang="fr-FR">
                <a:latin typeface="Arial" charset="0"/>
              </a:rPr>
              <a:pPr eaLnBrk="1" hangingPunct="1"/>
              <a:t>9</a:t>
            </a:fld>
            <a:endParaRPr lang="fr-FR">
              <a:latin typeface="Arial" charset="0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Tout identificateur commence par 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Les affectations sont réalisées grâce à "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=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</a:t>
            </a:r>
            <a:endParaRPr lang="fr-FR" dirty="0"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Numérique entier: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12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ou réel: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1.54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Chaîne: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Hello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"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ou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’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Bonjour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’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Booléen: </a:t>
            </a:r>
            <a:r>
              <a:rPr lang="fr-FR" sz="28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true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, 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false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(PHP 4)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Tableau</a:t>
            </a:r>
            <a:r>
              <a:rPr lang="fr-FR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fr-FR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$tab[</a:t>
            </a:r>
            <a:r>
              <a:rPr lang="fr-FR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2</a:t>
            </a: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]</a:t>
            </a: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=12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Objet (PHP4, PHP5)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Ressource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d’une variable est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dynamique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et est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déterminé par la valeur qui lui est affectée</a:t>
            </a:r>
          </a:p>
        </p:txBody>
      </p:sp>
    </p:spTree>
    <p:extLst>
      <p:ext uri="{BB962C8B-B14F-4D97-AF65-F5344CB8AC3E}">
        <p14:creationId xmlns:p14="http://schemas.microsoft.com/office/powerpoint/2010/main" val="22610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983</TotalTime>
  <Words>2537</Words>
  <Application>Microsoft Office PowerPoint</Application>
  <PresentationFormat>Affichage à l'écran (4:3)</PresentationFormat>
  <Paragraphs>853</Paragraphs>
  <Slides>50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60" baseType="lpstr">
      <vt:lpstr>ＭＳ Ｐゴシック</vt:lpstr>
      <vt:lpstr>Arial</vt:lpstr>
      <vt:lpstr>Calibri</vt:lpstr>
      <vt:lpstr>Courier New</vt:lpstr>
      <vt:lpstr>Georgia</vt:lpstr>
      <vt:lpstr>Symbol</vt:lpstr>
      <vt:lpstr>Verdana</vt:lpstr>
      <vt:lpstr>Wingdings</vt:lpstr>
      <vt:lpstr>Wingdings 2</vt:lpstr>
      <vt:lpstr>Civil</vt:lpstr>
      <vt:lpstr>PHP</vt:lpstr>
      <vt:lpstr>PHP: Langage de script pour le Web</vt:lpstr>
      <vt:lpstr>Utilité et utilisation de PHP</vt:lpstr>
      <vt:lpstr>Principales fonctionnalités de PHP</vt:lpstr>
      <vt:lpstr>Fonctionnement de PHP</vt:lpstr>
      <vt:lpstr>Fonctionnement de PHP</vt:lpstr>
      <vt:lpstr>Programme en PHP</vt:lpstr>
      <vt:lpstr>Eléments de syntaxe PHP</vt:lpstr>
      <vt:lpstr>Les variables et les types de données</vt:lpstr>
      <vt:lpstr>Visibilité ou portée d’une variable</vt:lpstr>
      <vt:lpstr>Convention de nommage des variables</vt:lpstr>
      <vt:lpstr>Convention de nommage (suite)</vt:lpstr>
      <vt:lpstr>Typage faible. Exemple</vt:lpstr>
      <vt:lpstr>Typage automatique. Exemple</vt:lpstr>
      <vt:lpstr>Les chaînes de caractères</vt:lpstr>
      <vt:lpstr>Concaténation de chaînes</vt:lpstr>
      <vt:lpstr>La commande echo</vt:lpstr>
      <vt:lpstr>Hello world !</vt:lpstr>
      <vt:lpstr>Les opérateurs arithmétiques</vt:lpstr>
      <vt:lpstr>Les opérateurs d’in- et  de  dé-crémentation pré- et post-fixés</vt:lpstr>
      <vt:lpstr>Les opérateurs de comparaison</vt:lpstr>
      <vt:lpstr>Les opérateurs logiques</vt:lpstr>
      <vt:lpstr>Les opérateurs sur bits</vt:lpstr>
      <vt:lpstr>Priorité des opérateurs</vt:lpstr>
      <vt:lpstr>Priorité des opérateurs</vt:lpstr>
      <vt:lpstr>Structure de contrôle Si…Alors…Sinon…</vt:lpstr>
      <vt:lpstr>Structure de contrôle Tant que… faire…</vt:lpstr>
      <vt:lpstr>Structure de contrôle … Pour…</vt:lpstr>
      <vt:lpstr>Structure de contrôle switch…</vt:lpstr>
      <vt:lpstr>L’instruction break</vt:lpstr>
      <vt:lpstr>Les tableaux</vt:lpstr>
      <vt:lpstr>Les tableaux « à trous »</vt:lpstr>
      <vt:lpstr>Les tableaux « à trous » (suite)</vt:lpstr>
      <vt:lpstr>Structure de contrôle Pour chaque…</vt:lpstr>
      <vt:lpstr>Parcours de tableau : foreach</vt:lpstr>
      <vt:lpstr>Tableaux associatifs</vt:lpstr>
      <vt:lpstr>Tableaux associatifs - Exemples</vt:lpstr>
      <vt:lpstr>Structure de contrôle Pour chaque…</vt:lpstr>
      <vt:lpstr>Parcours de tableau</vt:lpstr>
      <vt:lpstr>Fonctions utilisateur</vt:lpstr>
      <vt:lpstr>Fonctions utilisateur</vt:lpstr>
      <vt:lpstr>Mode de passage des arguments</vt:lpstr>
      <vt:lpstr>Références</vt:lpstr>
      <vt:lpstr>Mode de passage des arguments</vt:lpstr>
      <vt:lpstr>Arguments par défaut des fonctions</vt:lpstr>
      <vt:lpstr>Portée des variables</vt:lpstr>
      <vt:lpstr>Portée des variables</vt:lpstr>
      <vt:lpstr>Définition de fonctions fréquemment utilisées</vt:lpstr>
      <vt:lpstr>include et require</vt:lpstr>
      <vt:lpstr>Définition de constantes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mdl</dc:creator>
  <cp:lastModifiedBy>MEDOL Fabrice</cp:lastModifiedBy>
  <cp:revision>91</cp:revision>
  <dcterms:created xsi:type="dcterms:W3CDTF">2012-11-22T09:24:49Z</dcterms:created>
  <dcterms:modified xsi:type="dcterms:W3CDTF">2017-03-15T08:27:12Z</dcterms:modified>
</cp:coreProperties>
</file>