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2750E-4BCF-4C5F-A35F-872EABD864FA}" type="datetimeFigureOut">
              <a:rPr lang="fr-BE" smtClean="0"/>
              <a:pPr/>
              <a:t>18/03/2015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2861F-81BC-4919-B0B6-1A9764DCF6BB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xmlns="" val="396964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CCD09F0-AA0F-8D4A-A645-93E09A70D870}" type="slidenum">
              <a:rPr lang="fr-FR">
                <a:latin typeface="Arial" charset="0"/>
              </a:rPr>
              <a:pPr eaLnBrk="1" hangingPunct="1"/>
              <a:t>2</a:t>
            </a:fld>
            <a:endParaRPr lang="fr-FR">
              <a:latin typeface="Arial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A9C5E-DB04-0B4D-BD48-699B0221EB5C}" type="slidenum">
              <a:rPr lang="fr-FR">
                <a:latin typeface="Arial" charset="0"/>
              </a:rPr>
              <a:pPr eaLnBrk="1" hangingPunct="1"/>
              <a:t>11</a:t>
            </a:fld>
            <a:endParaRPr lang="fr-FR">
              <a:latin typeface="Arial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DDBE576-3C48-1F41-9452-E5D4A6B076E7}" type="slidenum">
              <a:rPr lang="fr-FR">
                <a:latin typeface="Arial" charset="0"/>
              </a:rPr>
              <a:pPr eaLnBrk="1" hangingPunct="1"/>
              <a:t>12</a:t>
            </a:fld>
            <a:endParaRPr lang="fr-FR">
              <a:latin typeface="Arial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12A71A3-44CD-9F4A-937C-5B586DA761FB}" type="slidenum">
              <a:rPr lang="fr-FR">
                <a:latin typeface="Arial" charset="0"/>
              </a:rPr>
              <a:pPr eaLnBrk="1" hangingPunct="1"/>
              <a:t>13</a:t>
            </a:fld>
            <a:endParaRPr lang="fr-FR">
              <a:latin typeface="Arial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C61D48B-1FBA-8043-9BC6-CBFA1502781B}" type="slidenum">
              <a:rPr lang="fr-FR">
                <a:latin typeface="Arial" charset="0"/>
              </a:rPr>
              <a:pPr eaLnBrk="1" hangingPunct="1"/>
              <a:t>14</a:t>
            </a:fld>
            <a:endParaRPr lang="fr-FR">
              <a:latin typeface="Arial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E8482B-791C-8E4D-8473-F43087616CA2}" type="slidenum">
              <a:rPr lang="fr-FR">
                <a:latin typeface="Arial" charset="0"/>
              </a:rPr>
              <a:pPr eaLnBrk="1" hangingPunct="1"/>
              <a:t>3</a:t>
            </a:fld>
            <a:endParaRPr lang="fr-FR">
              <a:latin typeface="Arial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F09058D-AF43-674E-A364-D6AE19417E35}" type="slidenum">
              <a:rPr lang="fr-FR">
                <a:latin typeface="Arial" charset="0"/>
              </a:rPr>
              <a:pPr eaLnBrk="1" hangingPunct="1"/>
              <a:t>4</a:t>
            </a:fld>
            <a:endParaRPr lang="fr-FR">
              <a:latin typeface="Arial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3A9005C-1F7D-8547-8646-DE52FD64F8D9}" type="slidenum">
              <a:rPr lang="fr-FR">
                <a:latin typeface="Arial" charset="0"/>
              </a:rPr>
              <a:pPr eaLnBrk="1" hangingPunct="1"/>
              <a:t>5</a:t>
            </a:fld>
            <a:endParaRPr lang="fr-FR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fr-FR" dirty="0" smtClean="0"/>
              <a:t>$html .=</a:t>
            </a:r>
            <a:r>
              <a:rPr lang="fr-FR" baseline="0" dirty="0" smtClean="0"/>
              <a:t> « coucou » est l’équivalent de $html = $html . «</a:t>
            </a:r>
            <a:r>
              <a:rPr lang="fr-FR" baseline="0" smtClean="0"/>
              <a:t> coucou »</a:t>
            </a:r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80EC62F-6030-D746-896B-80D97FAE93B4}" type="slidenum">
              <a:rPr lang="fr-FR">
                <a:latin typeface="Arial" charset="0"/>
              </a:rPr>
              <a:pPr eaLnBrk="1" hangingPunct="1"/>
              <a:t>6</a:t>
            </a:fld>
            <a:endParaRPr lang="fr-FR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1BC0A29-B50E-9446-A82E-E4E220EA4189}" type="slidenum">
              <a:rPr lang="fr-FR">
                <a:latin typeface="Arial" charset="0"/>
              </a:rPr>
              <a:pPr eaLnBrk="1" hangingPunct="1"/>
              <a:t>7</a:t>
            </a:fld>
            <a:endParaRPr lang="fr-FR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D4012AB-EA00-7840-BBEB-5D7ACD0D24FA}" type="slidenum">
              <a:rPr lang="fr-FR">
                <a:latin typeface="Arial" charset="0"/>
              </a:rPr>
              <a:pPr eaLnBrk="1" hangingPunct="1"/>
              <a:t>8</a:t>
            </a:fld>
            <a:endParaRPr lang="fr-FR">
              <a:latin typeface="Arial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2BD6E36-6567-344A-A0C1-293AE9F3B30D}" type="slidenum">
              <a:rPr lang="fr-FR">
                <a:latin typeface="Arial" charset="0"/>
              </a:rPr>
              <a:pPr eaLnBrk="1" hangingPunct="1"/>
              <a:t>9</a:t>
            </a:fld>
            <a:endParaRPr lang="fr-FR">
              <a:latin typeface="Arial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BAD77B7-A377-5E45-B277-6D70D07719B5}" type="slidenum">
              <a:rPr lang="fr-FR">
                <a:latin typeface="Arial" charset="0"/>
              </a:rPr>
              <a:pPr eaLnBrk="1" hangingPunct="1"/>
              <a:t>10</a:t>
            </a:fld>
            <a:endParaRPr lang="fr-FR">
              <a:latin typeface="Arial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47E-F780-41A0-974D-0AA0ECB69AC7}" type="datetimeFigureOut">
              <a:rPr lang="fr-BE" smtClean="0"/>
              <a:pPr/>
              <a:t>18/03/2015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A6AB8BC-C96C-4064-A7DC-BA25D4B02791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47E-F780-41A0-974D-0AA0ECB69AC7}" type="datetimeFigureOut">
              <a:rPr lang="fr-BE" smtClean="0"/>
              <a:pPr/>
              <a:t>18/03/2015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B8BC-C96C-4064-A7DC-BA25D4B02791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A6AB8BC-C96C-4064-A7DC-BA25D4B02791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47E-F780-41A0-974D-0AA0ECB69AC7}" type="datetimeFigureOut">
              <a:rPr lang="fr-BE" smtClean="0"/>
              <a:pPr/>
              <a:t>18/03/2015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47E-F780-41A0-974D-0AA0ECB69AC7}" type="datetimeFigureOut">
              <a:rPr lang="fr-BE" smtClean="0"/>
              <a:pPr/>
              <a:t>18/03/2015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A6AB8BC-C96C-4064-A7DC-BA25D4B02791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47E-F780-41A0-974D-0AA0ECB69AC7}" type="datetimeFigureOut">
              <a:rPr lang="fr-BE" smtClean="0"/>
              <a:pPr/>
              <a:t>18/03/2015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A6AB8BC-C96C-4064-A7DC-BA25D4B02791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947F47E-F780-41A0-974D-0AA0ECB69AC7}" type="datetimeFigureOut">
              <a:rPr lang="fr-BE" smtClean="0"/>
              <a:pPr/>
              <a:t>18/03/2015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B8BC-C96C-4064-A7DC-BA25D4B02791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47E-F780-41A0-974D-0AA0ECB69AC7}" type="datetimeFigureOut">
              <a:rPr lang="fr-BE" smtClean="0"/>
              <a:pPr/>
              <a:t>18/03/2015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BE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A6AB8BC-C96C-4064-A7DC-BA25D4B02791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47E-F780-41A0-974D-0AA0ECB69AC7}" type="datetimeFigureOut">
              <a:rPr lang="fr-BE" smtClean="0"/>
              <a:pPr/>
              <a:t>18/03/2015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A6AB8BC-C96C-4064-A7DC-BA25D4B02791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47E-F780-41A0-974D-0AA0ECB69AC7}" type="datetimeFigureOut">
              <a:rPr lang="fr-BE" smtClean="0"/>
              <a:pPr/>
              <a:t>18/03/2015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6AB8BC-C96C-4064-A7DC-BA25D4B02791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A6AB8BC-C96C-4064-A7DC-BA25D4B02791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7F47E-F780-41A0-974D-0AA0ECB69AC7}" type="datetimeFigureOut">
              <a:rPr lang="fr-BE" smtClean="0"/>
              <a:pPr/>
              <a:t>18/03/2015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A6AB8BC-C96C-4064-A7DC-BA25D4B02791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947F47E-F780-41A0-974D-0AA0ECB69AC7}" type="datetimeFigureOut">
              <a:rPr lang="fr-BE" smtClean="0"/>
              <a:pPr/>
              <a:t>18/03/2015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947F47E-F780-41A0-974D-0AA0ECB69AC7}" type="datetimeFigureOut">
              <a:rPr lang="fr-BE" smtClean="0"/>
              <a:pPr/>
              <a:t>18/03/2015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A6AB8BC-C96C-4064-A7DC-BA25D4B02791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Les formulaires PHP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9962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Traitement des données des champs « SELECT »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0188"/>
            <a:ext cx="8229600" cy="4748212"/>
          </a:xfrm>
          <a:solidFill>
            <a:srgbClr val="FFFFFF"/>
          </a:solidFill>
          <a:ln w="19050">
            <a:solidFill>
              <a:schemeClr val="hlink"/>
            </a:solidFill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&lt;?</a:t>
            </a:r>
            <a:r>
              <a:rPr lang="fr-FR" sz="1800" b="1" dirty="0" err="1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php</a:t>
            </a:r>
            <a:endParaRPr lang="fr-FR" sz="1800" b="1" dirty="0">
              <a:solidFill>
                <a:srgbClr val="6A5AC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html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= 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&lt;&lt;&lt;</a:t>
            </a:r>
            <a:r>
              <a:rPr lang="fr-FR" sz="1800" b="1" dirty="0">
                <a:solidFill>
                  <a:srgbClr val="9966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HTML</a:t>
            </a:r>
            <a:endParaRPr lang="fr-FR" sz="1800" b="1" dirty="0">
              <a:solidFill>
                <a:srgbClr val="6A5AC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&lt;!DOCTYPE </a:t>
            </a:r>
            <a:r>
              <a:rPr lang="fr-FR" sz="1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html&gt;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&lt;</a:t>
            </a:r>
            <a:r>
              <a:rPr lang="fr-FR" sz="18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html</a:t>
            </a: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&lt;</a:t>
            </a:r>
            <a:r>
              <a:rPr lang="fr-FR" sz="18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head</a:t>
            </a: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	&lt;</a:t>
            </a:r>
            <a:r>
              <a:rPr lang="fr-FR" sz="18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title</a:t>
            </a: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&gt;</a:t>
            </a:r>
            <a:r>
              <a:rPr lang="fr-FR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Liste de fruits</a:t>
            </a: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&lt;/</a:t>
            </a:r>
            <a:r>
              <a:rPr lang="fr-FR" sz="18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title</a:t>
            </a: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&lt;/</a:t>
            </a:r>
            <a:r>
              <a:rPr lang="fr-FR" sz="18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head</a:t>
            </a: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&lt;</a:t>
            </a:r>
            <a:r>
              <a:rPr lang="fr-FR" sz="18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body</a:t>
            </a: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HTML</a:t>
            </a:r>
            <a:r>
              <a:rPr lang="fr-FR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;</a:t>
            </a:r>
            <a:endParaRPr lang="fr-FR" sz="1800" b="1" dirty="0" smtClean="0">
              <a:solidFill>
                <a:srgbClr val="00808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if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(</a:t>
            </a:r>
            <a:r>
              <a:rPr lang="fr-FR" sz="1800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isset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(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$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_GET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[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'</a:t>
            </a:r>
            <a:r>
              <a:rPr lang="fr-F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sel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'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])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&amp;&amp;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!</a:t>
            </a:r>
            <a:r>
              <a:rPr lang="fr-FR" sz="1800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empty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(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$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_GET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[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'</a:t>
            </a:r>
            <a:r>
              <a:rPr lang="fr-F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sel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'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]))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{</a:t>
            </a:r>
            <a:r>
              <a:rPr lang="fr-FR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/* La variable $_GET['sel'] est définie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    et elle n'est pas vide */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foreach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(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$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_GET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[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'</a:t>
            </a:r>
            <a:r>
              <a:rPr lang="fr-F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sel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'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]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as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$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fruit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)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   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html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.=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Vous avez choisi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$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fruit</a:t>
            </a:r>
            <a:r>
              <a:rPr lang="fr-F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br</a:t>
            </a:r>
            <a:r>
              <a:rPr lang="fr-FR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/&gt;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\n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;</a:t>
            </a:r>
            <a:endParaRPr lang="fr-FR" sz="1800" b="1" dirty="0">
              <a:solidFill>
                <a:srgbClr val="6A5AC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}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else</a:t>
            </a:r>
            <a:endParaRPr lang="fr-FR" sz="1800" b="1" dirty="0">
              <a:solidFill>
                <a:srgbClr val="80404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   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html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.=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Vous n'avez pas choisi de fruit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\n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;</a:t>
            </a:r>
            <a:endParaRPr lang="fr-FR" sz="1800" b="1" dirty="0">
              <a:solidFill>
                <a:srgbClr val="6A5ACD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echo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$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html 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.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 "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&lt;/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body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&gt;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\n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&lt;/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html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&gt;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cs typeface="Courier New" charset="0"/>
              </a:rPr>
              <a:t>" ;</a:t>
            </a:r>
            <a:endParaRPr lang="fr-FR" sz="1800" b="1" dirty="0"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  <a:cs typeface="Courier New" charset="0"/>
            </a:endParaRPr>
          </a:p>
        </p:txBody>
      </p:sp>
      <p:sp>
        <p:nvSpPr>
          <p:cNvPr id="7" name="Rectangle à coins arrondis 6"/>
          <p:cNvSpPr>
            <a:spLocks noChangeArrowheads="1"/>
          </p:cNvSpPr>
          <p:nvPr/>
        </p:nvSpPr>
        <p:spPr bwMode="auto">
          <a:xfrm>
            <a:off x="6500813" y="2714625"/>
            <a:ext cx="2032913" cy="78319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Courier New" charset="0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Courier New" charset="0"/>
              </a:rPr>
              <a:t>_GET</a:t>
            </a:r>
            <a:r>
              <a:rPr lang="fr-FR" b="1" dirty="0" smtClean="0">
                <a:solidFill>
                  <a:srgbClr val="9966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Courier New" charset="0"/>
              </a:rPr>
              <a:t>[</a:t>
            </a:r>
            <a:r>
              <a:rPr lang="fr-FR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Courier New" charset="0"/>
              </a:rPr>
              <a:t>‘</a:t>
            </a:r>
            <a:r>
              <a:rPr lang="fr-F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Courier New" charset="0"/>
              </a:rPr>
              <a:t>sel</a:t>
            </a:r>
            <a:r>
              <a:rPr lang="fr-FR" b="1" dirty="0" smtClean="0">
                <a:effectLst>
                  <a:outerShdw blurRad="38100" dist="38100" dir="2700000" algn="tl">
                    <a:srgbClr val="DDDDDD"/>
                  </a:outerShdw>
                </a:effectLst>
                <a:cs typeface="Courier New" charset="0"/>
              </a:rPr>
              <a:t>’</a:t>
            </a:r>
            <a:r>
              <a:rPr lang="fr-FR" b="1" dirty="0" smtClean="0">
                <a:solidFill>
                  <a:srgbClr val="9966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Courier New" charset="0"/>
              </a:rPr>
              <a:t>]</a:t>
            </a:r>
            <a:endParaRPr lang="fr-FR" b="1" dirty="0">
              <a:solidFill>
                <a:srgbClr val="9966FF"/>
              </a:solidFill>
              <a:effectLst>
                <a:outerShdw blurRad="38100" dist="38100" dir="2700000" algn="tl">
                  <a:srgbClr val="DDDDDD"/>
                </a:outerShdw>
              </a:effectLst>
              <a:cs typeface="Courier New" charset="0"/>
            </a:endParaRPr>
          </a:p>
          <a:p>
            <a:r>
              <a:rPr lang="fr-FR" sz="22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Courier New" charset="0"/>
              </a:rPr>
              <a:t>est un tableau</a:t>
            </a:r>
            <a:endParaRPr lang="fr-FR" sz="22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1357313" y="4321175"/>
            <a:ext cx="4357687" cy="307975"/>
          </a:xfrm>
          <a:prstGeom prst="roundRect">
            <a:avLst/>
          </a:prstGeom>
          <a:noFill/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cxnSp>
        <p:nvCxnSpPr>
          <p:cNvPr id="9" name="Connecteur droit avec flèche 10"/>
          <p:cNvCxnSpPr>
            <a:cxnSpLocks noChangeShapeType="1"/>
            <a:stCxn id="7" idx="1"/>
            <a:endCxn id="8" idx="3"/>
          </p:cNvCxnSpPr>
          <p:nvPr/>
        </p:nvCxnSpPr>
        <p:spPr bwMode="auto">
          <a:xfrm flipH="1">
            <a:off x="5715000" y="3106222"/>
            <a:ext cx="785813" cy="136894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254171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540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Résultat</a:t>
            </a:r>
          </a:p>
        </p:txBody>
      </p:sp>
      <p:pic>
        <p:nvPicPr>
          <p:cNvPr id="50182" name="Picture 3" descr="fruits-sais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92200"/>
            <a:ext cx="5005387" cy="248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0183" name="Picture 4" descr="fruits-result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33800"/>
            <a:ext cx="5005388" cy="2501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23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Formulaires contenant des champs « CHECKBOX »</a:t>
            </a:r>
          </a:p>
        </p:txBody>
      </p:sp>
      <p:pic>
        <p:nvPicPr>
          <p:cNvPr id="51206" name="Picture 3" descr="checkbo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8425" y="1981200"/>
            <a:ext cx="6403975" cy="384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33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Formulaires contenant des champs « CHECKBOX »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68413"/>
            <a:ext cx="8229600" cy="5006975"/>
          </a:xfrm>
          <a:solidFill>
            <a:srgbClr val="FFFFFF"/>
          </a:solidFill>
          <a:ln w="19050">
            <a:solidFill>
              <a:schemeClr val="hlink"/>
            </a:solidFill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4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&lt;!</a:t>
            </a:r>
            <a:r>
              <a:rPr lang="fr-FR" sz="1400" b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DOCTYPE </a:t>
            </a:r>
            <a:r>
              <a:rPr lang="fr-FR" sz="14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html&gt;</a:t>
            </a:r>
            <a:endParaRPr lang="fr-FR" sz="1400" b="1" dirty="0" smtClean="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4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html</a:t>
            </a: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4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head</a:t>
            </a: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&lt;</a:t>
            </a:r>
            <a:r>
              <a:rPr lang="fr-FR" sz="14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title</a:t>
            </a: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Formulaire de saisie des fruits</a:t>
            </a: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4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title</a:t>
            </a: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4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head</a:t>
            </a: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4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body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&lt;</a:t>
            </a:r>
            <a:r>
              <a:rPr lang="fr-FR" sz="14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form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400" b="1" dirty="0" err="1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name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formu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4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action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valide3.php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400" b="1" dirty="0" err="1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method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get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Choisissez des </a:t>
            </a:r>
            <a:r>
              <a:rPr lang="fr-FR" sz="1400" b="1" dirty="0" err="1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fruits</a:t>
            </a:r>
            <a:r>
              <a:rPr lang="fr-FR" sz="1400" b="1" dirty="0" err="1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&amp;nbsp</a:t>
            </a:r>
            <a:r>
              <a:rPr lang="fr-FR" sz="14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;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:&lt;</a:t>
            </a:r>
            <a:r>
              <a:rPr lang="fr-FR" sz="14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br</a:t>
            </a:r>
            <a:r>
              <a:rPr lang="fr-FR" sz="14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/</a:t>
            </a: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400" b="1" dirty="0">
              <a:solidFill>
                <a:srgbClr val="00808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&lt;</a:t>
            </a:r>
            <a:r>
              <a:rPr lang="fr-FR" sz="14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input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4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type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checkbox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400" b="1" dirty="0" err="1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name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sel[]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4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value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Fraise</a:t>
            </a:r>
            <a:r>
              <a:rPr lang="fr-FR" sz="1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 </a:t>
            </a:r>
            <a:r>
              <a:rPr lang="fr-FR" sz="1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/</a:t>
            </a: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&gt;Fraise&lt;</a:t>
            </a:r>
            <a:r>
              <a:rPr lang="fr-FR" sz="14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br</a:t>
            </a:r>
            <a:r>
              <a:rPr lang="fr-FR" sz="14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/</a:t>
            </a: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400" b="1" dirty="0">
              <a:solidFill>
                <a:srgbClr val="00808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&lt;</a:t>
            </a:r>
            <a:r>
              <a:rPr lang="fr-FR" sz="14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input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4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type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checkbox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400" b="1" dirty="0" err="1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name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sel[]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4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value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Pomme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 </a:t>
            </a:r>
            <a:r>
              <a:rPr lang="fr-FR" sz="1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/</a:t>
            </a: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&gt;Pomme&lt;</a:t>
            </a:r>
            <a:r>
              <a:rPr lang="fr-FR" sz="14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br</a:t>
            </a:r>
            <a:r>
              <a:rPr lang="fr-FR" sz="14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/</a:t>
            </a: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400" b="1" dirty="0">
              <a:solidFill>
                <a:srgbClr val="00808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&lt;</a:t>
            </a:r>
            <a:r>
              <a:rPr lang="fr-FR" sz="14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input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4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type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checkbox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400" b="1" dirty="0" err="1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name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sel[]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4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value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Poire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"/ 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Poire&lt;</a:t>
            </a:r>
            <a:r>
              <a:rPr lang="fr-FR" sz="14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br</a:t>
            </a:r>
            <a:r>
              <a:rPr lang="fr-FR" sz="14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/</a:t>
            </a: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400" b="1" dirty="0">
              <a:solidFill>
                <a:srgbClr val="00808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&lt;</a:t>
            </a:r>
            <a:r>
              <a:rPr lang="fr-FR" sz="14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input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4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type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checkbox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400" b="1" dirty="0" err="1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name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sel[]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4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value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Banane</a:t>
            </a:r>
            <a:r>
              <a:rPr lang="fr-FR" sz="1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 </a:t>
            </a:r>
            <a:r>
              <a:rPr lang="fr-FR" sz="1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/</a:t>
            </a: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&gt;Banane&lt;</a:t>
            </a:r>
            <a:r>
              <a:rPr lang="fr-FR" sz="14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br</a:t>
            </a:r>
            <a:r>
              <a:rPr lang="fr-FR" sz="14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/</a:t>
            </a: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400" b="1" dirty="0">
              <a:solidFill>
                <a:srgbClr val="00808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&lt;</a:t>
            </a:r>
            <a:r>
              <a:rPr lang="fr-FR" sz="14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input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4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type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checkbox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400" b="1" dirty="0" err="1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name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sel[]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4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value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Cerise</a:t>
            </a:r>
            <a:r>
              <a:rPr lang="fr-FR" sz="1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 </a:t>
            </a:r>
            <a:r>
              <a:rPr lang="fr-FR" sz="1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/</a:t>
            </a: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&gt;Cerise&lt;</a:t>
            </a:r>
            <a:r>
              <a:rPr lang="fr-FR" sz="14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br</a:t>
            </a:r>
            <a:r>
              <a:rPr lang="fr-FR" sz="14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/</a:t>
            </a: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</a:t>
            </a: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4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input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4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type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submit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4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value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Envoyer</a:t>
            </a:r>
            <a:r>
              <a:rPr lang="fr-FR" sz="1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 /</a:t>
            </a: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&lt;/</a:t>
            </a:r>
            <a:r>
              <a:rPr lang="fr-FR" sz="14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form</a:t>
            </a: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4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body</a:t>
            </a: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/</a:t>
            </a:r>
            <a:r>
              <a:rPr lang="fr-FR" sz="14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html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4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0446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540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Résultat</a:t>
            </a:r>
          </a:p>
        </p:txBody>
      </p:sp>
      <p:pic>
        <p:nvPicPr>
          <p:cNvPr id="53254" name="Picture 3" descr="fruits-saisie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28738"/>
            <a:ext cx="3448050" cy="354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3255" name="Picture 4" descr="fruits-resultat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0150" y="2514600"/>
            <a:ext cx="344805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414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3507"/>
            <a:ext cx="8229600" cy="3111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Traitement des données de formulaires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PHP permet de </a:t>
            </a:r>
            <a:r>
              <a:rPr lang="fr-FR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traiter les données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saisies grâce à un formulaire HTML si le champ </a:t>
            </a:r>
            <a:r>
              <a:rPr lang="fr-FR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cs typeface="Courier New" charset="0"/>
              </a:rPr>
              <a:t>ACTION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du formulaire désigne une page PHP du serveur.</a:t>
            </a:r>
          </a:p>
          <a:p>
            <a:pPr eaLnBrk="1" hangingPunct="1"/>
            <a:endParaRPr lang="fr-FR" sz="1400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Après récupération par le serveur Web, les données sont contenues dans l'une des variables </a:t>
            </a:r>
            <a:r>
              <a:rPr lang="fr-FR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superglobales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de type tableau associatif 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$_GET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ou 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$_POST 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(ou </a:t>
            </a:r>
            <a:r>
              <a:rPr lang="fr-FR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$_REQUEST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).</a:t>
            </a:r>
          </a:p>
          <a:p>
            <a:pPr eaLnBrk="1" hangingPunct="1"/>
            <a:endParaRPr lang="fr-FR" sz="1400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  <a:p>
            <a:pPr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La valeur peut être trouvée grâce à une clé </a:t>
            </a:r>
            <a:r>
              <a:rPr lang="fr-FR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qui porte le même nom</a:t>
            </a:r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que le champs du formulaire de la page HTML de saisie.</a:t>
            </a:r>
          </a:p>
        </p:txBody>
      </p:sp>
    </p:spTree>
    <p:extLst>
      <p:ext uri="{BB962C8B-B14F-4D97-AF65-F5344CB8AC3E}">
        <p14:creationId xmlns:p14="http://schemas.microsoft.com/office/powerpoint/2010/main" xmlns="" val="5714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Traitement des données de formulaires</a:t>
            </a:r>
          </a:p>
        </p:txBody>
      </p:sp>
      <p:sp>
        <p:nvSpPr>
          <p:cNvPr id="24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fr-FR">
                <a:latin typeface="Arial" charset="0"/>
              </a:rPr>
              <a:t>Programmation Web 2011-2012</a:t>
            </a:r>
          </a:p>
        </p:txBody>
      </p:sp>
      <p:pic>
        <p:nvPicPr>
          <p:cNvPr id="49172" name="Picture 43" descr="robert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372225" y="3068638"/>
            <a:ext cx="1501775" cy="13779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27682" name="AutoShape 2"/>
          <p:cNvSpPr>
            <a:spLocks noChangeArrowheads="1"/>
          </p:cNvSpPr>
          <p:nvPr/>
        </p:nvSpPr>
        <p:spPr bwMode="auto">
          <a:xfrm>
            <a:off x="684213" y="908050"/>
            <a:ext cx="5616575" cy="3529013"/>
          </a:xfrm>
          <a:prstGeom prst="cloudCallout">
            <a:avLst>
              <a:gd name="adj1" fmla="val -44065"/>
              <a:gd name="adj2" fmla="val 6506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fr-FR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Réseau</a:t>
            </a:r>
          </a:p>
        </p:txBody>
      </p:sp>
      <p:sp>
        <p:nvSpPr>
          <p:cNvPr id="41991" name="AutoShape 4"/>
          <p:cNvSpPr>
            <a:spLocks noChangeArrowheads="1"/>
          </p:cNvSpPr>
          <p:nvPr/>
        </p:nvSpPr>
        <p:spPr bwMode="auto">
          <a:xfrm>
            <a:off x="468313" y="3862388"/>
            <a:ext cx="3240087" cy="251936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Serveur</a:t>
            </a:r>
          </a:p>
        </p:txBody>
      </p:sp>
      <p:sp>
        <p:nvSpPr>
          <p:cNvPr id="41992" name="AutoShape 5"/>
          <p:cNvSpPr>
            <a:spLocks noChangeArrowheads="1"/>
          </p:cNvSpPr>
          <p:nvPr/>
        </p:nvSpPr>
        <p:spPr bwMode="auto">
          <a:xfrm>
            <a:off x="684213" y="4365625"/>
            <a:ext cx="2735262" cy="18002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Serveur Web</a:t>
            </a:r>
          </a:p>
        </p:txBody>
      </p:sp>
      <p:sp>
        <p:nvSpPr>
          <p:cNvPr id="41993" name="AutoShape 6"/>
          <p:cNvSpPr>
            <a:spLocks noChangeArrowheads="1"/>
          </p:cNvSpPr>
          <p:nvPr/>
        </p:nvSpPr>
        <p:spPr bwMode="auto">
          <a:xfrm>
            <a:off x="900113" y="4870450"/>
            <a:ext cx="2232025" cy="10795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Module PHP</a:t>
            </a:r>
          </a:p>
        </p:txBody>
      </p:sp>
      <p:sp>
        <p:nvSpPr>
          <p:cNvPr id="327694" name="AutoShape 14"/>
          <p:cNvSpPr>
            <a:spLocks noChangeArrowheads="1"/>
          </p:cNvSpPr>
          <p:nvPr/>
        </p:nvSpPr>
        <p:spPr bwMode="auto">
          <a:xfrm rot="5400000">
            <a:off x="2231231" y="4474369"/>
            <a:ext cx="504825" cy="287338"/>
          </a:xfrm>
          <a:prstGeom prst="leftRightArrow">
            <a:avLst>
              <a:gd name="adj1" fmla="val 50000"/>
              <a:gd name="adj2" fmla="val 35138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327695" name="AutoShape 15"/>
          <p:cNvSpPr>
            <a:spLocks noChangeArrowheads="1"/>
          </p:cNvSpPr>
          <p:nvPr/>
        </p:nvSpPr>
        <p:spPr bwMode="auto">
          <a:xfrm rot="5400000">
            <a:off x="1943894" y="3971132"/>
            <a:ext cx="504825" cy="287337"/>
          </a:xfrm>
          <a:prstGeom prst="leftRightArrow">
            <a:avLst>
              <a:gd name="adj1" fmla="val 50000"/>
              <a:gd name="adj2" fmla="val 35138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sp>
        <p:nvSpPr>
          <p:cNvPr id="41996" name="AutoShape 16"/>
          <p:cNvSpPr>
            <a:spLocks noChangeArrowheads="1"/>
          </p:cNvSpPr>
          <p:nvPr/>
        </p:nvSpPr>
        <p:spPr bwMode="auto">
          <a:xfrm>
            <a:off x="5867400" y="1125538"/>
            <a:ext cx="2592388" cy="18875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/>
          <a:lstStyle/>
          <a:p>
            <a:pPr>
              <a:lnSpc>
                <a:spcPct val="100000"/>
              </a:lnSpc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Client</a:t>
            </a:r>
          </a:p>
        </p:txBody>
      </p:sp>
      <p:sp>
        <p:nvSpPr>
          <p:cNvPr id="41997" name="AutoShape 17"/>
          <p:cNvSpPr>
            <a:spLocks noChangeArrowheads="1"/>
          </p:cNvSpPr>
          <p:nvPr/>
        </p:nvSpPr>
        <p:spPr bwMode="auto">
          <a:xfrm>
            <a:off x="6370638" y="1541463"/>
            <a:ext cx="1925637" cy="13287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Navigateur</a:t>
            </a:r>
          </a:p>
          <a:p>
            <a:pPr lvl="1">
              <a:lnSpc>
                <a:spcPct val="100000"/>
              </a:lnSpc>
              <a:buFontTx/>
              <a:buChar char="•"/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HTML</a:t>
            </a:r>
          </a:p>
          <a:p>
            <a:pPr lvl="1">
              <a:lnSpc>
                <a:spcPct val="100000"/>
              </a:lnSpc>
              <a:buFontTx/>
              <a:buChar char="•"/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JavaScript</a:t>
            </a:r>
          </a:p>
          <a:p>
            <a:pPr lvl="1">
              <a:lnSpc>
                <a:spcPct val="100000"/>
              </a:lnSpc>
              <a:buFontTx/>
              <a:buChar char="•"/>
            </a:pPr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CSS</a:t>
            </a:r>
          </a:p>
        </p:txBody>
      </p:sp>
      <p:sp>
        <p:nvSpPr>
          <p:cNvPr id="327698" name="AutoShape 18"/>
          <p:cNvSpPr>
            <a:spLocks noChangeArrowheads="1"/>
          </p:cNvSpPr>
          <p:nvPr/>
        </p:nvSpPr>
        <p:spPr bwMode="auto">
          <a:xfrm>
            <a:off x="5867400" y="1917700"/>
            <a:ext cx="503238" cy="287338"/>
          </a:xfrm>
          <a:prstGeom prst="leftRightArrow">
            <a:avLst>
              <a:gd name="adj1" fmla="val 50000"/>
              <a:gd name="adj2" fmla="val 35028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cxnSp>
        <p:nvCxnSpPr>
          <p:cNvPr id="49167" name="AutoShape 22"/>
          <p:cNvCxnSpPr>
            <a:cxnSpLocks noChangeShapeType="1"/>
            <a:stCxn id="41991" idx="0"/>
            <a:endCxn id="41996" idx="1"/>
          </p:cNvCxnSpPr>
          <p:nvPr/>
        </p:nvCxnSpPr>
        <p:spPr bwMode="auto">
          <a:xfrm rot="-5400000">
            <a:off x="3082131" y="1077119"/>
            <a:ext cx="1779588" cy="3765550"/>
          </a:xfrm>
          <a:prstGeom prst="curvedConnector2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7703" name="Rectangle 23"/>
          <p:cNvSpPr>
            <a:spLocks noChangeArrowheads="1"/>
          </p:cNvSpPr>
          <p:nvPr/>
        </p:nvSpPr>
        <p:spPr bwMode="auto">
          <a:xfrm>
            <a:off x="1187450" y="3716338"/>
            <a:ext cx="2260642" cy="181588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</a:t>
            </a:r>
            <a:r>
              <a:rPr lang="fr-FR" sz="1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html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</a:t>
            </a:r>
            <a:r>
              <a:rPr lang="fr-FR" sz="14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head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</a:t>
            </a:r>
            <a:r>
              <a:rPr lang="fr-FR" sz="14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title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  <a:r>
              <a:rPr lang="fr-F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bonjour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&lt;/</a:t>
            </a:r>
            <a:r>
              <a:rPr lang="fr-FR" sz="14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title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&lt;/</a:t>
            </a:r>
            <a:r>
              <a:rPr lang="fr-FR" sz="14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head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</a:t>
            </a:r>
            <a:r>
              <a:rPr lang="fr-FR" sz="1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body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Bonjour robert !</a:t>
            </a:r>
          </a:p>
          <a:p>
            <a:pPr>
              <a:lnSpc>
                <a:spcPct val="100000"/>
              </a:lnSpc>
            </a:pP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&lt;/</a:t>
            </a:r>
            <a:r>
              <a:rPr lang="fr-FR" sz="1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body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&lt;/</a:t>
            </a:r>
            <a:r>
              <a:rPr lang="fr-FR" sz="14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html</a:t>
            </a:r>
            <a:r>
              <a:rPr lang="fr-FR" sz="14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&gt;</a:t>
            </a:r>
          </a:p>
        </p:txBody>
      </p:sp>
      <p:sp>
        <p:nvSpPr>
          <p:cNvPr id="327699" name="Rectangle 19"/>
          <p:cNvSpPr>
            <a:spLocks noChangeArrowheads="1"/>
          </p:cNvSpPr>
          <p:nvPr/>
        </p:nvSpPr>
        <p:spPr bwMode="auto">
          <a:xfrm>
            <a:off x="3276600" y="4508500"/>
            <a:ext cx="5111750" cy="1816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fr-FR" sz="1400" b="1" dirty="0">
                <a:solidFill>
                  <a:srgbClr val="9966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&lt;?</a:t>
            </a:r>
            <a:r>
              <a:rPr lang="fr-FR" sz="1400" b="1" dirty="0" err="1">
                <a:solidFill>
                  <a:srgbClr val="9966FF"/>
                </a:solidFill>
                <a:latin typeface="Courier New" pitchFamily="49" charset="0"/>
                <a:ea typeface="+mn-ea"/>
                <a:cs typeface="Courier New" pitchFamily="49" charset="0"/>
              </a:rPr>
              <a:t>php</a:t>
            </a:r>
            <a:endParaRPr lang="fr-FR" sz="1400" b="1" dirty="0">
              <a:solidFill>
                <a:srgbClr val="9966FF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lnSpc>
                <a:spcPct val="100000"/>
              </a:lnSpc>
              <a:defRPr/>
            </a:pPr>
            <a:r>
              <a:rPr lang="fr-FR" sz="1400" b="1" dirty="0">
                <a:solidFill>
                  <a:srgbClr val="804040"/>
                </a:solidFill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fr-FR" sz="1400" b="1" dirty="0">
                <a:solidFill>
                  <a:srgbClr val="008080"/>
                </a:solidFill>
                <a:latin typeface="Courier New" pitchFamily="49" charset="0"/>
                <a:ea typeface="+mn-ea"/>
                <a:cs typeface="Courier New" pitchFamily="49" charset="0"/>
              </a:rPr>
              <a:t>html </a:t>
            </a:r>
            <a:r>
              <a:rPr lang="fr-FR" sz="1400" b="1" dirty="0">
                <a:solidFill>
                  <a:srgbClr val="804040"/>
                </a:solidFill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fr-FR" sz="1400" b="1" dirty="0">
                <a:solidFill>
                  <a:srgbClr val="008080"/>
                </a:solidFill>
                <a:latin typeface="Courier New" pitchFamily="49" charset="0"/>
                <a:ea typeface="+mn-ea"/>
                <a:cs typeface="Courier New" pitchFamily="49" charset="0"/>
              </a:rPr>
              <a:t>&lt;&lt;&lt;</a:t>
            </a:r>
            <a:r>
              <a:rPr lang="fr-FR" sz="1400" b="1" dirty="0">
                <a:solidFill>
                  <a:srgbClr val="9966FF"/>
                </a:solidFill>
                <a:latin typeface="Courier New" pitchFamily="49" charset="0"/>
                <a:ea typeface="+mn-ea"/>
                <a:cs typeface="Courier New" pitchFamily="49" charset="0"/>
              </a:rPr>
              <a:t>HTML</a:t>
            </a:r>
          </a:p>
          <a:p>
            <a:pPr>
              <a:lnSpc>
                <a:spcPct val="100000"/>
              </a:lnSpc>
              <a:defRPr/>
            </a:pPr>
            <a:r>
              <a:rPr lang="fr-FR" sz="1400" b="1" dirty="0">
                <a:solidFill>
                  <a:srgbClr val="00808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fr-FR" sz="1400" b="1" dirty="0">
                <a:solidFill>
                  <a:srgbClr val="804040"/>
                </a:solidFill>
                <a:latin typeface="Courier New" pitchFamily="49" charset="0"/>
                <a:ea typeface="+mn-ea"/>
                <a:cs typeface="Courier New" pitchFamily="49" charset="0"/>
              </a:rPr>
              <a:t>html</a:t>
            </a:r>
            <a:r>
              <a:rPr lang="fr-FR" sz="1400" b="1" dirty="0">
                <a:solidFill>
                  <a:srgbClr val="00808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defRPr/>
            </a:pPr>
            <a:r>
              <a:rPr lang="fr-FR" sz="1400" b="1" dirty="0">
                <a:solidFill>
                  <a:srgbClr val="00808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fr-FR" sz="1400" b="1" dirty="0" err="1">
                <a:solidFill>
                  <a:srgbClr val="804040"/>
                </a:solidFill>
                <a:latin typeface="Courier New" pitchFamily="49" charset="0"/>
                <a:ea typeface="+mn-ea"/>
                <a:cs typeface="Courier New" pitchFamily="49" charset="0"/>
              </a:rPr>
              <a:t>head</a:t>
            </a:r>
            <a:r>
              <a:rPr lang="fr-FR" sz="1400" b="1" dirty="0">
                <a:solidFill>
                  <a:srgbClr val="008080"/>
                </a:solidFill>
                <a:latin typeface="Courier New" pitchFamily="49" charset="0"/>
                <a:ea typeface="+mn-ea"/>
                <a:cs typeface="Courier New" pitchFamily="49" charset="0"/>
              </a:rPr>
              <a:t>&gt;&lt;</a:t>
            </a:r>
            <a:r>
              <a:rPr lang="fr-FR" sz="1400" b="1" dirty="0" err="1">
                <a:solidFill>
                  <a:srgbClr val="804040"/>
                </a:solidFill>
                <a:latin typeface="Courier New" pitchFamily="49" charset="0"/>
                <a:ea typeface="+mn-ea"/>
                <a:cs typeface="Courier New" pitchFamily="49" charset="0"/>
              </a:rPr>
              <a:t>title</a:t>
            </a:r>
            <a:r>
              <a:rPr lang="fr-FR" sz="1400" b="1" dirty="0">
                <a:solidFill>
                  <a:srgbClr val="00808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fr-FR" sz="1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bonjour</a:t>
            </a:r>
            <a:r>
              <a:rPr lang="fr-FR" sz="1400" b="1" dirty="0">
                <a:solidFill>
                  <a:srgbClr val="008080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fr-FR" sz="1400" b="1" dirty="0" err="1">
                <a:solidFill>
                  <a:srgbClr val="804040"/>
                </a:solidFill>
                <a:latin typeface="Courier New" pitchFamily="49" charset="0"/>
                <a:ea typeface="+mn-ea"/>
                <a:cs typeface="Courier New" pitchFamily="49" charset="0"/>
              </a:rPr>
              <a:t>title</a:t>
            </a:r>
            <a:r>
              <a:rPr lang="fr-FR" sz="1400" b="1" dirty="0">
                <a:solidFill>
                  <a:srgbClr val="008080"/>
                </a:solidFill>
                <a:latin typeface="Courier New" pitchFamily="49" charset="0"/>
                <a:ea typeface="+mn-ea"/>
                <a:cs typeface="Courier New" pitchFamily="49" charset="0"/>
              </a:rPr>
              <a:t>&gt;&lt;/</a:t>
            </a:r>
            <a:r>
              <a:rPr lang="fr-FR" sz="1400" b="1" dirty="0" err="1">
                <a:solidFill>
                  <a:srgbClr val="804040"/>
                </a:solidFill>
                <a:latin typeface="Courier New" pitchFamily="49" charset="0"/>
                <a:ea typeface="+mn-ea"/>
                <a:cs typeface="Courier New" pitchFamily="49" charset="0"/>
              </a:rPr>
              <a:t>head</a:t>
            </a:r>
            <a:r>
              <a:rPr lang="fr-FR" sz="1400" b="1" dirty="0">
                <a:solidFill>
                  <a:srgbClr val="00808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defRPr/>
            </a:pPr>
            <a:r>
              <a:rPr lang="fr-FR" sz="1400" b="1" dirty="0">
                <a:solidFill>
                  <a:srgbClr val="008080"/>
                </a:solidFill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fr-FR" sz="1400" b="1" dirty="0">
                <a:solidFill>
                  <a:srgbClr val="804040"/>
                </a:solidFill>
                <a:latin typeface="Courier New" pitchFamily="49" charset="0"/>
                <a:ea typeface="+mn-ea"/>
                <a:cs typeface="Courier New" pitchFamily="49" charset="0"/>
              </a:rPr>
              <a:t>body</a:t>
            </a:r>
            <a:r>
              <a:rPr lang="fr-FR" sz="1400" b="1" dirty="0">
                <a:solidFill>
                  <a:srgbClr val="00808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>
              <a:lnSpc>
                <a:spcPct val="100000"/>
              </a:lnSpc>
              <a:defRPr/>
            </a:pPr>
            <a:r>
              <a:rPr lang="fr-FR" sz="1400" b="1" dirty="0">
                <a:solidFill>
                  <a:srgbClr val="9966FF"/>
                </a:solidFill>
                <a:latin typeface="Courier New" pitchFamily="49" charset="0"/>
                <a:ea typeface="+mn-ea"/>
                <a:cs typeface="Courier New" pitchFamily="49" charset="0"/>
              </a:rPr>
              <a:t>HTML</a:t>
            </a:r>
            <a:r>
              <a:rPr lang="fr-FR" sz="1400" b="1" dirty="0">
                <a:solidFill>
                  <a:srgbClr val="00808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defRPr/>
            </a:pPr>
            <a:r>
              <a:rPr lang="fr-FR" sz="1400" b="1" dirty="0">
                <a:solidFill>
                  <a:srgbClr val="804040"/>
                </a:solidFill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fr-FR" sz="1400" b="1" dirty="0">
                <a:solidFill>
                  <a:srgbClr val="008080"/>
                </a:solidFill>
                <a:latin typeface="Courier New" pitchFamily="49" charset="0"/>
                <a:ea typeface="+mn-ea"/>
                <a:cs typeface="Courier New" pitchFamily="49" charset="0"/>
              </a:rPr>
              <a:t>html </a:t>
            </a:r>
            <a:r>
              <a:rPr lang="fr-FR" sz="1400" b="1" dirty="0">
                <a:solidFill>
                  <a:srgbClr val="804040"/>
                </a:solidFill>
                <a:latin typeface="Courier New" pitchFamily="49" charset="0"/>
                <a:ea typeface="+mn-ea"/>
                <a:cs typeface="Courier New" pitchFamily="49" charset="0"/>
              </a:rPr>
              <a:t>.=</a:t>
            </a:r>
            <a:r>
              <a:rPr lang="fr-FR" sz="1400" b="1" dirty="0">
                <a:latin typeface="Courier New" pitchFamily="49" charset="0"/>
                <a:ea typeface="+mn-ea"/>
                <a:cs typeface="Courier New" pitchFamily="49" charset="0"/>
              </a:rPr>
              <a:t> "</a:t>
            </a:r>
            <a:r>
              <a:rPr lang="fr-FR" sz="1400" b="1" dirty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Bonjour</a:t>
            </a:r>
            <a:r>
              <a:rPr lang="fr-FR" sz="1400" b="1" dirty="0">
                <a:solidFill>
                  <a:srgbClr val="FF00FF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fr-FR" sz="1400" b="1" dirty="0"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fr-FR" sz="1400" b="1" dirty="0">
                <a:solidFill>
                  <a:srgbClr val="804040"/>
                </a:solidFill>
                <a:latin typeface="Courier New" pitchFamily="49" charset="0"/>
                <a:ea typeface="+mn-ea"/>
                <a:cs typeface="Courier New" pitchFamily="49" charset="0"/>
              </a:rPr>
              <a:t>.$</a:t>
            </a:r>
            <a:r>
              <a:rPr lang="fr-FR" sz="1400" b="1" dirty="0">
                <a:solidFill>
                  <a:srgbClr val="008080"/>
                </a:solidFill>
                <a:latin typeface="Courier New" pitchFamily="49" charset="0"/>
                <a:ea typeface="+mn-ea"/>
                <a:cs typeface="Courier New" pitchFamily="49" charset="0"/>
              </a:rPr>
              <a:t>_GET</a:t>
            </a:r>
            <a:r>
              <a:rPr lang="fr-FR" sz="1400" b="1" dirty="0">
                <a:solidFill>
                  <a:srgbClr val="9966FF"/>
                </a:solidFill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fr-FR" sz="1400" b="1" dirty="0"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fr-FR" sz="1400" b="1" dirty="0" err="1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nomPers</a:t>
            </a:r>
            <a:r>
              <a:rPr lang="fr-FR" sz="1400" b="1" dirty="0"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fr-FR" sz="1400" b="1" dirty="0">
                <a:solidFill>
                  <a:srgbClr val="9966FF"/>
                </a:solidFill>
                <a:latin typeface="Courier New" pitchFamily="49" charset="0"/>
                <a:ea typeface="+mn-ea"/>
                <a:cs typeface="Courier New" pitchFamily="49" charset="0"/>
              </a:rPr>
              <a:t>]</a:t>
            </a:r>
            <a:r>
              <a:rPr lang="fr-FR" sz="1400" b="1" dirty="0">
                <a:solidFill>
                  <a:srgbClr val="804040"/>
                </a:solidFill>
                <a:latin typeface="Courier New" pitchFamily="49" charset="0"/>
                <a:ea typeface="+mn-ea"/>
              </a:rPr>
              <a:t>.</a:t>
            </a:r>
            <a:r>
              <a:rPr lang="fr-FR" sz="1400" b="1" dirty="0">
                <a:latin typeface="Courier New" pitchFamily="49" charset="0"/>
                <a:ea typeface="+mn-ea"/>
              </a:rPr>
              <a:t>" </a:t>
            </a:r>
            <a:r>
              <a:rPr lang="fr-FR" sz="14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!</a:t>
            </a:r>
            <a:r>
              <a:rPr lang="fr-FR" sz="1400" b="1" dirty="0">
                <a:solidFill>
                  <a:srgbClr val="9966FF"/>
                </a:solidFill>
                <a:latin typeface="Courier New" pitchFamily="49" charset="0"/>
                <a:ea typeface="+mn-ea"/>
              </a:rPr>
              <a:t>\n</a:t>
            </a:r>
            <a:r>
              <a:rPr lang="fr-FR" sz="1400" b="1" dirty="0">
                <a:latin typeface="Courier New" pitchFamily="49" charset="0"/>
                <a:ea typeface="+mn-ea"/>
              </a:rPr>
              <a:t>"</a:t>
            </a:r>
            <a:r>
              <a:rPr lang="fr-FR" sz="1400" b="1" dirty="0">
                <a:latin typeface="Courier New" pitchFamily="49" charset="0"/>
                <a:ea typeface="+mn-ea"/>
                <a:cs typeface="Courier New" pitchFamily="49" charset="0"/>
              </a:rPr>
              <a:t> ;</a:t>
            </a:r>
          </a:p>
          <a:p>
            <a:pPr>
              <a:lnSpc>
                <a:spcPct val="100000"/>
              </a:lnSpc>
              <a:defRPr/>
            </a:pPr>
            <a:r>
              <a:rPr lang="fr-FR" sz="1400" b="1" dirty="0" err="1">
                <a:solidFill>
                  <a:srgbClr val="008080"/>
                </a:solidFill>
                <a:latin typeface="Courier New" pitchFamily="49" charset="0"/>
                <a:ea typeface="+mn-ea"/>
                <a:cs typeface="Courier New" pitchFamily="49" charset="0"/>
              </a:rPr>
              <a:t>echo</a:t>
            </a:r>
            <a:r>
              <a:rPr lang="fr-FR" sz="1400" b="1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fr-FR" sz="1400" b="1" dirty="0">
                <a:solidFill>
                  <a:srgbClr val="804040"/>
                </a:solidFill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fr-FR" sz="1400" b="1" dirty="0">
                <a:solidFill>
                  <a:srgbClr val="008080"/>
                </a:solidFill>
                <a:latin typeface="Courier New" pitchFamily="49" charset="0"/>
                <a:ea typeface="+mn-ea"/>
                <a:cs typeface="Courier New" pitchFamily="49" charset="0"/>
              </a:rPr>
              <a:t>html </a:t>
            </a:r>
            <a:r>
              <a:rPr lang="fr-FR" sz="1400" b="1" dirty="0">
                <a:solidFill>
                  <a:srgbClr val="804040"/>
                </a:solidFill>
                <a:latin typeface="Courier New" pitchFamily="49" charset="0"/>
                <a:ea typeface="+mn-ea"/>
                <a:cs typeface="Courier New" pitchFamily="49" charset="0"/>
              </a:rPr>
              <a:t>.</a:t>
            </a:r>
            <a:r>
              <a:rPr lang="fr-FR" sz="1400" b="1" dirty="0">
                <a:latin typeface="Courier New" pitchFamily="49" charset="0"/>
                <a:ea typeface="+mn-ea"/>
                <a:cs typeface="Courier New" pitchFamily="49" charset="0"/>
              </a:rPr>
              <a:t> "</a:t>
            </a:r>
            <a:r>
              <a:rPr lang="fr-FR" sz="1400" b="1" dirty="0">
                <a:solidFill>
                  <a:srgbClr val="008080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fr-FR" sz="1400" b="1" dirty="0">
                <a:solidFill>
                  <a:srgbClr val="804040"/>
                </a:solidFill>
                <a:latin typeface="Courier New" pitchFamily="49" charset="0"/>
                <a:ea typeface="+mn-ea"/>
                <a:cs typeface="Courier New" pitchFamily="49" charset="0"/>
              </a:rPr>
              <a:t>body</a:t>
            </a:r>
            <a:r>
              <a:rPr lang="fr-FR" sz="1400" b="1" dirty="0">
                <a:solidFill>
                  <a:srgbClr val="00808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fr-FR" sz="1400" b="1" dirty="0">
                <a:solidFill>
                  <a:srgbClr val="9966FF"/>
                </a:solidFill>
                <a:latin typeface="Courier New" pitchFamily="49" charset="0"/>
                <a:ea typeface="+mn-ea"/>
              </a:rPr>
              <a:t>\n</a:t>
            </a:r>
            <a:r>
              <a:rPr lang="fr-FR" sz="1400" b="1" dirty="0">
                <a:solidFill>
                  <a:srgbClr val="008080"/>
                </a:solidFill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fr-FR" sz="1400" b="1" dirty="0">
                <a:solidFill>
                  <a:srgbClr val="804040"/>
                </a:solidFill>
                <a:latin typeface="Courier New" pitchFamily="49" charset="0"/>
                <a:ea typeface="+mn-ea"/>
                <a:cs typeface="Courier New" pitchFamily="49" charset="0"/>
              </a:rPr>
              <a:t>html</a:t>
            </a:r>
            <a:r>
              <a:rPr lang="fr-FR" sz="1400" b="1" dirty="0">
                <a:solidFill>
                  <a:srgbClr val="008080"/>
                </a:solidFill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fr-FR" sz="1400" b="1" dirty="0">
                <a:latin typeface="Courier New" pitchFamily="49" charset="0"/>
                <a:ea typeface="+mn-ea"/>
                <a:cs typeface="Courier New" pitchFamily="49" charset="0"/>
              </a:rPr>
              <a:t>" ;</a:t>
            </a:r>
            <a:endParaRPr lang="fr-FR" sz="1400" b="1" dirty="0">
              <a:solidFill>
                <a:srgbClr val="00808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27716" name="AutoShape 36"/>
          <p:cNvSpPr>
            <a:spLocks noChangeArrowheads="1"/>
          </p:cNvSpPr>
          <p:nvPr/>
        </p:nvSpPr>
        <p:spPr bwMode="auto">
          <a:xfrm>
            <a:off x="4570413" y="1916113"/>
            <a:ext cx="2794000" cy="43815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tIns="10800" bIns="108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nomPers=robert</a:t>
            </a:r>
          </a:p>
        </p:txBody>
      </p:sp>
      <p:sp>
        <p:nvSpPr>
          <p:cNvPr id="327719" name="AutoShape 39"/>
          <p:cNvSpPr>
            <a:spLocks noChangeArrowheads="1"/>
          </p:cNvSpPr>
          <p:nvPr/>
        </p:nvSpPr>
        <p:spPr bwMode="auto">
          <a:xfrm>
            <a:off x="5527675" y="5727700"/>
            <a:ext cx="1689100" cy="43815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lIns="54000" tIns="10800" rIns="54000" bIns="108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>
                <a:effectLst>
                  <a:outerShdw blurRad="38100" dist="38100" dir="2700000" algn="tl">
                    <a:srgbClr val="FFFFFF"/>
                  </a:outerShdw>
                </a:effectLst>
              </a:rPr>
              <a:t>robert</a:t>
            </a:r>
          </a:p>
        </p:txBody>
      </p:sp>
      <p:pic>
        <p:nvPicPr>
          <p:cNvPr id="327725" name="Picture 45" descr="robert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068638"/>
            <a:ext cx="1501775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6" name="Picture 46" descr="robert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068638"/>
            <a:ext cx="1501775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9" name="AutoShape 29"/>
          <p:cNvSpPr>
            <a:spLocks/>
          </p:cNvSpPr>
          <p:nvPr/>
        </p:nvSpPr>
        <p:spPr bwMode="auto">
          <a:xfrm>
            <a:off x="7677150" y="4076700"/>
            <a:ext cx="1149350" cy="369888"/>
          </a:xfrm>
          <a:prstGeom prst="borderCallout1">
            <a:avLst>
              <a:gd name="adj1" fmla="val 29630"/>
              <a:gd name="adj2" fmla="val -6574"/>
              <a:gd name="adj3" fmla="val -70782"/>
              <a:gd name="adj4" fmla="val -29042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 type="stealth" w="lg" len="lg"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fr-FR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charset="0"/>
              </a:rPr>
              <a:t>nomPers</a:t>
            </a:r>
          </a:p>
        </p:txBody>
      </p:sp>
      <p:pic>
        <p:nvPicPr>
          <p:cNvPr id="327727" name="Picture 47" descr="bonjou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068638"/>
            <a:ext cx="1528763" cy="1377950"/>
          </a:xfrm>
          <a:prstGeom prst="rect">
            <a:avLst/>
          </a:prstGeom>
          <a:noFill/>
          <a:ln>
            <a:noFill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9319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-0.01088 C -0.05087 -0.00694 -0.09896 -0.00254 -0.1408 0.00741 C -0.18229 0.01736 -0.21615 0.02963 -0.25278 0.04885 C -0.28976 0.06806 -0.33455 0.09885 -0.36146 0.12246 C -0.38854 0.14584 -0.40104 0.16482 -0.41511 0.18982 C -0.42934 0.21482 -0.43768 0.24375 -0.44549 0.27269 " pathEditMode="relative" rAng="0" ptsTypes="aaaaaA">
                                      <p:cBhvr>
                                        <p:cTn id="25" dur="2000" fill="hold"/>
                                        <p:tgtEl>
                                          <p:spTgt spid="3277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53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27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63 -0.08935 C -0.05937 -0.09838 -0.05902 -0.12014 -0.04566 -0.14421 C -0.03246 -0.16852 -0.01579 -0.20301 0.01719 -0.23449 C 0.05053 -0.26574 0.09375 -0.30764 0.15313 -0.33264 C 0.21268 -0.35764 0.32744 -0.37292 0.37396 -0.38333 " pathEditMode="relative" rAng="0" ptsTypes="aaaaa">
                                      <p:cBhvr>
                                        <p:cTn id="40" dur="2000" fill="hold"/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71" y="-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327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27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2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3" grpId="0" animBg="1"/>
      <p:bldP spid="327703" grpId="1" animBg="1"/>
      <p:bldP spid="327703" grpId="2" animBg="1"/>
      <p:bldP spid="327699" grpId="0" animBg="1"/>
      <p:bldP spid="327716" grpId="0" animBg="1"/>
      <p:bldP spid="327716" grpId="1" animBg="1"/>
      <p:bldP spid="327716" grpId="2" animBg="1"/>
      <p:bldP spid="327719" grpId="0" animBg="1"/>
      <p:bldP spid="3277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Exemple – Formulaire HTML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10418"/>
            <a:ext cx="8229600" cy="5000625"/>
          </a:xfr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fr-FR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&lt;!DOCTYPE </a:t>
            </a:r>
            <a:r>
              <a:rPr lang="fr-FR" sz="1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html&gt;</a:t>
            </a:r>
            <a:endParaRPr lang="fr-FR" sz="1600" b="1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charset="0"/>
            </a:endParaRP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&lt;</a:t>
            </a:r>
            <a:r>
              <a:rPr lang="en-GB" sz="22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html</a:t>
            </a: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&gt;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&lt;</a:t>
            </a:r>
            <a:r>
              <a:rPr lang="en-GB" sz="22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head</a:t>
            </a: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&gt;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	&lt;</a:t>
            </a:r>
            <a:r>
              <a:rPr lang="en-GB" sz="22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title</a:t>
            </a: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&gt;</a:t>
            </a:r>
            <a:r>
              <a:rPr lang="en-GB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formulaire</a:t>
            </a: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&lt;/</a:t>
            </a:r>
            <a:r>
              <a:rPr lang="en-GB" sz="22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title</a:t>
            </a: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&gt;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&lt;/</a:t>
            </a:r>
            <a:r>
              <a:rPr lang="en-GB" sz="22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head</a:t>
            </a: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&gt;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&lt;</a:t>
            </a:r>
            <a:r>
              <a:rPr lang="en-GB" sz="22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body</a:t>
            </a: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&gt;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 &lt;</a:t>
            </a:r>
            <a:r>
              <a:rPr lang="en-GB" sz="22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form</a:t>
            </a: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GB" sz="2200" b="1" dirty="0">
                <a:solidFill>
                  <a:srgbClr val="2E8B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action</a:t>
            </a: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=</a:t>
            </a:r>
            <a:r>
              <a:rPr lang="en-GB" sz="2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"</a:t>
            </a:r>
            <a:r>
              <a:rPr lang="en-GB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valide1.php</a:t>
            </a:r>
            <a:r>
              <a:rPr lang="en-GB" sz="2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"</a:t>
            </a: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GB" sz="2200" b="1" dirty="0">
                <a:solidFill>
                  <a:srgbClr val="2E8B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method</a:t>
            </a: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=</a:t>
            </a:r>
            <a:r>
              <a:rPr lang="en-GB" sz="2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"</a:t>
            </a:r>
            <a:r>
              <a:rPr lang="en-GB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get</a:t>
            </a:r>
            <a:r>
              <a:rPr lang="en-GB" sz="2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"</a:t>
            </a: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&gt;</a:t>
            </a:r>
          </a:p>
          <a:p>
            <a:pPr>
              <a:spcBef>
                <a:spcPct val="10000"/>
              </a:spcBef>
              <a:buNone/>
            </a:pPr>
            <a:r>
              <a:rPr lang="fr-FR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   Nom:</a:t>
            </a:r>
            <a:r>
              <a:rPr lang="fr-FR" sz="2200" b="1" dirty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fr-FR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&lt;</a:t>
            </a:r>
            <a:r>
              <a:rPr lang="fr-FR" sz="22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input</a:t>
            </a:r>
            <a:r>
              <a:rPr lang="fr-FR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fr-FR" sz="2200" b="1" dirty="0">
                <a:solidFill>
                  <a:srgbClr val="2E8B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type</a:t>
            </a:r>
            <a:r>
              <a:rPr lang="fr-FR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=</a:t>
            </a:r>
            <a:r>
              <a:rPr lang="en-GB" sz="2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"</a:t>
            </a:r>
            <a:r>
              <a:rPr lang="fr-FR" sz="2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text</a:t>
            </a:r>
            <a:r>
              <a:rPr lang="en-GB" sz="2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"</a:t>
            </a:r>
            <a:r>
              <a:rPr lang="fr-FR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fr-FR" sz="2200" b="1" dirty="0" err="1">
                <a:solidFill>
                  <a:srgbClr val="2E8B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name</a:t>
            </a:r>
            <a:r>
              <a:rPr lang="fr-FR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=</a:t>
            </a:r>
            <a:r>
              <a:rPr lang="en-GB" sz="2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"</a:t>
            </a:r>
            <a:r>
              <a:rPr lang="fr-FR" sz="2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nomPers</a:t>
            </a:r>
            <a:r>
              <a:rPr lang="en-GB" sz="2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" </a:t>
            </a:r>
            <a:r>
              <a:rPr lang="fr-FR" sz="20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/</a:t>
            </a:r>
            <a:r>
              <a:rPr lang="fr-FR" sz="2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&gt;</a:t>
            </a:r>
            <a:endParaRPr lang="fr-FR" sz="2200" b="1" dirty="0">
              <a:solidFill>
                <a:srgbClr val="008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charset="0"/>
              <a:ea typeface="Times New Roman" charset="0"/>
              <a:cs typeface="Courier New" charset="0"/>
            </a:endParaRPr>
          </a:p>
          <a:p>
            <a:pPr>
              <a:spcBef>
                <a:spcPct val="10000"/>
              </a:spcBef>
              <a:buNone/>
            </a:pP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 &lt;</a:t>
            </a:r>
            <a:r>
              <a:rPr lang="en-GB" sz="22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input</a:t>
            </a: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GB" sz="2200" b="1" dirty="0">
                <a:solidFill>
                  <a:srgbClr val="2E8B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type</a:t>
            </a: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=</a:t>
            </a:r>
            <a:r>
              <a:rPr lang="en-GB" sz="2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"</a:t>
            </a:r>
            <a:r>
              <a:rPr lang="en-GB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submit</a:t>
            </a:r>
            <a:r>
              <a:rPr lang="en-GB" sz="2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"</a:t>
            </a: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 </a:t>
            </a:r>
            <a:r>
              <a:rPr lang="en-GB" sz="2200" b="1" dirty="0">
                <a:solidFill>
                  <a:srgbClr val="2E8B57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value</a:t>
            </a:r>
            <a:r>
              <a:rPr lang="en-GB" sz="2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=</a:t>
            </a:r>
            <a:r>
              <a:rPr lang="en-GB" sz="2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"</a:t>
            </a:r>
            <a:r>
              <a:rPr lang="en-GB" sz="2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Valider</a:t>
            </a:r>
            <a:r>
              <a:rPr lang="en-GB" sz="22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" </a:t>
            </a:r>
            <a:r>
              <a:rPr lang="fr-FR" sz="20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</a:rPr>
              <a:t>/</a:t>
            </a:r>
            <a:r>
              <a:rPr lang="en-GB" sz="22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&gt;</a:t>
            </a:r>
            <a:endParaRPr lang="en-GB" sz="22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charset="0"/>
              <a:ea typeface="Times New Roman" charset="0"/>
              <a:cs typeface="Courier New" charset="0"/>
            </a:endParaRP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 &lt;/</a:t>
            </a:r>
            <a:r>
              <a:rPr lang="en-GB" sz="22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form</a:t>
            </a:r>
            <a:r>
              <a:rPr lang="en-GB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&gt;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fr-FR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&lt;/</a:t>
            </a:r>
            <a:r>
              <a:rPr lang="fr-FR" sz="22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body</a:t>
            </a:r>
            <a:r>
              <a:rPr lang="fr-FR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&gt;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fr-FR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&lt;/</a:t>
            </a:r>
            <a:r>
              <a:rPr lang="fr-FR" sz="2200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html</a:t>
            </a:r>
            <a:r>
              <a:rPr lang="fr-FR" sz="2200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&gt;</a:t>
            </a:r>
            <a:r>
              <a:rPr lang="fr-FR" sz="2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charset="0"/>
                <a:ea typeface="Times New Roman" charset="0"/>
                <a:cs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8303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392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Exemple – Traitement en PHP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5710"/>
            <a:ext cx="8229600" cy="5256212"/>
          </a:xfr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&lt;?</a:t>
            </a:r>
            <a:r>
              <a:rPr lang="fr-FR" sz="1600" b="1" dirty="0" err="1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php</a:t>
            </a:r>
            <a:endParaRPr lang="fr-FR" sz="1600" b="1" dirty="0" smtClean="0">
              <a:solidFill>
                <a:srgbClr val="6A5AC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fr-FR" sz="16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html </a:t>
            </a:r>
            <a:r>
              <a:rPr lang="fr-FR" sz="16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= </a:t>
            </a:r>
            <a:r>
              <a:rPr lang="fr-FR" sz="16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&lt;&lt;&lt;</a:t>
            </a:r>
            <a:r>
              <a:rPr lang="fr-FR" sz="1600" b="1" dirty="0" smtClean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HTML</a:t>
            </a:r>
            <a:endParaRPr lang="fr-FR" sz="1600" b="1" dirty="0" smtClean="0">
              <a:solidFill>
                <a:srgbClr val="6A5AC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&lt;!DOCTYPE html&gt;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fr-FR" sz="16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html</a:t>
            </a:r>
            <a:r>
              <a:rPr lang="fr-FR" sz="16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fr-FR" sz="16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head</a:t>
            </a:r>
            <a:r>
              <a:rPr lang="fr-FR" sz="16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	&lt;</a:t>
            </a:r>
            <a:r>
              <a:rPr lang="fr-FR" sz="16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title</a:t>
            </a:r>
            <a:r>
              <a:rPr lang="fr-FR" sz="16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fr-F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Validation</a:t>
            </a:r>
            <a:r>
              <a:rPr lang="fr-FR" sz="16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fr-FR" sz="16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title</a:t>
            </a:r>
            <a:r>
              <a:rPr lang="fr-FR" sz="16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fr-FR" sz="16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head</a:t>
            </a:r>
            <a:r>
              <a:rPr lang="fr-FR" sz="16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fr-FR" sz="16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body</a:t>
            </a:r>
            <a:r>
              <a:rPr lang="fr-FR" sz="16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fr-FR" sz="16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HTML</a:t>
            </a:r>
            <a:r>
              <a:rPr lang="fr-FR" sz="16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endParaRPr lang="fr-FR" sz="1600" b="1" dirty="0" smtClean="0">
              <a:solidFill>
                <a:srgbClr val="00808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  if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fr-FR" sz="20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fr-FR" sz="2000" b="1" dirty="0" err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isset</a:t>
            </a:r>
            <a:r>
              <a:rPr lang="fr-FR" sz="20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fr-FR" sz="20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fr-FR" sz="20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_GET</a:t>
            </a:r>
            <a:r>
              <a:rPr lang="fr-FR" sz="2000" b="1" dirty="0" smtClean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fr-FR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fr-FR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nomPers</a:t>
            </a:r>
            <a:r>
              <a:rPr lang="fr-FR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fr-FR" sz="2000" b="1" dirty="0" smtClean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]</a:t>
            </a:r>
            <a:r>
              <a:rPr lang="fr-FR" sz="20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))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fr-FR" sz="20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{  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      if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fr-FR" sz="20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fr-FR" sz="20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!</a:t>
            </a:r>
            <a:r>
              <a:rPr lang="fr-FR" sz="2000" b="1" dirty="0" err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empty</a:t>
            </a:r>
            <a:r>
              <a:rPr lang="fr-FR" sz="20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fr-FR" sz="20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fr-FR" sz="20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_GET</a:t>
            </a:r>
            <a:r>
              <a:rPr lang="fr-FR" sz="2000" b="1" dirty="0" smtClean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fr-FR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fr-FR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nomPers</a:t>
            </a:r>
            <a:r>
              <a:rPr lang="fr-FR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fr-FR" sz="2000" b="1" dirty="0" smtClean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]</a:t>
            </a:r>
            <a:r>
              <a:rPr lang="fr-FR" sz="20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))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      {</a:t>
            </a:r>
            <a:endParaRPr lang="fr-FR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		    </a:t>
            </a:r>
            <a:r>
              <a:rPr lang="fr-FR" sz="20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fr-FR" sz="20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html </a:t>
            </a:r>
            <a:r>
              <a:rPr lang="fr-FR" sz="20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.=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"</a:t>
            </a:r>
            <a:r>
              <a:rPr lang="fr-F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Vous avez saisi '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endParaRPr lang="fr-FR" sz="20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                   .$</a:t>
            </a:r>
            <a:r>
              <a:rPr lang="fr-FR" sz="20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_GET</a:t>
            </a:r>
            <a:r>
              <a:rPr lang="fr-FR" sz="2000" b="1" dirty="0" smtClean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fr-FR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fr-FR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nomPers</a:t>
            </a:r>
            <a:r>
              <a:rPr lang="fr-FR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fr-FR" sz="2000" b="1" dirty="0" smtClean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]</a:t>
            </a:r>
            <a:r>
              <a:rPr lang="fr-FR" sz="20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.</a:t>
            </a:r>
            <a:r>
              <a:rPr lang="fr-FR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"</a:t>
            </a:r>
            <a:r>
              <a:rPr lang="fr-F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fr-FR" sz="20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\n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 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      }</a:t>
            </a:r>
            <a:endParaRPr lang="fr-FR" sz="2000" b="1" dirty="0" smtClean="0">
              <a:solidFill>
                <a:srgbClr val="000000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fr-FR" sz="20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endParaRPr lang="fr-FR" sz="2000" b="1" dirty="0" smtClean="0">
              <a:solidFill>
                <a:srgbClr val="80404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          </a:t>
            </a:r>
            <a:r>
              <a:rPr lang="fr-FR" sz="20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fr-FR" sz="20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html </a:t>
            </a:r>
            <a:r>
              <a:rPr lang="fr-FR" sz="20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.=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"</a:t>
            </a:r>
            <a:r>
              <a:rPr lang="fr-F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Aucune valeur </a:t>
            </a:r>
            <a:r>
              <a:rPr lang="fr-FR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saisie</a:t>
            </a:r>
            <a:r>
              <a:rPr lang="fr-FR" sz="2000" b="1" dirty="0" err="1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\n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";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fr-FR" sz="2000" b="1" dirty="0" err="1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endParaRPr lang="fr-FR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fr-FR" sz="20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      </a:t>
            </a:r>
            <a:r>
              <a:rPr lang="fr-FR" sz="20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fr-FR" sz="20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html </a:t>
            </a:r>
            <a:r>
              <a:rPr lang="fr-FR" sz="20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.=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"</a:t>
            </a:r>
            <a:r>
              <a:rPr lang="fr-FR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Utilisation </a:t>
            </a:r>
            <a:r>
              <a:rPr lang="fr-FR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incorrecte</a:t>
            </a:r>
            <a:r>
              <a:rPr lang="fr-FR" sz="2000" b="1" dirty="0" err="1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\n</a:t>
            </a:r>
            <a:r>
              <a:rPr lang="fr-FR" sz="20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 ;</a:t>
            </a:r>
            <a:endParaRPr lang="fr-FR" sz="2000" b="1" dirty="0" smtClean="0">
              <a:solidFill>
                <a:srgbClr val="6A5AC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  <a:ea typeface="+mn-ea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fr-FR" sz="1600" b="1" dirty="0" err="1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echo</a:t>
            </a:r>
            <a:r>
              <a:rPr lang="fr-FR" sz="16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fr-FR" sz="16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fr-FR" sz="16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html </a:t>
            </a:r>
            <a:r>
              <a:rPr lang="fr-FR" sz="16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.</a:t>
            </a:r>
            <a:r>
              <a:rPr lang="fr-FR" sz="16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 "</a:t>
            </a:r>
            <a:r>
              <a:rPr lang="fr-FR" sz="16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fr-FR" sz="16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body</a:t>
            </a:r>
            <a:r>
              <a:rPr lang="fr-FR" sz="16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fr-FR" sz="1600" b="1" dirty="0" smtClean="0">
                <a:solidFill>
                  <a:srgbClr val="6A5AC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\n</a:t>
            </a:r>
            <a:r>
              <a:rPr lang="fr-FR" sz="16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&lt;/</a:t>
            </a:r>
            <a:r>
              <a:rPr lang="fr-FR" sz="16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html</a:t>
            </a:r>
            <a:r>
              <a:rPr lang="fr-FR" sz="16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fr-FR" sz="1600" b="1" dirty="0" smtClean="0">
                <a:solidFill>
                  <a:srgbClr val="000000"/>
                </a:solidFill>
                <a:latin typeface="Courier New" pitchFamily="49" charset="0"/>
                <a:ea typeface="+mn-ea"/>
                <a:cs typeface="Courier New" pitchFamily="49" charset="0"/>
              </a:rPr>
              <a:t>" ;</a:t>
            </a:r>
            <a:endParaRPr lang="fr-FR" sz="1600" b="1" dirty="0" smtClean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Rectangle à coins arrondis 6"/>
          <p:cNvSpPr>
            <a:spLocks noChangeArrowheads="1"/>
          </p:cNvSpPr>
          <p:nvPr/>
        </p:nvSpPr>
        <p:spPr bwMode="auto">
          <a:xfrm>
            <a:off x="6215063" y="2071688"/>
            <a:ext cx="2478567" cy="78319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Courier New" charset="0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Courier New" charset="0"/>
              </a:rPr>
              <a:t>_GET</a:t>
            </a:r>
            <a:r>
              <a:rPr lang="fr-FR" b="1" dirty="0">
                <a:solidFill>
                  <a:srgbClr val="9966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Courier New" charset="0"/>
              </a:rPr>
              <a:t>[</a:t>
            </a:r>
            <a:r>
              <a:rPr lang="fr-FR" b="1" dirty="0">
                <a:effectLst>
                  <a:outerShdw blurRad="38100" dist="38100" dir="2700000" algn="tl">
                    <a:srgbClr val="DDDDDD"/>
                  </a:outerShdw>
                </a:effectLst>
                <a:cs typeface="Courier New" charset="0"/>
              </a:rPr>
              <a:t>'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Courier New" charset="0"/>
              </a:rPr>
              <a:t>nomPers</a:t>
            </a:r>
            <a:r>
              <a:rPr lang="fr-FR" b="1" dirty="0">
                <a:effectLst>
                  <a:outerShdw blurRad="38100" dist="38100" dir="2700000" algn="tl">
                    <a:srgbClr val="DDDDDD"/>
                  </a:outerShdw>
                </a:effectLst>
                <a:cs typeface="Courier New" charset="0"/>
              </a:rPr>
              <a:t>'</a:t>
            </a:r>
            <a:r>
              <a:rPr lang="fr-FR" b="1" dirty="0">
                <a:solidFill>
                  <a:srgbClr val="9966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cs typeface="Courier New" charset="0"/>
              </a:rPr>
              <a:t>]</a:t>
            </a:r>
          </a:p>
          <a:p>
            <a:r>
              <a:rPr lang="fr-FR" sz="22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cs typeface="Courier New" charset="0"/>
              </a:rPr>
              <a:t>est-il défini ?</a:t>
            </a:r>
            <a:endParaRPr lang="fr-FR" sz="22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8" name="Rectangle à coins arrondis 7"/>
          <p:cNvSpPr>
            <a:spLocks noChangeArrowheads="1"/>
          </p:cNvSpPr>
          <p:nvPr/>
        </p:nvSpPr>
        <p:spPr bwMode="auto">
          <a:xfrm>
            <a:off x="6215063" y="3071813"/>
            <a:ext cx="2470680" cy="78319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b="1" dirty="0">
                <a:solidFill>
                  <a:srgbClr val="80404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$</a:t>
            </a:r>
            <a:r>
              <a:rPr lang="fr-FR" b="1" dirty="0">
                <a:solidFill>
                  <a:srgbClr val="0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_GET</a:t>
            </a:r>
            <a:r>
              <a:rPr lang="fr-FR" b="1" dirty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lang="fr-FR" b="1" dirty="0"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fr-F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nomPers</a:t>
            </a:r>
            <a:r>
              <a:rPr lang="fr-FR" b="1" dirty="0">
                <a:latin typeface="Courier New" pitchFamily="49" charset="0"/>
                <a:ea typeface="+mn-ea"/>
                <a:cs typeface="Courier New" pitchFamily="49" charset="0"/>
              </a:rPr>
              <a:t>'</a:t>
            </a:r>
            <a:r>
              <a:rPr lang="fr-FR" b="1" dirty="0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>
              <a:defRPr/>
            </a:pPr>
            <a:r>
              <a:rPr lang="fr-FR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n-ea"/>
                <a:cs typeface="Courier New" pitchFamily="49" charset="0"/>
              </a:rPr>
              <a:t>est-il vide ?</a:t>
            </a:r>
            <a:endParaRPr lang="fr-FR" sz="2200" dirty="0">
              <a:latin typeface="+mj-lt"/>
              <a:ea typeface="+mn-ea"/>
            </a:endParaRP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785813" y="2928938"/>
            <a:ext cx="4357687" cy="428625"/>
          </a:xfrm>
          <a:prstGeom prst="roundRect">
            <a:avLst/>
          </a:prstGeom>
          <a:noFill/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cxnSp>
        <p:nvCxnSpPr>
          <p:cNvPr id="44042" name="Connecteur droit avec flèche 10"/>
          <p:cNvCxnSpPr>
            <a:cxnSpLocks noChangeShapeType="1"/>
            <a:stCxn id="7" idx="1"/>
            <a:endCxn id="9" idx="3"/>
          </p:cNvCxnSpPr>
          <p:nvPr/>
        </p:nvCxnSpPr>
        <p:spPr bwMode="auto">
          <a:xfrm flipH="1">
            <a:off x="5143500" y="2463285"/>
            <a:ext cx="1071563" cy="67996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" name="Rectangle à coins arrondis 14"/>
          <p:cNvSpPr/>
          <p:nvPr/>
        </p:nvSpPr>
        <p:spPr bwMode="auto">
          <a:xfrm>
            <a:off x="1390650" y="3429000"/>
            <a:ext cx="4505325" cy="428625"/>
          </a:xfrm>
          <a:prstGeom prst="roundRect">
            <a:avLst/>
          </a:prstGeom>
          <a:noFill/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cxnSp>
        <p:nvCxnSpPr>
          <p:cNvPr id="44044" name="Connecteur droit avec flèche 15"/>
          <p:cNvCxnSpPr>
            <a:cxnSpLocks noChangeShapeType="1"/>
            <a:stCxn id="8" idx="1"/>
            <a:endCxn id="15" idx="3"/>
          </p:cNvCxnSpPr>
          <p:nvPr/>
        </p:nvCxnSpPr>
        <p:spPr bwMode="auto">
          <a:xfrm flipH="1">
            <a:off x="5895975" y="3463410"/>
            <a:ext cx="319088" cy="17990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143440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Formulaires contenant des champs « SELECT »</a:t>
            </a:r>
          </a:p>
        </p:txBody>
      </p:sp>
      <p:pic>
        <p:nvPicPr>
          <p:cNvPr id="45062" name="Picture 3" descr="sel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30375" y="1720850"/>
            <a:ext cx="5684838" cy="4033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531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Formulaires contenant des champs « SELECT unique»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68413"/>
            <a:ext cx="8229600" cy="5006975"/>
          </a:xfrm>
          <a:solidFill>
            <a:srgbClr val="FFFFFF"/>
          </a:solidFill>
          <a:ln w="19050">
            <a:solidFill>
              <a:schemeClr val="hlink"/>
            </a:solidFill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&lt;!DOCTYPE </a:t>
            </a:r>
            <a:r>
              <a:rPr lang="fr-FR" sz="1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html&gt;</a:t>
            </a:r>
            <a:endParaRPr lang="fr-FR" sz="1600" b="1" dirty="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html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head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&lt;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title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Formulaire de saisie des fruits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title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head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body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&lt;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form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8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action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valide3.php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800" b="1" dirty="0" err="1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method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get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Choisissez des fruits: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&amp;</a:t>
            </a:r>
            <a:r>
              <a:rPr lang="fr-FR" sz="1800" b="1" dirty="0" err="1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nbsp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select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800" b="1" dirty="0" err="1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name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sel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	&lt;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Fraise</a:t>
            </a: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 smtClean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8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	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Pomme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8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	&lt;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Poire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8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	&lt;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Banane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8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	&lt;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Cerise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8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select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&lt;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input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8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type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submit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8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value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envoyer</a:t>
            </a:r>
            <a:r>
              <a:rPr lang="fr-FR" sz="1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 /</a:t>
            </a: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800" b="1" dirty="0">
              <a:solidFill>
                <a:srgbClr val="00808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&lt;/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form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body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html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</a:p>
        </p:txBody>
      </p:sp>
      <p:sp>
        <p:nvSpPr>
          <p:cNvPr id="301060" name="AutoShape 4"/>
          <p:cNvSpPr>
            <a:spLocks noChangeArrowheads="1"/>
          </p:cNvSpPr>
          <p:nvPr/>
        </p:nvSpPr>
        <p:spPr bwMode="auto">
          <a:xfrm>
            <a:off x="2500313" y="5643563"/>
            <a:ext cx="3109912" cy="38576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</a:rPr>
              <a:t>valide3.php?</a:t>
            </a: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</a:rPr>
              <a:t>sel=Pomme</a:t>
            </a:r>
          </a:p>
        </p:txBody>
      </p:sp>
      <p:sp>
        <p:nvSpPr>
          <p:cNvPr id="301062" name="AutoShape 6"/>
          <p:cNvSpPr>
            <a:spLocks noChangeArrowheads="1"/>
          </p:cNvSpPr>
          <p:nvPr/>
        </p:nvSpPr>
        <p:spPr bwMode="auto">
          <a:xfrm>
            <a:off x="2500313" y="3341688"/>
            <a:ext cx="1582737" cy="2873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cxnSp>
        <p:nvCxnSpPr>
          <p:cNvPr id="301063" name="AutoShape 7"/>
          <p:cNvCxnSpPr>
            <a:cxnSpLocks noChangeShapeType="1"/>
            <a:stCxn id="301062" idx="1"/>
            <a:endCxn id="301060" idx="1"/>
          </p:cNvCxnSpPr>
          <p:nvPr/>
        </p:nvCxnSpPr>
        <p:spPr bwMode="auto">
          <a:xfrm rot="10800000" flipV="1">
            <a:off x="2500313" y="3486150"/>
            <a:ext cx="1587" cy="2349500"/>
          </a:xfrm>
          <a:prstGeom prst="curvedConnector3">
            <a:avLst>
              <a:gd name="adj1" fmla="val 75336287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1065" name="Rectangle 9"/>
          <p:cNvSpPr>
            <a:spLocks noChangeArrowheads="1"/>
          </p:cNvSpPr>
          <p:nvPr/>
        </p:nvSpPr>
        <p:spPr bwMode="auto">
          <a:xfrm>
            <a:off x="785813" y="4143375"/>
            <a:ext cx="1149350" cy="349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effectLst>
                  <a:outerShdw blurRad="38100" dist="38100" dir="2700000" algn="tl">
                    <a:srgbClr val="DDDDDD"/>
                  </a:outerShdw>
                </a:effectLst>
              </a:rPr>
              <a:t>Envoyer</a:t>
            </a:r>
          </a:p>
        </p:txBody>
      </p:sp>
    </p:spTree>
    <p:extLst>
      <p:ext uri="{BB962C8B-B14F-4D97-AF65-F5344CB8AC3E}">
        <p14:creationId xmlns:p14="http://schemas.microsoft.com/office/powerpoint/2010/main" xmlns="" val="131656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0" grpId="0" animBg="1"/>
      <p:bldP spid="301062" grpId="0" animBg="1"/>
      <p:bldP spid="3010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Formulaires contenant des champs « SELECT multiple»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68413"/>
            <a:ext cx="8229600" cy="5006975"/>
          </a:xfrm>
          <a:solidFill>
            <a:srgbClr val="FFFFFF"/>
          </a:solidFill>
          <a:ln w="19050">
            <a:solidFill>
              <a:schemeClr val="hlink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&lt;!DOCTYPE </a:t>
            </a:r>
            <a:r>
              <a:rPr lang="fr-FR" sz="1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html&gt;</a:t>
            </a:r>
            <a:endParaRPr lang="fr-FR" sz="1600" b="1" dirty="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html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head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&lt;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title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Formulaire de saisie des fruits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title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head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body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&lt;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form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8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action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valide3.php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800" b="1" dirty="0" err="1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method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get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</a:t>
            </a:r>
            <a:r>
              <a:rPr lang="fr-FR" sz="18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Choisissez des fruits: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&amp;</a:t>
            </a:r>
            <a:r>
              <a:rPr lang="fr-FR" sz="1800" b="1" dirty="0" err="1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nbsp</a:t>
            </a: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select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800" b="1" dirty="0" err="1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name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sel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8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multiple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	&lt;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Fraise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8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	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Pomme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8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	&lt;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Poire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8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	&lt;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Banane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8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	&lt;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Cerise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8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select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&lt;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input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8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type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submit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8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value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envoyer</a:t>
            </a:r>
            <a:r>
              <a:rPr lang="fr-FR" sz="18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 /</a:t>
            </a:r>
            <a:r>
              <a:rPr lang="fr-FR" sz="18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800" b="1" dirty="0">
              <a:solidFill>
                <a:srgbClr val="00808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&lt;/</a:t>
            </a:r>
            <a:r>
              <a:rPr lang="fr-FR" sz="18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form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body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8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html</a:t>
            </a:r>
            <a:r>
              <a:rPr lang="fr-FR" sz="18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</a:p>
        </p:txBody>
      </p:sp>
      <p:sp>
        <p:nvSpPr>
          <p:cNvPr id="405508" name="AutoShape 4"/>
          <p:cNvSpPr>
            <a:spLocks noChangeArrowheads="1"/>
          </p:cNvSpPr>
          <p:nvPr/>
        </p:nvSpPr>
        <p:spPr bwMode="auto">
          <a:xfrm>
            <a:off x="2486025" y="5570538"/>
            <a:ext cx="4457700" cy="38576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</a:rPr>
              <a:t>valide3.php?</a:t>
            </a: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</a:rPr>
              <a:t>sel=Pomme&amp;sel=Poire</a:t>
            </a:r>
          </a:p>
        </p:txBody>
      </p:sp>
      <p:sp>
        <p:nvSpPr>
          <p:cNvPr id="405509" name="AutoShape 5"/>
          <p:cNvSpPr>
            <a:spLocks noChangeArrowheads="1"/>
          </p:cNvSpPr>
          <p:nvPr/>
        </p:nvSpPr>
        <p:spPr bwMode="auto">
          <a:xfrm>
            <a:off x="2484438" y="3343275"/>
            <a:ext cx="2873375" cy="28733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cxnSp>
        <p:nvCxnSpPr>
          <p:cNvPr id="405510" name="AutoShape 6"/>
          <p:cNvCxnSpPr>
            <a:cxnSpLocks noChangeShapeType="1"/>
            <a:stCxn id="405509" idx="1"/>
            <a:endCxn id="405508" idx="1"/>
          </p:cNvCxnSpPr>
          <p:nvPr/>
        </p:nvCxnSpPr>
        <p:spPr bwMode="auto">
          <a:xfrm rot="10800000" flipH="1" flipV="1">
            <a:off x="2484438" y="3487738"/>
            <a:ext cx="1587" cy="2274887"/>
          </a:xfrm>
          <a:prstGeom prst="curvedConnector3">
            <a:avLst>
              <a:gd name="adj1" fmla="val -72502880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5511" name="Rectangle 7"/>
          <p:cNvSpPr>
            <a:spLocks noChangeArrowheads="1"/>
          </p:cNvSpPr>
          <p:nvPr/>
        </p:nvSpPr>
        <p:spPr bwMode="auto">
          <a:xfrm>
            <a:off x="755650" y="4294188"/>
            <a:ext cx="1149350" cy="349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effectLst>
                  <a:outerShdw blurRad="38100" dist="38100" dir="2700000" algn="tl">
                    <a:srgbClr val="DDDDDD"/>
                  </a:outerShdw>
                </a:effectLst>
              </a:rPr>
              <a:t>Envoyer</a:t>
            </a:r>
          </a:p>
        </p:txBody>
      </p:sp>
      <p:sp>
        <p:nvSpPr>
          <p:cNvPr id="405512" name="AutoShape 8"/>
          <p:cNvSpPr>
            <a:spLocks noChangeArrowheads="1"/>
          </p:cNvSpPr>
          <p:nvPr/>
        </p:nvSpPr>
        <p:spPr bwMode="auto">
          <a:xfrm>
            <a:off x="7056438" y="5167313"/>
            <a:ext cx="1365250" cy="85883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fr-FR" sz="48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xmlns="" val="152166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 animBg="1"/>
      <p:bldP spid="405509" grpId="0" animBg="1"/>
      <p:bldP spid="405511" grpId="0" animBg="1"/>
      <p:bldP spid="4055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Formulaires contenant des champs « SELECT multiple»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68413"/>
            <a:ext cx="8229600" cy="5006975"/>
          </a:xfrm>
          <a:solidFill>
            <a:srgbClr val="FFFFFF"/>
          </a:solidFill>
          <a:ln w="19050">
            <a:solidFill>
              <a:schemeClr val="hlink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9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html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9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head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&lt;</a:t>
            </a:r>
            <a:r>
              <a:rPr lang="fr-FR" sz="19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title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Formulaire de saisie des fruits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9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title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9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head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9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body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&lt;</a:t>
            </a:r>
            <a:r>
              <a:rPr lang="fr-FR" sz="19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form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9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action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9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valide3.php</a:t>
            </a:r>
            <a:r>
              <a:rPr lang="fr-FR" sz="19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900" b="1" dirty="0" err="1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method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9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9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get</a:t>
            </a:r>
            <a:r>
              <a:rPr lang="fr-FR" sz="19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</a:t>
            </a:r>
            <a:r>
              <a:rPr lang="fr-FR" sz="1900" b="1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Choisissez des fruits:</a:t>
            </a:r>
            <a:r>
              <a:rPr lang="fr-FR" sz="19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&amp;</a:t>
            </a:r>
            <a:r>
              <a:rPr lang="fr-FR" sz="1900" b="1" dirty="0" err="1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nbsp</a:t>
            </a:r>
            <a:r>
              <a:rPr lang="fr-FR" sz="19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900" b="1" dirty="0">
                <a:solidFill>
                  <a:srgbClr val="6A5ACD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9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select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900" b="1" dirty="0" err="1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name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9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sel[]</a:t>
            </a:r>
            <a:r>
              <a:rPr lang="fr-FR" sz="19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9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multiple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	&lt;</a:t>
            </a:r>
            <a:r>
              <a:rPr lang="fr-FR" sz="19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9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Fraise</a:t>
            </a:r>
            <a:r>
              <a:rPr lang="fr-FR" sz="20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20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20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9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fr-FR" sz="19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	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</a:t>
            </a:r>
            <a:r>
              <a:rPr lang="fr-FR" sz="19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9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Pomme</a:t>
            </a:r>
            <a:r>
              <a:rPr lang="fr-FR" sz="20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20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20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9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	&lt;</a:t>
            </a:r>
            <a:r>
              <a:rPr lang="fr-FR" sz="19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9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Poire</a:t>
            </a:r>
            <a:r>
              <a:rPr lang="fr-FR" sz="20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20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20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9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	&lt;</a:t>
            </a:r>
            <a:r>
              <a:rPr lang="fr-FR" sz="19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9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Banane</a:t>
            </a:r>
            <a:r>
              <a:rPr lang="fr-FR" sz="20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20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20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9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None/>
            </a:pP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	&lt;</a:t>
            </a:r>
            <a:r>
              <a:rPr lang="fr-FR" sz="19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9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Cerise</a:t>
            </a:r>
            <a:r>
              <a:rPr lang="fr-FR" sz="20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20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option</a:t>
            </a:r>
            <a:r>
              <a:rPr lang="fr-FR" sz="20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900" b="1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9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9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select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	&lt;</a:t>
            </a:r>
            <a:r>
              <a:rPr lang="fr-FR" sz="19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input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9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type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9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9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submit</a:t>
            </a:r>
            <a:r>
              <a:rPr lang="fr-FR" sz="19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  <a:r>
              <a:rPr lang="fr-FR" sz="1900" b="1" dirty="0">
                <a:solidFill>
                  <a:srgbClr val="2E8B57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value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=</a:t>
            </a:r>
            <a:r>
              <a:rPr lang="fr-FR" sz="19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</a:t>
            </a:r>
            <a:r>
              <a:rPr lang="fr-FR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envoyer</a:t>
            </a:r>
            <a:r>
              <a:rPr lang="fr-FR" sz="19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" /</a:t>
            </a:r>
            <a:r>
              <a:rPr lang="fr-FR" sz="19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endParaRPr lang="fr-FR" sz="1900" b="1" dirty="0">
              <a:solidFill>
                <a:srgbClr val="00808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urier New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	&lt;/</a:t>
            </a:r>
            <a:r>
              <a:rPr lang="fr-FR" sz="1900" b="1" dirty="0" err="1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form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9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body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charset="0"/>
              <a:buNone/>
            </a:pP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&lt;/</a:t>
            </a:r>
            <a:r>
              <a:rPr lang="fr-FR" sz="1900" b="1" dirty="0">
                <a:solidFill>
                  <a:srgbClr val="80404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html</a:t>
            </a:r>
            <a:r>
              <a:rPr lang="fr-FR" sz="1900" b="1" dirty="0">
                <a:solidFill>
                  <a:srgbClr val="00808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&gt;</a:t>
            </a:r>
            <a:r>
              <a:rPr lang="fr-FR" sz="19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</a:rPr>
              <a:t> </a:t>
            </a:r>
          </a:p>
        </p:txBody>
      </p:sp>
      <p:sp>
        <p:nvSpPr>
          <p:cNvPr id="403461" name="AutoShape 5"/>
          <p:cNvSpPr>
            <a:spLocks noChangeArrowheads="1"/>
          </p:cNvSpPr>
          <p:nvPr/>
        </p:nvSpPr>
        <p:spPr bwMode="auto">
          <a:xfrm>
            <a:off x="2493963" y="5856288"/>
            <a:ext cx="5010150" cy="38576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</a:rPr>
              <a:t>valide3.php?</a:t>
            </a: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</a:rPr>
              <a:t>sel[]=Pomme&amp;sel[]=Poire</a:t>
            </a:r>
          </a:p>
        </p:txBody>
      </p:sp>
      <p:sp>
        <p:nvSpPr>
          <p:cNvPr id="403462" name="AutoShape 6"/>
          <p:cNvSpPr>
            <a:spLocks noChangeArrowheads="1"/>
          </p:cNvSpPr>
          <p:nvPr/>
        </p:nvSpPr>
        <p:spPr bwMode="auto">
          <a:xfrm>
            <a:off x="2541588" y="3063876"/>
            <a:ext cx="3316287" cy="2873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fr-FR">
              <a:latin typeface="Courier New" pitchFamily="49" charset="0"/>
              <a:ea typeface="+mn-ea"/>
            </a:endParaRPr>
          </a:p>
        </p:txBody>
      </p:sp>
      <p:cxnSp>
        <p:nvCxnSpPr>
          <p:cNvPr id="403463" name="AutoShape 7"/>
          <p:cNvCxnSpPr>
            <a:cxnSpLocks noChangeShapeType="1"/>
            <a:stCxn id="403462" idx="1"/>
            <a:endCxn id="403460" idx="1"/>
          </p:cNvCxnSpPr>
          <p:nvPr/>
        </p:nvCxnSpPr>
        <p:spPr bwMode="auto">
          <a:xfrm rot="10800000" flipV="1">
            <a:off x="2474914" y="3207545"/>
            <a:ext cx="66675" cy="2430462"/>
          </a:xfrm>
          <a:prstGeom prst="curvedConnector3">
            <a:avLst>
              <a:gd name="adj1" fmla="val 442857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3464" name="AutoShape 8"/>
          <p:cNvCxnSpPr>
            <a:cxnSpLocks noChangeShapeType="1"/>
            <a:stCxn id="403460" idx="1"/>
            <a:endCxn id="403461" idx="1"/>
          </p:cNvCxnSpPr>
          <p:nvPr/>
        </p:nvCxnSpPr>
        <p:spPr bwMode="auto">
          <a:xfrm rot="10800000" flipH="1" flipV="1">
            <a:off x="2474913" y="5638800"/>
            <a:ext cx="19050" cy="409575"/>
          </a:xfrm>
          <a:prstGeom prst="curvedConnector3">
            <a:avLst>
              <a:gd name="adj1" fmla="val -1200000"/>
            </a:avLst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3465" name="Rectangle 9"/>
          <p:cNvSpPr>
            <a:spLocks noChangeArrowheads="1"/>
          </p:cNvSpPr>
          <p:nvPr/>
        </p:nvSpPr>
        <p:spPr bwMode="auto">
          <a:xfrm>
            <a:off x="755650" y="4076700"/>
            <a:ext cx="1149350" cy="3492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fr-FR" b="1">
                <a:effectLst>
                  <a:outerShdw blurRad="38100" dist="38100" dir="2700000" algn="tl">
                    <a:srgbClr val="DDDDDD"/>
                  </a:outerShdw>
                </a:effectLst>
              </a:rPr>
              <a:t>Envoyer</a:t>
            </a:r>
          </a:p>
        </p:txBody>
      </p:sp>
      <p:sp>
        <p:nvSpPr>
          <p:cNvPr id="403460" name="AutoShape 4"/>
          <p:cNvSpPr>
            <a:spLocks noChangeArrowheads="1"/>
          </p:cNvSpPr>
          <p:nvPr/>
        </p:nvSpPr>
        <p:spPr bwMode="auto">
          <a:xfrm>
            <a:off x="2474913" y="5445125"/>
            <a:ext cx="6111875" cy="385763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76201" dir="2700000" algn="tl" rotWithShape="0">
              <a:srgbClr val="000000">
                <a:alpha val="39999"/>
              </a:srgbClr>
            </a:outerShdw>
          </a:effectLst>
        </p:spPr>
        <p:txBody>
          <a:bodyPr wrap="none">
            <a:spAutoFit/>
          </a:bodyPr>
          <a:lstStyle/>
          <a:p>
            <a:r>
              <a:rPr lang="fr-FR">
                <a:effectLst>
                  <a:outerShdw blurRad="38100" dist="38100" dir="2700000" algn="tl">
                    <a:srgbClr val="FFFFFF"/>
                  </a:outerShdw>
                </a:effectLst>
              </a:rPr>
              <a:t>valide3.php?</a:t>
            </a:r>
            <a:r>
              <a:rPr lang="fr-FR" b="1">
                <a:effectLst>
                  <a:outerShdw blurRad="38100" dist="38100" dir="2700000" algn="tl">
                    <a:srgbClr val="FFFFFF"/>
                  </a:outerShdw>
                </a:effectLst>
              </a:rPr>
              <a:t>sel%5B%5D=Pomme&amp;sel%5B%5D=Poire</a:t>
            </a:r>
          </a:p>
        </p:txBody>
      </p:sp>
    </p:spTree>
    <p:extLst>
      <p:ext uri="{BB962C8B-B14F-4D97-AF65-F5344CB8AC3E}">
        <p14:creationId xmlns:p14="http://schemas.microsoft.com/office/powerpoint/2010/main" xmlns="" val="274098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 animBg="1"/>
      <p:bldP spid="403462" grpId="0" animBg="1"/>
      <p:bldP spid="403465" grpId="0" animBg="1"/>
      <p:bldP spid="403460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</TotalTime>
  <Words>367</Words>
  <Application>Microsoft Office PowerPoint</Application>
  <PresentationFormat>Affichage à l'écran (4:3)</PresentationFormat>
  <Paragraphs>201</Paragraphs>
  <Slides>14</Slides>
  <Notes>13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Civil</vt:lpstr>
      <vt:lpstr>Les formulaires PHP</vt:lpstr>
      <vt:lpstr>Traitement des données de formulaires</vt:lpstr>
      <vt:lpstr>Traitement des données de formulaires</vt:lpstr>
      <vt:lpstr>Exemple – Formulaire HTML</vt:lpstr>
      <vt:lpstr>Exemple – Traitement en PHP</vt:lpstr>
      <vt:lpstr>Formulaires contenant des champs « SELECT »</vt:lpstr>
      <vt:lpstr>Formulaires contenant des champs « SELECT unique»</vt:lpstr>
      <vt:lpstr>Formulaires contenant des champs « SELECT multiple»</vt:lpstr>
      <vt:lpstr>Formulaires contenant des champs « SELECT multiple»</vt:lpstr>
      <vt:lpstr>Traitement des données des champs « SELECT »</vt:lpstr>
      <vt:lpstr>Résultat</vt:lpstr>
      <vt:lpstr>Formulaires contenant des champs « CHECKBOX »</vt:lpstr>
      <vt:lpstr>Formulaires contenant des champs « CHECKBOX »</vt:lpstr>
      <vt:lpstr>Résultat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formulaires PHP</dc:title>
  <dc:creator>mdl</dc:creator>
  <cp:lastModifiedBy>fmedol</cp:lastModifiedBy>
  <cp:revision>6</cp:revision>
  <dcterms:created xsi:type="dcterms:W3CDTF">2012-11-22T09:25:56Z</dcterms:created>
  <dcterms:modified xsi:type="dcterms:W3CDTF">2015-03-18T07:58:32Z</dcterms:modified>
</cp:coreProperties>
</file>