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5C22-1948-42A4-A55D-1D0A0604F8B7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7E31C-476D-4685-9BF9-578D15778C8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AE9E803-7476-1A4B-848B-DD576C2CF020}" type="slidenum">
              <a:rPr lang="fr-FR" sz="1200">
                <a:latin typeface="Arial" charset="0"/>
              </a:rPr>
              <a:pPr eaLnBrk="1" hangingPunct="1"/>
              <a:t>2</a:t>
            </a:fld>
            <a:endParaRPr lang="fr-FR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4124904-8A7B-D54D-A984-92DF405153E9}" type="slidenum">
              <a:rPr lang="fr-FR" sz="1200">
                <a:latin typeface="Arial" charset="0"/>
              </a:rPr>
              <a:pPr eaLnBrk="1" hangingPunct="1"/>
              <a:t>3</a:t>
            </a:fld>
            <a:endParaRPr lang="fr-FR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8DD89D-EA65-ED4B-A33F-35102FB61750}" type="slidenum">
              <a:rPr lang="fr-FR" sz="1200">
                <a:latin typeface="Arial" charset="0"/>
              </a:rPr>
              <a:pPr eaLnBrk="1" hangingPunct="1"/>
              <a:t>4</a:t>
            </a:fld>
            <a:endParaRPr lang="fr-FR" sz="120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3FC35EF-0E30-C640-B653-AEDAB7A3467D}" type="slidenum">
              <a:rPr lang="fr-FR" sz="1200">
                <a:latin typeface="Arial" charset="0"/>
              </a:rPr>
              <a:pPr eaLnBrk="1" hangingPunct="1"/>
              <a:t>5</a:t>
            </a:fld>
            <a:endParaRPr lang="fr-FR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6F8363-9C0B-774A-AA52-446F651C5873}" type="slidenum">
              <a:rPr lang="fr-FR" sz="1200">
                <a:latin typeface="Arial" charset="0"/>
              </a:rPr>
              <a:pPr eaLnBrk="1" hangingPunct="1"/>
              <a:t>6</a:t>
            </a:fld>
            <a:endParaRPr lang="fr-FR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402F7C-C2C2-7944-8AF7-4A51C266D551}" type="slidenum">
              <a:rPr lang="fr-FR" sz="1200">
                <a:latin typeface="Arial" charset="0"/>
              </a:rPr>
              <a:pPr eaLnBrk="1" hangingPunct="1"/>
              <a:t>7</a:t>
            </a:fld>
            <a:endParaRPr lang="fr-FR" sz="120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98C5C5-C0EB-404C-8E53-05DD10CA6357}" type="slidenum">
              <a:rPr lang="fr-FR" sz="1200">
                <a:latin typeface="Arial" charset="0"/>
              </a:rPr>
              <a:pPr eaLnBrk="1" hangingPunct="1"/>
              <a:t>8</a:t>
            </a:fld>
            <a:endParaRPr lang="fr-FR" sz="120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B554F3B-93A3-8D48-A377-742C3A43F352}" type="slidenum">
              <a:rPr lang="fr-FR" sz="1200">
                <a:latin typeface="Arial" charset="0"/>
              </a:rPr>
              <a:pPr eaLnBrk="1" hangingPunct="1"/>
              <a:t>9</a:t>
            </a:fld>
            <a:endParaRPr lang="fr-FR" sz="120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1FC73BE-4202-C344-9F4B-0DCA5CFDF89F}" type="slidenum">
              <a:rPr lang="fr-FR" sz="1200">
                <a:latin typeface="Arial" charset="0"/>
              </a:rPr>
              <a:pPr eaLnBrk="1" hangingPunct="1"/>
              <a:t>10</a:t>
            </a:fld>
            <a:endParaRPr lang="fr-FR" sz="120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7D9BBF-385F-449B-A985-5E07C91DE80A}" type="datetimeFigureOut">
              <a:rPr lang="fr-BE" smtClean="0"/>
              <a:pPr/>
              <a:t>4/03/2016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08A8DA-34F7-47F2-BD23-2AABBF49B2C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Cookies et Sessions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87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Sessions</a:t>
            </a:r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4927558-0A05-D74C-BDCC-4385045562F3}" type="datetime11">
              <a:rPr lang="fr-FR" sz="1200">
                <a:latin typeface="Arial" charset="0"/>
              </a:rPr>
              <a:pPr eaLnBrk="1" hangingPunct="1"/>
              <a:t>14:00:58</a:t>
            </a:fld>
            <a:endParaRPr lang="fr-FR" sz="1200">
              <a:latin typeface="Arial" charset="0"/>
            </a:endParaRP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852D0D-A107-7048-AF26-CB10A63FBF67}" type="slidenum">
              <a:rPr lang="fr-FR" sz="1200">
                <a:latin typeface="Arial" charset="0"/>
              </a:rPr>
              <a:pPr eaLnBrk="1" hangingPunct="1"/>
              <a:t>10</a:t>
            </a:fld>
            <a:endParaRPr lang="fr-FR" sz="1200">
              <a:latin typeface="Arial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Modifie les paramètres du cookie de session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void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session_set_cookie_params</a:t>
            </a:r>
            <a:r>
              <a:rPr lang="fr-FR" b="1" dirty="0">
                <a:latin typeface="Courier New" charset="0"/>
              </a:rPr>
              <a:t> (</a:t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  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int</a:t>
            </a:r>
            <a:r>
              <a:rPr lang="fr-FR" b="1" dirty="0">
                <a:latin typeface="Courier New" charset="0"/>
              </a:rPr>
              <a:t>   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lifetime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[,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path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[,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domain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[,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 dirty="0">
                <a:latin typeface="Courier New" charset="0"/>
              </a:rPr>
              <a:t>  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secure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[,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 dirty="0">
                <a:latin typeface="Courier New" charset="0"/>
              </a:rPr>
              <a:t>  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httponly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				              ]]]] )</a:t>
            </a:r>
            <a:endParaRPr lang="fr-FR" i="1" dirty="0">
              <a:latin typeface="Arial" charset="0"/>
            </a:endParaRP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107950" y="4686300"/>
            <a:ext cx="6697663" cy="2052638"/>
          </a:xfrm>
          <a:prstGeom prst="wedgeRoundRectCallout">
            <a:avLst>
              <a:gd name="adj1" fmla="val 41347"/>
              <a:gd name="adj2" fmla="val -1436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Date d'expiration (timestamp UNIX)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Dans 10 jours : time()+10*24*60*60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 non précisé, expire à la fermeture du navigateur</a:t>
            </a:r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107950" y="4686300"/>
            <a:ext cx="6697663" cy="2052638"/>
          </a:xfrm>
          <a:prstGeom prst="wedgeRoundRectCallout">
            <a:avLst>
              <a:gd name="adj1" fmla="val 41208"/>
              <a:gd name="adj2" fmla="val -121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Chemin de validité, disponibilité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	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tout le serveur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/prive	 sous-arborescence "prive"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Par défaut : répertoire où le cookie est défini</a:t>
            </a: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107950" y="4686300"/>
            <a:ext cx="6697663" cy="2052638"/>
          </a:xfrm>
          <a:prstGeom prst="wedgeRoundRectCallout">
            <a:avLst>
              <a:gd name="adj1" fmla="val 41347"/>
              <a:gd name="adj2" fmla="val -1005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Domaine de validité, disponibilité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le domaine 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www.example.com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         le sous-domaine www.example.com</a:t>
            </a:r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auto">
          <a:xfrm>
            <a:off x="107950" y="4686300"/>
            <a:ext cx="6697663" cy="2052638"/>
          </a:xfrm>
          <a:prstGeom prst="wedgeRoundRectCallout">
            <a:avLst>
              <a:gd name="adj1" fmla="val 41491"/>
              <a:gd name="adj2" fmla="val -796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Cookie sécurisé ?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true	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uniquement si HTTPS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false	 défaut, HTTP et HTTPS</a:t>
            </a:r>
          </a:p>
        </p:txBody>
      </p:sp>
      <p:sp>
        <p:nvSpPr>
          <p:cNvPr id="281610" name="AutoShape 10"/>
          <p:cNvSpPr>
            <a:spLocks noChangeArrowheads="1"/>
          </p:cNvSpPr>
          <p:nvPr/>
        </p:nvSpPr>
        <p:spPr bwMode="auto">
          <a:xfrm>
            <a:off x="107950" y="4686300"/>
            <a:ext cx="6697663" cy="2052638"/>
          </a:xfrm>
          <a:prstGeom prst="wedgeRoundRectCallout">
            <a:avLst>
              <a:gd name="adj1" fmla="val 41347"/>
              <a:gd name="adj2" fmla="val -601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Cookie uniquement par HTTP ?</a:t>
            </a:r>
          </a:p>
          <a:p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true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uniquement HTTP</a:t>
            </a:r>
          </a:p>
          <a:p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false	 défaut, HTTP, JavaScript, … </a:t>
            </a:r>
          </a:p>
        </p:txBody>
      </p:sp>
    </p:spTree>
    <p:extLst>
      <p:ext uri="{BB962C8B-B14F-4D97-AF65-F5344CB8AC3E}">
        <p14:creationId xmlns:p14="http://schemas.microsoft.com/office/powerpoint/2010/main" xmlns="" val="15277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6" grpId="1" animBg="1"/>
      <p:bldP spid="281607" grpId="0" animBg="1"/>
      <p:bldP spid="281607" grpId="1" animBg="1"/>
      <p:bldP spid="281608" grpId="0" animBg="1"/>
      <p:bldP spid="281608" grpId="1" animBg="1"/>
      <p:bldP spid="281609" grpId="0" animBg="1"/>
      <p:bldP spid="281609" grpId="1" animBg="1"/>
      <p:bldP spid="281610" grpId="0" animBg="1"/>
      <p:bldP spid="2816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Cookies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384361D-626C-4647-A479-6D60A4580E0B}" type="datetime11">
              <a:rPr lang="fr-FR" sz="1200">
                <a:latin typeface="Arial" charset="0"/>
              </a:rPr>
              <a:pPr eaLnBrk="1" hangingPunct="1"/>
              <a:t>13:37:09</a:t>
            </a:fld>
            <a:endParaRPr lang="fr-FR" sz="120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45FDC06-6ED9-B84C-8CBD-D11CDAB83CE3}" type="slidenum">
              <a:rPr lang="fr-FR" sz="1200">
                <a:latin typeface="Arial" charset="0"/>
              </a:rPr>
              <a:pPr eaLnBrk="1" hangingPunct="1"/>
              <a:t>2</a:t>
            </a:fld>
            <a:endParaRPr lang="fr-FR" sz="1200">
              <a:latin typeface="Arial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But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Éviter que le serveur « oublie le client »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Maintenir un « mode connecté » (= session)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Rendre transparent un échange client / serveur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Exemple e-commerce : ajouter des articles au panier</a:t>
            </a:r>
          </a:p>
          <a:p>
            <a:pPr eaLnBrk="1" hangingPunct="1">
              <a:lnSpc>
                <a:spcPct val="90000"/>
              </a:lnSpc>
            </a:pPr>
            <a:endParaRPr lang="fr-FR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Serveur 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ourier New" charset="0"/>
              </a:rPr>
              <a:t>Set-Cookie: </a:t>
            </a:r>
            <a:r>
              <a:rPr lang="fr-FR" b="1" i="1">
                <a:latin typeface="Courier New" charset="0"/>
              </a:rPr>
              <a:t>var</a:t>
            </a:r>
            <a:r>
              <a:rPr lang="fr-FR" b="1">
                <a:latin typeface="Courier New" charset="0"/>
              </a:rPr>
              <a:t>=</a:t>
            </a:r>
            <a:r>
              <a:rPr lang="fr-FR" b="1" i="1">
                <a:latin typeface="Courier New" charset="0"/>
              </a:rPr>
              <a:t>val</a:t>
            </a:r>
            <a:r>
              <a:rPr lang="fr-FR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[</a:t>
            </a:r>
            <a:r>
              <a:rPr lang="fr-FR" b="1">
                <a:latin typeface="Courier New" charset="0"/>
              </a:rPr>
              <a:t>; expires=</a:t>
            </a:r>
            <a:r>
              <a:rPr lang="fr-FR" b="1" i="1">
                <a:latin typeface="Courier New" charset="0"/>
              </a:rPr>
              <a:t>date</a:t>
            </a:r>
            <a:r>
              <a:rPr lang="fr-FR" b="1">
                <a:latin typeface="Courier New" charset="0"/>
              </a:rPr>
              <a:t>; path=</a:t>
            </a:r>
            <a:r>
              <a:rPr lang="fr-FR" b="1" i="1">
                <a:latin typeface="Courier New" charset="0"/>
              </a:rPr>
              <a:t>chemin</a:t>
            </a:r>
            <a:r>
              <a:rPr lang="fr-FR" b="1">
                <a:latin typeface="Courier New" charset="0"/>
              </a:rPr>
              <a:t>; domain=</a:t>
            </a:r>
            <a:r>
              <a:rPr lang="fr-FR" b="1" i="1">
                <a:latin typeface="Courier New" charset="0"/>
              </a:rPr>
              <a:t>domaine</a:t>
            </a:r>
            <a:r>
              <a:rPr lang="fr-FR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fr-FR" b="1" i="1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Client 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ourier New" charset="0"/>
              </a:rPr>
              <a:t>Cookie: </a:t>
            </a:r>
            <a:r>
              <a:rPr lang="fr-FR" b="1" i="1">
                <a:latin typeface="Courier New" charset="0"/>
              </a:rPr>
              <a:t>var</a:t>
            </a:r>
            <a:r>
              <a:rPr lang="fr-FR" b="1">
                <a:latin typeface="Courier New" charset="0"/>
              </a:rPr>
              <a:t>=</a:t>
            </a:r>
            <a:r>
              <a:rPr lang="fr-FR" b="1" i="1">
                <a:latin typeface="Courier New" charset="0"/>
              </a:rPr>
              <a:t>val</a:t>
            </a:r>
            <a:r>
              <a:rPr lang="fr-FR" b="1"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076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>
                <a:latin typeface="Arial" charset="0"/>
              </a:rPr>
              <a:t>Cookies, principe des échanges</a:t>
            </a:r>
          </a:p>
        </p:txBody>
      </p:sp>
      <p:sp>
        <p:nvSpPr>
          <p:cNvPr id="2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BC96B0-9A18-C748-9216-AF775A439B58}" type="datetime11">
              <a:rPr lang="fr-FR" sz="1200">
                <a:latin typeface="Arial" charset="0"/>
              </a:rPr>
              <a:pPr eaLnBrk="1" hangingPunct="1"/>
              <a:t>13:37:59</a:t>
            </a:fld>
            <a:endParaRPr lang="fr-FR" sz="1200">
              <a:latin typeface="Arial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B7E7CF8-2864-2F4B-8A99-7377B14AFBC3}" type="slidenum">
              <a:rPr lang="fr-FR" sz="1200">
                <a:latin typeface="Arial" charset="0"/>
              </a:rPr>
              <a:pPr eaLnBrk="1" hangingPunct="1"/>
              <a:t>3</a:t>
            </a:fld>
            <a:endParaRPr lang="fr-FR" sz="1200">
              <a:latin typeface="Arial" charset="0"/>
            </a:endParaRPr>
          </a:p>
        </p:txBody>
      </p:sp>
      <p:sp>
        <p:nvSpPr>
          <p:cNvPr id="265218" name="AutoShape 2"/>
          <p:cNvSpPr>
            <a:spLocks noChangeArrowheads="1"/>
          </p:cNvSpPr>
          <p:nvPr/>
        </p:nvSpPr>
        <p:spPr bwMode="auto">
          <a:xfrm>
            <a:off x="1763713" y="981075"/>
            <a:ext cx="5400675" cy="5183188"/>
          </a:xfrm>
          <a:prstGeom prst="cloudCallout">
            <a:avLst>
              <a:gd name="adj1" fmla="val -54676"/>
              <a:gd name="adj2" fmla="val 12176"/>
            </a:avLst>
          </a:prstGeom>
          <a:solidFill>
            <a:schemeClr val="accent2"/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Réseau</a:t>
            </a:r>
          </a:p>
        </p:txBody>
      </p:sp>
      <p:sp>
        <p:nvSpPr>
          <p:cNvPr id="265220" name="AutoShape 4"/>
          <p:cNvSpPr>
            <a:spLocks noChangeArrowheads="1"/>
          </p:cNvSpPr>
          <p:nvPr/>
        </p:nvSpPr>
        <p:spPr bwMode="auto">
          <a:xfrm>
            <a:off x="209550" y="1268413"/>
            <a:ext cx="2058988" cy="5113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 Web</a:t>
            </a:r>
          </a:p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(Navigateur)</a:t>
            </a:r>
          </a:p>
        </p:txBody>
      </p:sp>
      <p:sp>
        <p:nvSpPr>
          <p:cNvPr id="265221" name="AutoShape 5"/>
          <p:cNvSpPr>
            <a:spLocks noChangeArrowheads="1"/>
          </p:cNvSpPr>
          <p:nvPr/>
        </p:nvSpPr>
        <p:spPr bwMode="auto">
          <a:xfrm>
            <a:off x="6804025" y="1268413"/>
            <a:ext cx="2139950" cy="5113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 Web</a:t>
            </a:r>
          </a:p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(Apache)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77113" y="2205038"/>
            <a:ext cx="939800" cy="1152525"/>
            <a:chOff x="521" y="2750"/>
            <a:chExt cx="771" cy="816"/>
          </a:xfrm>
        </p:grpSpPr>
        <p:sp>
          <p:nvSpPr>
            <p:cNvPr id="265223" name="Rectangle 7"/>
            <p:cNvSpPr>
              <a:spLocks noChangeArrowheads="1"/>
            </p:cNvSpPr>
            <p:nvPr/>
          </p:nvSpPr>
          <p:spPr bwMode="auto">
            <a:xfrm>
              <a:off x="521" y="2840"/>
              <a:ext cx="771" cy="63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>
              <a:off x="521" y="2750"/>
              <a:ext cx="771" cy="18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521" y="3385"/>
              <a:ext cx="771" cy="18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65226" name="Rectangle 10"/>
            <p:cNvSpPr>
              <a:spLocks noChangeArrowheads="1"/>
            </p:cNvSpPr>
            <p:nvPr/>
          </p:nvSpPr>
          <p:spPr bwMode="auto">
            <a:xfrm>
              <a:off x="525" y="2976"/>
              <a:ext cx="762" cy="4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1116013" y="2276475"/>
            <a:ext cx="691197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 flipH="1">
            <a:off x="1116013" y="3213100"/>
            <a:ext cx="691197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>
            <a:off x="1116013" y="5157788"/>
            <a:ext cx="691197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1116013" y="4149725"/>
            <a:ext cx="6911975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3173413" y="2276475"/>
            <a:ext cx="2797175" cy="50800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GET / HTTP/1.1</a:t>
            </a:r>
          </a:p>
        </p:txBody>
      </p:sp>
      <p:sp>
        <p:nvSpPr>
          <p:cNvPr id="265232" name="AutoShape 16"/>
          <p:cNvSpPr>
            <a:spLocks noChangeArrowheads="1"/>
          </p:cNvSpPr>
          <p:nvPr/>
        </p:nvSpPr>
        <p:spPr bwMode="auto">
          <a:xfrm>
            <a:off x="1874838" y="3048000"/>
            <a:ext cx="5397500" cy="919163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HTTP/1.1 200 OK</a:t>
            </a:r>
          </a:p>
          <a:p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Set-Cookie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: Id=1212; path=/;</a:t>
            </a:r>
          </a:p>
        </p:txBody>
      </p: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2698750" y="4222750"/>
            <a:ext cx="3759200" cy="919163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GET /liste HTTP/1.1</a:t>
            </a:r>
          </a:p>
          <a:p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: Id=1212</a:t>
            </a:r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3062288" y="5397500"/>
            <a:ext cx="3035300" cy="919163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HTTP/1.1 200 OK</a:t>
            </a:r>
          </a:p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390525" y="2230438"/>
            <a:ext cx="1739900" cy="9191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Id=1212;</a:t>
            </a:r>
          </a:p>
          <a:p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 path=/;</a:t>
            </a:r>
          </a:p>
        </p:txBody>
      </p:sp>
      <p:cxnSp>
        <p:nvCxnSpPr>
          <p:cNvPr id="265236" name="AutoShape 20"/>
          <p:cNvCxnSpPr>
            <a:cxnSpLocks noChangeShapeType="1"/>
            <a:stCxn id="265235" idx="2"/>
            <a:endCxn id="265233" idx="1"/>
          </p:cNvCxnSpPr>
          <p:nvPr/>
        </p:nvCxnSpPr>
        <p:spPr bwMode="auto">
          <a:xfrm rot="16200000" flipH="1">
            <a:off x="1212850" y="3197225"/>
            <a:ext cx="1533525" cy="1438275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5237" name="AutoShape 21"/>
          <p:cNvCxnSpPr>
            <a:cxnSpLocks noChangeShapeType="1"/>
            <a:stCxn id="265232" idx="1"/>
            <a:endCxn id="265235" idx="2"/>
          </p:cNvCxnSpPr>
          <p:nvPr/>
        </p:nvCxnSpPr>
        <p:spPr bwMode="auto">
          <a:xfrm rot="10800000">
            <a:off x="1260475" y="3149600"/>
            <a:ext cx="614363" cy="358775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9889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1" grpId="0" animBg="1"/>
      <p:bldP spid="265232" grpId="0" animBg="1"/>
      <p:bldP spid="265233" grpId="0" animBg="1"/>
      <p:bldP spid="265234" grpId="0" animBg="1"/>
      <p:bldP spid="265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Cookies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54125A8-372D-0443-BE3E-CD2975471D88}" type="datetime11">
              <a:rPr lang="fr-FR" sz="1200">
                <a:latin typeface="Arial" charset="0"/>
              </a:rPr>
              <a:pPr eaLnBrk="1" hangingPunct="1"/>
              <a:t>13:40:13</a:t>
            </a:fld>
            <a:endParaRPr lang="fr-FR" sz="120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C226372-240A-9449-BE86-5ED0C160A1A5}" type="slidenum">
              <a:rPr lang="fr-FR" sz="1200">
                <a:latin typeface="Arial" charset="0"/>
              </a:rPr>
              <a:pPr eaLnBrk="1" hangingPunct="1"/>
              <a:t>4</a:t>
            </a:fld>
            <a:endParaRPr lang="fr-FR" sz="1200">
              <a:latin typeface="Arial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>
                <a:latin typeface="Arial" charset="0"/>
              </a:rPr>
              <a:t>Avantages :</a:t>
            </a:r>
          </a:p>
          <a:p>
            <a:pPr lvl="1"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Rappelle au serveur des informations sur le client</a:t>
            </a:r>
          </a:p>
          <a:p>
            <a:pPr lvl="1"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L'échange</a:t>
            </a:r>
            <a:r>
              <a:rPr lang="fr-FR">
                <a:latin typeface="Arial" charset="0"/>
              </a:rPr>
              <a:t> de la données dans le sens</a:t>
            </a:r>
            <a:br>
              <a:rPr lang="fr-FR">
                <a:latin typeface="Arial" charset="0"/>
              </a:rPr>
            </a:b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serveur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 client</a:t>
            </a:r>
            <a:r>
              <a:rPr lang="fr-FR">
                <a:latin typeface="Arial" charset="0"/>
                <a:sym typeface="Wingdings" charset="0"/>
              </a:rPr>
              <a:t> est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limité</a:t>
            </a:r>
            <a:r>
              <a:rPr lang="fr-FR">
                <a:latin typeface="Arial" charset="0"/>
                <a:sym typeface="Wingdings" charset="0"/>
              </a:rPr>
              <a:t> au dépôt du cookie</a:t>
            </a:r>
          </a:p>
          <a:p>
            <a:pPr lvl="1" eaLnBrk="1" hangingPunct="1"/>
            <a:r>
              <a:rPr lang="fr-FR">
                <a:latin typeface="Arial" charset="0"/>
                <a:sym typeface="Wingdings" charset="0"/>
              </a:rPr>
              <a:t>Ne nécessite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pas</a:t>
            </a:r>
            <a:r>
              <a:rPr lang="fr-FR">
                <a:latin typeface="Arial" charset="0"/>
                <a:sym typeface="Wingdings" charset="0"/>
              </a:rPr>
              <a:t> de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modifier</a:t>
            </a:r>
            <a:r>
              <a:rPr lang="fr-FR">
                <a:latin typeface="Arial" charset="0"/>
                <a:sym typeface="Wingdings" charset="0"/>
              </a:rPr>
              <a:t> 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pages</a:t>
            </a:r>
            <a:r>
              <a:rPr lang="fr-FR">
                <a:latin typeface="Arial" charset="0"/>
                <a:sym typeface="Wingdings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HTML</a:t>
            </a:r>
          </a:p>
          <a:p>
            <a:pPr lvl="1"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Compatible</a:t>
            </a:r>
            <a:r>
              <a:rPr lang="fr-FR">
                <a:latin typeface="Arial" charset="0"/>
                <a:sym typeface="Wingdings" charset="0"/>
              </a:rPr>
              <a:t> avec 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formulaires</a:t>
            </a:r>
          </a:p>
          <a:p>
            <a:pPr lvl="1" eaLnBrk="1" hangingPunct="1"/>
            <a:r>
              <a:rPr lang="fr-FR">
                <a:latin typeface="Arial" charset="0"/>
                <a:sym typeface="Wingdings" charset="0"/>
              </a:rPr>
              <a:t>Le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cookie</a:t>
            </a:r>
            <a:r>
              <a:rPr lang="fr-FR">
                <a:latin typeface="Arial" charset="0"/>
                <a:sym typeface="Wingdings" charset="0"/>
              </a:rPr>
              <a:t> a une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durée de validité</a:t>
            </a:r>
          </a:p>
          <a:p>
            <a:pPr eaLnBrk="1" hangingPunct="1"/>
            <a:r>
              <a:rPr lang="fr-FR">
                <a:latin typeface="Arial" charset="0"/>
              </a:rPr>
              <a:t>Inconvénients :</a:t>
            </a:r>
          </a:p>
          <a:p>
            <a:pPr lvl="1" eaLnBrk="1" hangingPunct="1"/>
            <a:r>
              <a:rPr lang="fr-FR">
                <a:latin typeface="Arial" charset="0"/>
              </a:rPr>
              <a:t>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données circulent en permanence</a:t>
            </a:r>
            <a:r>
              <a:rPr lang="fr-FR">
                <a:latin typeface="Arial" charset="0"/>
              </a:rPr>
              <a:t> dans le sens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charset="0"/>
              </a:rPr>
              <a:t> serveur</a:t>
            </a:r>
            <a:endParaRPr lang="fr-FR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/>
            <a:r>
              <a:rPr lang="fr-FR">
                <a:latin typeface="Arial" charset="0"/>
              </a:rPr>
              <a:t>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données circulent en clair</a:t>
            </a:r>
            <a:r>
              <a:rPr lang="fr-FR">
                <a:latin typeface="Arial" charset="0"/>
              </a:rPr>
              <a:t> sur le réseau</a:t>
            </a:r>
          </a:p>
          <a:p>
            <a:pPr lvl="1" eaLnBrk="1" hangingPunct="1"/>
            <a:r>
              <a:rPr lang="fr-FR">
                <a:latin typeface="Arial" charset="0"/>
              </a:rPr>
              <a:t>La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quantité</a:t>
            </a:r>
            <a:r>
              <a:rPr lang="fr-FR">
                <a:latin typeface="Arial" charset="0"/>
              </a:rPr>
              <a:t> de données doit être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limitée</a:t>
            </a:r>
            <a:endParaRPr lang="fr-F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9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Cookies en PHP</a:t>
            </a:r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1CCBDFC-0F8A-0D45-92BA-066BC088CB3B}" type="datetime11">
              <a:rPr lang="fr-FR" sz="1200">
                <a:latin typeface="Arial" charset="0"/>
              </a:rPr>
              <a:pPr eaLnBrk="1" hangingPunct="1"/>
              <a:t>13:43:33</a:t>
            </a:fld>
            <a:endParaRPr lang="fr-FR" sz="1200">
              <a:latin typeface="Arial" charset="0"/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461E35-D3EA-A842-9460-6A39A5922C9E}" type="slidenum">
              <a:rPr lang="fr-FR" sz="1200">
                <a:latin typeface="Arial" charset="0"/>
              </a:rPr>
              <a:pPr eaLnBrk="1" hangingPunct="1"/>
              <a:t>5</a:t>
            </a:fld>
            <a:endParaRPr lang="fr-FR" sz="1200">
              <a:latin typeface="Arial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dirty="0">
                <a:latin typeface="Arial" charset="0"/>
              </a:rPr>
              <a:t>Placer un cookie sur le client :</a:t>
            </a:r>
            <a:br>
              <a:rPr lang="fr-FR" dirty="0">
                <a:latin typeface="Arial" charset="0"/>
              </a:rPr>
            </a:b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setcookie</a:t>
            </a:r>
            <a:r>
              <a:rPr lang="fr-FR" b="1" dirty="0">
                <a:latin typeface="Courier New" charset="0"/>
              </a:rPr>
              <a:t>(  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name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value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int</a:t>
            </a:r>
            <a:r>
              <a:rPr lang="fr-FR" b="1" dirty="0">
                <a:latin typeface="Courier New" charset="0"/>
              </a:rPr>
              <a:t>    </a:t>
            </a:r>
            <a:r>
              <a:rPr lang="fr-FR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expire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path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domain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 dirty="0">
                <a:latin typeface="Courier New" charset="0"/>
              </a:rPr>
              <a:t>  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secure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[, </a:t>
            </a:r>
            <a:r>
              <a:rPr lang="fr-FR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  </a:t>
            </a:r>
            <a:r>
              <a:rPr lang="fr-FR" b="1" dirty="0">
                <a:latin typeface="Courier New" charset="0"/>
              </a:rPr>
              <a:t> </a:t>
            </a:r>
            <a:r>
              <a:rPr lang="fr-FR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httponly</a:t>
            </a:r>
            <a:r>
              <a:rPr lang="fr-FR" b="1" dirty="0">
                <a:latin typeface="Courier New" charset="0"/>
              </a:rPr>
              <a:t/>
            </a:r>
            <a:br>
              <a:rPr lang="fr-FR" b="1" dirty="0">
                <a:latin typeface="Courier New" charset="0"/>
              </a:rPr>
            </a:br>
            <a:r>
              <a:rPr lang="fr-FR" b="1" dirty="0">
                <a:latin typeface="Courier New" charset="0"/>
              </a:rPr>
              <a:t>                            ]]]]]] )</a:t>
            </a:r>
            <a:r>
              <a:rPr lang="fr-FR" dirty="0">
                <a:latin typeface="Arial" charset="0"/>
              </a:rPr>
              <a:t/>
            </a:r>
            <a:br>
              <a:rPr lang="fr-FR" dirty="0">
                <a:latin typeface="Arial" charset="0"/>
              </a:rPr>
            </a:br>
            <a:endParaRPr lang="fr-FR" dirty="0">
              <a:latin typeface="Arial" charset="0"/>
            </a:endParaRP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107950" y="4610100"/>
            <a:ext cx="6697663" cy="2052638"/>
          </a:xfrm>
          <a:prstGeom prst="wedgeRoundRectCallout">
            <a:avLst>
              <a:gd name="adj1" fmla="val 41208"/>
              <a:gd name="adj2" fmla="val -158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Nom du cookie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107950" y="4610100"/>
            <a:ext cx="6697663" cy="2052638"/>
          </a:xfrm>
          <a:prstGeom prst="wedgeRoundRectCallout">
            <a:avLst>
              <a:gd name="adj1" fmla="val 41065"/>
              <a:gd name="adj2" fmla="val -137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Valeur du cookie</a:t>
            </a:r>
          </a:p>
        </p:txBody>
      </p:sp>
      <p:sp>
        <p:nvSpPr>
          <p:cNvPr id="277510" name="AutoShape 6"/>
          <p:cNvSpPr>
            <a:spLocks noChangeArrowheads="1"/>
          </p:cNvSpPr>
          <p:nvPr/>
        </p:nvSpPr>
        <p:spPr bwMode="auto">
          <a:xfrm>
            <a:off x="107950" y="4610100"/>
            <a:ext cx="6697663" cy="2052638"/>
          </a:xfrm>
          <a:prstGeom prst="wedgeRoundRectCallout">
            <a:avLst>
              <a:gd name="adj1" fmla="val 40921"/>
              <a:gd name="adj2" fmla="val -1172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Date d'expiration (timestamp UNIX)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Dans 10 jours : time()+10*24*60*60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 non précisé, expire à la fermeture du navigateur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107950" y="4610100"/>
            <a:ext cx="6697663" cy="2052638"/>
          </a:xfrm>
          <a:prstGeom prst="wedgeRoundRectCallout">
            <a:avLst>
              <a:gd name="adj1" fmla="val 40921"/>
              <a:gd name="adj2" fmla="val -97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Chemin de validité, disponibilité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	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tout le serveur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/prive	 sous-arborescence "prive"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Par défaut : répertoire où le cookie est défini</a:t>
            </a:r>
          </a:p>
        </p:txBody>
      </p:sp>
      <p:sp>
        <p:nvSpPr>
          <p:cNvPr id="277512" name="AutoShape 8"/>
          <p:cNvSpPr>
            <a:spLocks noChangeArrowheads="1"/>
          </p:cNvSpPr>
          <p:nvPr/>
        </p:nvSpPr>
        <p:spPr bwMode="auto">
          <a:xfrm>
            <a:off x="107950" y="4584700"/>
            <a:ext cx="6697663" cy="2052638"/>
          </a:xfrm>
          <a:prstGeom prst="wedgeRoundRectCallout">
            <a:avLst>
              <a:gd name="adj1" fmla="val 40921"/>
              <a:gd name="adj2" fmla="val -77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Domaine de validité, disponibilité :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le domaine 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www.example.com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         le sous-domaine www.example.com</a:t>
            </a:r>
          </a:p>
        </p:txBody>
      </p:sp>
      <p:sp>
        <p:nvSpPr>
          <p:cNvPr id="277514" name="AutoShape 10"/>
          <p:cNvSpPr>
            <a:spLocks noChangeArrowheads="1"/>
          </p:cNvSpPr>
          <p:nvPr/>
        </p:nvSpPr>
        <p:spPr bwMode="auto">
          <a:xfrm>
            <a:off x="107950" y="5186363"/>
            <a:ext cx="6697663" cy="1476375"/>
          </a:xfrm>
          <a:prstGeom prst="wedgeRoundRectCallout">
            <a:avLst>
              <a:gd name="adj1" fmla="val 40921"/>
              <a:gd name="adj2" fmla="val -1005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Cookie sécurisé ?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true	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uniquement si HTTPS</a:t>
            </a:r>
          </a:p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false	 défaut, HTTP et HTTPS</a:t>
            </a:r>
          </a:p>
        </p:txBody>
      </p:sp>
      <p:sp>
        <p:nvSpPr>
          <p:cNvPr id="277515" name="AutoShape 11"/>
          <p:cNvSpPr>
            <a:spLocks noChangeArrowheads="1"/>
          </p:cNvSpPr>
          <p:nvPr/>
        </p:nvSpPr>
        <p:spPr bwMode="auto">
          <a:xfrm>
            <a:off x="107950" y="5186363"/>
            <a:ext cx="6697663" cy="1476375"/>
          </a:xfrm>
          <a:prstGeom prst="wedgeRoundRectCallout">
            <a:avLst>
              <a:gd name="adj1" fmla="val 40778"/>
              <a:gd name="adj2" fmla="val -702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Cookie uniquement par HTTP ?</a:t>
            </a:r>
          </a:p>
          <a:p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true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uniquement HTTP</a:t>
            </a:r>
          </a:p>
          <a:p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false	 défaut, HTTP, JavaScript, … </a:t>
            </a:r>
          </a:p>
        </p:txBody>
      </p:sp>
    </p:spTree>
    <p:extLst>
      <p:ext uri="{BB962C8B-B14F-4D97-AF65-F5344CB8AC3E}">
        <p14:creationId xmlns:p14="http://schemas.microsoft.com/office/powerpoint/2010/main" xmlns="" val="22527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08" grpId="1" animBg="1"/>
      <p:bldP spid="277509" grpId="0" animBg="1"/>
      <p:bldP spid="277509" grpId="1" animBg="1"/>
      <p:bldP spid="277510" grpId="0" animBg="1"/>
      <p:bldP spid="277510" grpId="1" animBg="1"/>
      <p:bldP spid="277511" grpId="0" animBg="1"/>
      <p:bldP spid="277511" grpId="1" animBg="1"/>
      <p:bldP spid="277512" grpId="0" animBg="1"/>
      <p:bldP spid="277512" grpId="1" animBg="1"/>
      <p:bldP spid="277514" grpId="0" animBg="1"/>
      <p:bldP spid="277514" grpId="1" animBg="1"/>
      <p:bldP spid="277515" grpId="0" animBg="1"/>
      <p:bldP spid="2775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Cookies en PHP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BA5DB4-5F91-424C-8333-EFE1FC0E9979}" type="datetime11">
              <a:rPr lang="fr-FR" sz="1200">
                <a:latin typeface="Arial" charset="0"/>
              </a:rPr>
              <a:pPr eaLnBrk="1" hangingPunct="1"/>
              <a:t>13:58:25</a:t>
            </a:fld>
            <a:endParaRPr lang="fr-FR" sz="120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F62691-E9DB-D046-AF9F-F8849D0F2400}" type="slidenum">
              <a:rPr lang="fr-FR" sz="1200">
                <a:latin typeface="Arial" charset="0"/>
              </a:rPr>
              <a:pPr eaLnBrk="1" hangingPunct="1"/>
              <a:t>6</a:t>
            </a:fld>
            <a:endParaRPr lang="fr-FR" sz="1200">
              <a:latin typeface="Arial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>
                <a:latin typeface="Arial" charset="0"/>
              </a:rPr>
              <a:t>Vérifier la présence d'un cookie :</a:t>
            </a:r>
          </a:p>
          <a:p>
            <a:pPr lvl="1" eaLnBrk="1" hangingPunct="1"/>
            <a:r>
              <a:rPr lang="fr-FR">
                <a:latin typeface="Arial" charset="0"/>
              </a:rPr>
              <a:t>tableau associatif superglobal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$_COOKIE</a:t>
            </a:r>
            <a:endParaRPr lang="fr-FR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 eaLnBrk="1" hangingPunct="1"/>
            <a:r>
              <a:rPr lang="fr-FR">
                <a:latin typeface="Arial" charset="0"/>
              </a:rPr>
              <a:t>ex : cookie 'passage' </a:t>
            </a:r>
            <a:r>
              <a:rPr lang="fr-FR">
                <a:latin typeface="Arial" charset="0"/>
                <a:sym typeface="Wingdings" charset="0"/>
              </a:rPr>
              <a:t> </a:t>
            </a:r>
            <a:r>
              <a:rPr lang="fr-FR" b="1">
                <a:latin typeface="Courier New" charset="0"/>
                <a:sym typeface="Wingdings" charset="0"/>
              </a:rPr>
              <a:t>$_COOKIE['passage']</a:t>
            </a:r>
            <a:endParaRPr lang="fr-FR" b="1">
              <a:latin typeface="Courier New" charset="0"/>
            </a:endParaRPr>
          </a:p>
          <a:p>
            <a:pPr eaLnBrk="1" hangingPunct="1"/>
            <a:r>
              <a:rPr lang="fr-FR">
                <a:latin typeface="Arial" charset="0"/>
              </a:rPr>
              <a:t>Remarques utiles :</a:t>
            </a:r>
          </a:p>
          <a:p>
            <a:pPr lvl="1" eaLnBrk="1" hangingPunct="1"/>
            <a:r>
              <a:rPr lang="fr-FR">
                <a:latin typeface="Arial" charset="0"/>
              </a:rPr>
              <a:t>Le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cookie</a:t>
            </a:r>
            <a:r>
              <a:rPr lang="fr-FR">
                <a:latin typeface="Arial" charset="0"/>
              </a:rPr>
              <a:t> doit être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placé</a:t>
            </a:r>
            <a:r>
              <a:rPr lang="fr-FR">
                <a:latin typeface="Arial" charset="0"/>
              </a:rPr>
              <a:t> avant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echo</a:t>
            </a:r>
            <a:r>
              <a:rPr lang="fr-FR">
                <a:latin typeface="Arial" charset="0"/>
              </a:rPr>
              <a:t> (en-tête HTTP)</a:t>
            </a:r>
          </a:p>
          <a:p>
            <a:pPr lvl="1" eaLnBrk="1" hangingPunct="1"/>
            <a:r>
              <a:rPr lang="fr-FR">
                <a:latin typeface="Arial" charset="0"/>
              </a:rPr>
              <a:t>Le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cookie</a:t>
            </a:r>
            <a:r>
              <a:rPr lang="fr-FR">
                <a:latin typeface="Arial" charset="0"/>
              </a:rPr>
              <a:t> placé avec </a:t>
            </a:r>
            <a:r>
              <a:rPr lang="fr-FR" b="1">
                <a:latin typeface="Courier New" charset="0"/>
              </a:rPr>
              <a:t>setcookie()</a:t>
            </a:r>
            <a:r>
              <a:rPr lang="fr-FR">
                <a:latin typeface="Arial" charset="0"/>
              </a:rPr>
              <a:t> n'est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accessible</a:t>
            </a:r>
            <a:r>
              <a:rPr lang="fr-FR">
                <a:latin typeface="Arial" charset="0"/>
              </a:rPr>
              <a:t> qu'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prochain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chargement</a:t>
            </a:r>
            <a:r>
              <a:rPr lang="fr-FR">
                <a:latin typeface="Arial" charset="0"/>
              </a:rPr>
              <a:t> de page :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En-tête HTTP Set-Cookie: suivi de l'en-tête HTTP Cookie: à la demande de page suivante</a:t>
            </a:r>
          </a:p>
          <a:p>
            <a:pPr lvl="1"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Effacer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cookie</a:t>
            </a:r>
            <a:r>
              <a:rPr lang="fr-FR">
                <a:latin typeface="Arial" charset="0"/>
              </a:rPr>
              <a:t> déjà placé :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le replacer avec 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mêmes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paramètres</a:t>
            </a:r>
            <a:r>
              <a:rPr lang="fr-FR">
                <a:latin typeface="Arial" charset="0"/>
              </a:rPr>
              <a:t> mais avec une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valeur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vide</a:t>
            </a:r>
            <a:r>
              <a:rPr lang="fr-FR">
                <a:latin typeface="Arial" charset="0"/>
              </a:rPr>
              <a:t> ou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24075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Sessions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4D75CA-71A0-9542-845F-F4DB6EF3E491}" type="datetime11">
              <a:rPr lang="fr-FR" sz="1200">
                <a:latin typeface="Arial" charset="0"/>
              </a:rPr>
              <a:pPr eaLnBrk="1" hangingPunct="1"/>
              <a:t>13:58:21</a:t>
            </a:fld>
            <a:endParaRPr lang="fr-FR" sz="120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BD6F43-7972-D348-B1E1-568D207AF8A9}" type="slidenum">
              <a:rPr lang="fr-FR" sz="1200">
                <a:latin typeface="Arial" charset="0"/>
              </a:rPr>
              <a:pPr eaLnBrk="1" hangingPunct="1"/>
              <a:t>7</a:t>
            </a:fld>
            <a:endParaRPr lang="fr-FR" sz="1200">
              <a:latin typeface="Arial" charset="0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Stockage sur le serveur</a:t>
            </a:r>
            <a:r>
              <a:rPr lang="fr-FR">
                <a:latin typeface="Arial" charset="0"/>
              </a:rPr>
              <a:t> de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données associées à un client</a:t>
            </a:r>
            <a:r>
              <a:rPr lang="fr-FR">
                <a:latin typeface="Arial" charset="0"/>
              </a:rPr>
              <a:t> particulier</a:t>
            </a:r>
          </a:p>
          <a:p>
            <a:pPr eaLnBrk="1" hangingPunct="1"/>
            <a:r>
              <a:rPr lang="fr-FR">
                <a:latin typeface="Arial" charset="0"/>
              </a:rPr>
              <a:t>Nécessite une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identification unique pertinente et persistante des clients</a:t>
            </a:r>
          </a:p>
          <a:p>
            <a:pPr lvl="1"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Identifiant de session</a:t>
            </a:r>
            <a:r>
              <a:rPr lang="fr-FR">
                <a:latin typeface="Arial" charset="0"/>
              </a:rPr>
              <a:t> (MD5 128bits / SHA-1 160bits)</a:t>
            </a:r>
          </a:p>
          <a:p>
            <a:pPr lvl="1" eaLnBrk="1" hangingPunct="1"/>
            <a:r>
              <a:rPr lang="fr-FR">
                <a:latin typeface="Arial" charset="0"/>
              </a:rPr>
              <a:t>Persiste par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paramètre d'URL</a:t>
            </a:r>
            <a:r>
              <a:rPr lang="fr-FR">
                <a:latin typeface="Arial" charset="0"/>
              </a:rPr>
              <a:t> ou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cookie</a:t>
            </a:r>
          </a:p>
          <a:p>
            <a:pPr eaLnBrk="1" hangingPunct="1"/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Évite l'échange permanent de données</a:t>
            </a:r>
            <a:r>
              <a:rPr lang="fr-FR">
                <a:latin typeface="Arial" charset="0"/>
              </a:rPr>
              <a:t> (en dehors de l'identifiant)</a:t>
            </a:r>
          </a:p>
          <a:p>
            <a:pPr eaLnBrk="1" hangingPunct="1"/>
            <a:r>
              <a:rPr lang="fr-FR">
                <a:latin typeface="Arial" charset="0"/>
              </a:rPr>
              <a:t>Nécessite la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linéarisation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variables</a:t>
            </a:r>
            <a:r>
              <a:rPr lang="fr-FR">
                <a:latin typeface="Arial" charset="0"/>
              </a:rPr>
              <a:t> pour leur stockage (fichier, BD, personnalisé)</a:t>
            </a:r>
          </a:p>
          <a:p>
            <a:pPr eaLnBrk="1" hangingPunct="1"/>
            <a:r>
              <a:rPr lang="fr-FR">
                <a:latin typeface="Arial" charset="0"/>
              </a:rPr>
              <a:t>Simule un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 connecté</a:t>
            </a:r>
          </a:p>
        </p:txBody>
      </p:sp>
    </p:spTree>
    <p:extLst>
      <p:ext uri="{BB962C8B-B14F-4D97-AF65-F5344CB8AC3E}">
        <p14:creationId xmlns:p14="http://schemas.microsoft.com/office/powerpoint/2010/main" xmlns="" val="40515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Sessions</a:t>
            </a:r>
          </a:p>
        </p:txBody>
      </p:sp>
      <p:sp>
        <p:nvSpPr>
          <p:cNvPr id="2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55FDE0-F0CA-B641-BAD7-5315F818AD3B}" type="datetime11">
              <a:rPr lang="fr-FR" sz="1200">
                <a:latin typeface="Arial" charset="0"/>
              </a:rPr>
              <a:pPr eaLnBrk="1" hangingPunct="1"/>
              <a:t>13:58:21</a:t>
            </a:fld>
            <a:endParaRPr lang="fr-FR" sz="1200">
              <a:latin typeface="Arial" charset="0"/>
            </a:endParaRPr>
          </a:p>
        </p:txBody>
      </p:sp>
      <p:sp>
        <p:nvSpPr>
          <p:cNvPr id="2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60F8A4-1CCA-4A4F-B525-23BE18537CA3}" type="slidenum">
              <a:rPr lang="fr-FR" sz="1200">
                <a:latin typeface="Arial" charset="0"/>
              </a:rPr>
              <a:pPr eaLnBrk="1" hangingPunct="1"/>
              <a:t>8</a:t>
            </a:fld>
            <a:endParaRPr lang="fr-FR" sz="1200">
              <a:latin typeface="Arial" charset="0"/>
            </a:endParaRPr>
          </a:p>
        </p:txBody>
      </p:sp>
      <p:sp>
        <p:nvSpPr>
          <p:cNvPr id="279556" name="AutoShape 4"/>
          <p:cNvSpPr>
            <a:spLocks noChangeArrowheads="1"/>
          </p:cNvSpPr>
          <p:nvPr/>
        </p:nvSpPr>
        <p:spPr bwMode="auto">
          <a:xfrm>
            <a:off x="1763713" y="1341438"/>
            <a:ext cx="6624637" cy="5040312"/>
          </a:xfrm>
          <a:prstGeom prst="cloudCallout">
            <a:avLst>
              <a:gd name="adj1" fmla="val -42884"/>
              <a:gd name="adj2" fmla="val -4014"/>
            </a:avLst>
          </a:prstGeom>
          <a:solidFill>
            <a:schemeClr val="accent2"/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Réseau</a:t>
            </a:r>
          </a:p>
        </p:txBody>
      </p:sp>
      <p:sp>
        <p:nvSpPr>
          <p:cNvPr id="279557" name="AutoShape 5"/>
          <p:cNvSpPr>
            <a:spLocks noChangeArrowheads="1"/>
          </p:cNvSpPr>
          <p:nvPr/>
        </p:nvSpPr>
        <p:spPr bwMode="auto">
          <a:xfrm>
            <a:off x="6227763" y="1268413"/>
            <a:ext cx="2447925" cy="1655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 1</a:t>
            </a:r>
          </a:p>
        </p:txBody>
      </p:sp>
      <p:sp>
        <p:nvSpPr>
          <p:cNvPr id="279559" name="AutoShape 7"/>
          <p:cNvSpPr>
            <a:spLocks noChangeArrowheads="1"/>
          </p:cNvSpPr>
          <p:nvPr/>
        </p:nvSpPr>
        <p:spPr bwMode="auto">
          <a:xfrm>
            <a:off x="468313" y="2636838"/>
            <a:ext cx="2447925" cy="2447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</a:t>
            </a:r>
          </a:p>
        </p:txBody>
      </p:sp>
      <p:sp>
        <p:nvSpPr>
          <p:cNvPr id="279560" name="AutoShape 8"/>
          <p:cNvSpPr>
            <a:spLocks noChangeArrowheads="1"/>
          </p:cNvSpPr>
          <p:nvPr/>
        </p:nvSpPr>
        <p:spPr bwMode="auto">
          <a:xfrm>
            <a:off x="684213" y="3933825"/>
            <a:ext cx="758825" cy="1008063"/>
          </a:xfrm>
          <a:prstGeom prst="can">
            <a:avLst>
              <a:gd name="adj" fmla="val 3321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</a:p>
        </p:txBody>
      </p:sp>
      <p:cxnSp>
        <p:nvCxnSpPr>
          <p:cNvPr id="279562" name="AutoShape 10"/>
          <p:cNvCxnSpPr>
            <a:cxnSpLocks noChangeShapeType="1"/>
            <a:stCxn id="279557" idx="2"/>
            <a:endCxn id="279559" idx="3"/>
          </p:cNvCxnSpPr>
          <p:nvPr/>
        </p:nvCxnSpPr>
        <p:spPr bwMode="auto">
          <a:xfrm rot="5400000">
            <a:off x="4715669" y="1124744"/>
            <a:ext cx="936625" cy="4535487"/>
          </a:xfrm>
          <a:prstGeom prst="curvedConnector2">
            <a:avLst/>
          </a:prstGeom>
          <a:noFill/>
          <a:ln w="101600">
            <a:solidFill>
              <a:schemeClr val="bg2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9570" name="AutoShape 18"/>
          <p:cNvSpPr>
            <a:spLocks noChangeArrowheads="1"/>
          </p:cNvSpPr>
          <p:nvPr/>
        </p:nvSpPr>
        <p:spPr bwMode="auto">
          <a:xfrm>
            <a:off x="468313" y="1268413"/>
            <a:ext cx="2692400" cy="919162"/>
          </a:xfrm>
          <a:prstGeom prst="wedgeRoundRectCallout">
            <a:avLst>
              <a:gd name="adj1" fmla="val -21176"/>
              <a:gd name="adj2" fmla="val 124731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Démarrer session</a:t>
            </a:r>
          </a:p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 : A</a:t>
            </a:r>
          </a:p>
        </p:txBody>
      </p:sp>
      <p:cxnSp>
        <p:nvCxnSpPr>
          <p:cNvPr id="279572" name="AutoShape 20"/>
          <p:cNvCxnSpPr>
            <a:cxnSpLocks noChangeShapeType="1"/>
            <a:stCxn id="279559" idx="3"/>
            <a:endCxn id="279557" idx="2"/>
          </p:cNvCxnSpPr>
          <p:nvPr/>
        </p:nvCxnSpPr>
        <p:spPr bwMode="auto">
          <a:xfrm flipV="1">
            <a:off x="2916238" y="2924175"/>
            <a:ext cx="4535487" cy="936625"/>
          </a:xfrm>
          <a:prstGeom prst="curvedConnector2">
            <a:avLst/>
          </a:prstGeom>
          <a:noFill/>
          <a:ln w="101600">
            <a:solidFill>
              <a:schemeClr val="bg2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9573" name="AutoShape 21"/>
          <p:cNvSpPr>
            <a:spLocks noChangeArrowheads="1"/>
          </p:cNvSpPr>
          <p:nvPr/>
        </p:nvSpPr>
        <p:spPr bwMode="auto">
          <a:xfrm>
            <a:off x="506413" y="5300663"/>
            <a:ext cx="2290762" cy="919162"/>
          </a:xfrm>
          <a:prstGeom prst="wedgeRoundRectCallout">
            <a:avLst>
              <a:gd name="adj1" fmla="val -26009"/>
              <a:gd name="adj2" fmla="val -111921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Données de</a:t>
            </a:r>
          </a:p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session pour A</a:t>
            </a:r>
          </a:p>
        </p:txBody>
      </p:sp>
      <p:sp>
        <p:nvSpPr>
          <p:cNvPr id="279569" name="AutoShape 17"/>
          <p:cNvSpPr>
            <a:spLocks noChangeArrowheads="1"/>
          </p:cNvSpPr>
          <p:nvPr/>
        </p:nvSpPr>
        <p:spPr bwMode="auto">
          <a:xfrm>
            <a:off x="4706938" y="3587750"/>
            <a:ext cx="11477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 /</a:t>
            </a:r>
          </a:p>
        </p:txBody>
      </p:sp>
      <p:sp>
        <p:nvSpPr>
          <p:cNvPr id="279571" name="AutoShape 19"/>
          <p:cNvSpPr>
            <a:spLocks noChangeArrowheads="1"/>
          </p:cNvSpPr>
          <p:nvPr/>
        </p:nvSpPr>
        <p:spPr bwMode="auto">
          <a:xfrm>
            <a:off x="3973513" y="3587750"/>
            <a:ext cx="261461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Set-Cookie: …</a:t>
            </a:r>
          </a:p>
        </p:txBody>
      </p:sp>
      <p:sp>
        <p:nvSpPr>
          <p:cNvPr id="279575" name="AutoShape 23"/>
          <p:cNvSpPr>
            <a:spLocks noChangeArrowheads="1"/>
          </p:cNvSpPr>
          <p:nvPr/>
        </p:nvSpPr>
        <p:spPr bwMode="auto">
          <a:xfrm>
            <a:off x="4338638" y="3587750"/>
            <a:ext cx="18843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Cookie: …</a:t>
            </a:r>
          </a:p>
        </p:txBody>
      </p:sp>
      <p:sp>
        <p:nvSpPr>
          <p:cNvPr id="279576" name="AutoShape 24"/>
          <p:cNvSpPr>
            <a:spLocks noChangeArrowheads="1"/>
          </p:cNvSpPr>
          <p:nvPr/>
        </p:nvSpPr>
        <p:spPr bwMode="auto">
          <a:xfrm>
            <a:off x="4706938" y="3587750"/>
            <a:ext cx="11477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OK: …</a:t>
            </a:r>
          </a:p>
        </p:txBody>
      </p:sp>
      <p:sp>
        <p:nvSpPr>
          <p:cNvPr id="279578" name="AutoShape 26"/>
          <p:cNvSpPr>
            <a:spLocks noChangeArrowheads="1"/>
          </p:cNvSpPr>
          <p:nvPr/>
        </p:nvSpPr>
        <p:spPr bwMode="auto">
          <a:xfrm>
            <a:off x="6227763" y="4652963"/>
            <a:ext cx="2447925" cy="1655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 2</a:t>
            </a:r>
          </a:p>
        </p:txBody>
      </p:sp>
      <p:sp>
        <p:nvSpPr>
          <p:cNvPr id="279579" name="AutoShape 27"/>
          <p:cNvSpPr>
            <a:spLocks noChangeArrowheads="1"/>
          </p:cNvSpPr>
          <p:nvPr/>
        </p:nvSpPr>
        <p:spPr bwMode="auto">
          <a:xfrm>
            <a:off x="1797050" y="3933825"/>
            <a:ext cx="758825" cy="1008063"/>
          </a:xfrm>
          <a:prstGeom prst="can">
            <a:avLst>
              <a:gd name="adj" fmla="val 3321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</a:p>
        </p:txBody>
      </p:sp>
      <p:cxnSp>
        <p:nvCxnSpPr>
          <p:cNvPr id="279580" name="AutoShape 28"/>
          <p:cNvCxnSpPr>
            <a:cxnSpLocks noChangeShapeType="1"/>
            <a:stCxn id="279578" idx="0"/>
            <a:endCxn id="279559" idx="3"/>
          </p:cNvCxnSpPr>
          <p:nvPr/>
        </p:nvCxnSpPr>
        <p:spPr bwMode="auto">
          <a:xfrm rot="5400000" flipH="1">
            <a:off x="4787900" y="1989138"/>
            <a:ext cx="792163" cy="4535487"/>
          </a:xfrm>
          <a:prstGeom prst="curvedConnector2">
            <a:avLst/>
          </a:prstGeom>
          <a:noFill/>
          <a:ln w="101600">
            <a:solidFill>
              <a:schemeClr val="bg2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9581" name="AutoShape 29"/>
          <p:cNvSpPr>
            <a:spLocks noChangeArrowheads="1"/>
          </p:cNvSpPr>
          <p:nvPr/>
        </p:nvSpPr>
        <p:spPr bwMode="auto">
          <a:xfrm>
            <a:off x="468313" y="1268413"/>
            <a:ext cx="2692400" cy="919162"/>
          </a:xfrm>
          <a:prstGeom prst="wedgeRoundRectCallout">
            <a:avLst>
              <a:gd name="adj1" fmla="val -21176"/>
              <a:gd name="adj2" fmla="val 124731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Démarrer session</a:t>
            </a:r>
          </a:p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 : B</a:t>
            </a:r>
          </a:p>
        </p:txBody>
      </p:sp>
      <p:cxnSp>
        <p:nvCxnSpPr>
          <p:cNvPr id="279582" name="AutoShape 30"/>
          <p:cNvCxnSpPr>
            <a:cxnSpLocks noChangeShapeType="1"/>
            <a:stCxn id="279559" idx="3"/>
            <a:endCxn id="279578" idx="0"/>
          </p:cNvCxnSpPr>
          <p:nvPr/>
        </p:nvCxnSpPr>
        <p:spPr bwMode="auto">
          <a:xfrm>
            <a:off x="2916238" y="3860800"/>
            <a:ext cx="4535487" cy="792163"/>
          </a:xfrm>
          <a:prstGeom prst="curvedConnector2">
            <a:avLst/>
          </a:prstGeom>
          <a:noFill/>
          <a:ln w="101600">
            <a:solidFill>
              <a:schemeClr val="bg2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9583" name="AutoShape 31"/>
          <p:cNvSpPr>
            <a:spLocks noChangeArrowheads="1"/>
          </p:cNvSpPr>
          <p:nvPr/>
        </p:nvSpPr>
        <p:spPr bwMode="auto">
          <a:xfrm>
            <a:off x="506413" y="5300663"/>
            <a:ext cx="2308225" cy="919162"/>
          </a:xfrm>
          <a:prstGeom prst="wedgeRoundRectCallout">
            <a:avLst>
              <a:gd name="adj1" fmla="val 20968"/>
              <a:gd name="adj2" fmla="val -109787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Données de</a:t>
            </a:r>
          </a:p>
          <a:p>
            <a:pPr algn="ctr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session pour B</a:t>
            </a:r>
          </a:p>
        </p:txBody>
      </p:sp>
      <p:sp>
        <p:nvSpPr>
          <p:cNvPr id="279584" name="AutoShape 32"/>
          <p:cNvSpPr>
            <a:spLocks noChangeArrowheads="1"/>
          </p:cNvSpPr>
          <p:nvPr/>
        </p:nvSpPr>
        <p:spPr bwMode="auto">
          <a:xfrm>
            <a:off x="4706938" y="3587750"/>
            <a:ext cx="11477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 /</a:t>
            </a:r>
          </a:p>
        </p:txBody>
      </p:sp>
      <p:sp>
        <p:nvSpPr>
          <p:cNvPr id="279585" name="AutoShape 33"/>
          <p:cNvSpPr>
            <a:spLocks noChangeArrowheads="1"/>
          </p:cNvSpPr>
          <p:nvPr/>
        </p:nvSpPr>
        <p:spPr bwMode="auto">
          <a:xfrm>
            <a:off x="3973513" y="3587750"/>
            <a:ext cx="261461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Set-Cookie: …</a:t>
            </a:r>
          </a:p>
        </p:txBody>
      </p:sp>
      <p:sp>
        <p:nvSpPr>
          <p:cNvPr id="279586" name="AutoShape 34"/>
          <p:cNvSpPr>
            <a:spLocks noChangeArrowheads="1"/>
          </p:cNvSpPr>
          <p:nvPr/>
        </p:nvSpPr>
        <p:spPr bwMode="auto">
          <a:xfrm>
            <a:off x="4338638" y="3587750"/>
            <a:ext cx="18843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Cookie: …</a:t>
            </a:r>
          </a:p>
        </p:txBody>
      </p:sp>
      <p:sp>
        <p:nvSpPr>
          <p:cNvPr id="279587" name="AutoShape 35"/>
          <p:cNvSpPr>
            <a:spLocks noChangeArrowheads="1"/>
          </p:cNvSpPr>
          <p:nvPr/>
        </p:nvSpPr>
        <p:spPr bwMode="auto">
          <a:xfrm>
            <a:off x="4706938" y="3587750"/>
            <a:ext cx="1147762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OK: …</a:t>
            </a:r>
          </a:p>
        </p:txBody>
      </p:sp>
      <p:sp>
        <p:nvSpPr>
          <p:cNvPr id="279588" name="AutoShape 36"/>
          <p:cNvSpPr>
            <a:spLocks noChangeArrowheads="1"/>
          </p:cNvSpPr>
          <p:nvPr/>
        </p:nvSpPr>
        <p:spPr bwMode="auto">
          <a:xfrm>
            <a:off x="6732588" y="1916113"/>
            <a:ext cx="1377950" cy="919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</a:t>
            </a:r>
          </a:p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 : A</a:t>
            </a:r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6732588" y="5326063"/>
            <a:ext cx="1377950" cy="919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</a:t>
            </a:r>
          </a:p>
          <a:p>
            <a:pPr algn="ctr"/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 : B</a:t>
            </a:r>
          </a:p>
        </p:txBody>
      </p:sp>
    </p:spTree>
    <p:extLst>
      <p:ext uri="{BB962C8B-B14F-4D97-AF65-F5344CB8AC3E}">
        <p14:creationId xmlns:p14="http://schemas.microsoft.com/office/powerpoint/2010/main" xmlns="" val="34512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6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2795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2795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8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7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79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 tmFilter="0, 0; .2, .5; .8, .5; 1, 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250" autoRev="1" fill="hold"/>
                                        <p:tgtEl>
                                          <p:spTgt spid="2795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6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  <p:bldP spid="279560" grpId="0" animBg="1"/>
      <p:bldP spid="279560" grpId="1" animBg="1"/>
      <p:bldP spid="279570" grpId="0" animBg="1"/>
      <p:bldP spid="279570" grpId="1" animBg="1"/>
      <p:bldP spid="279570" grpId="2" animBg="1"/>
      <p:bldP spid="279570" grpId="3" animBg="1"/>
      <p:bldP spid="279573" grpId="0" animBg="1"/>
      <p:bldP spid="279573" grpId="1" animBg="1"/>
      <p:bldP spid="279573" grpId="2" animBg="1"/>
      <p:bldP spid="279573" grpId="3" animBg="1"/>
      <p:bldP spid="279569" grpId="0" animBg="1"/>
      <p:bldP spid="279569" grpId="1" animBg="1"/>
      <p:bldP spid="279571" grpId="0" animBg="1"/>
      <p:bldP spid="279571" grpId="1" animBg="1"/>
      <p:bldP spid="279575" grpId="0" animBg="1"/>
      <p:bldP spid="279575" grpId="1" animBg="1"/>
      <p:bldP spid="279576" grpId="0" animBg="1"/>
      <p:bldP spid="279576" grpId="1" animBg="1"/>
      <p:bldP spid="279579" grpId="0" animBg="1"/>
      <p:bldP spid="279579" grpId="1" animBg="1"/>
      <p:bldP spid="279581" grpId="0" animBg="1"/>
      <p:bldP spid="279581" grpId="1" animBg="1"/>
      <p:bldP spid="279581" grpId="2" animBg="1"/>
      <p:bldP spid="279581" grpId="3" animBg="1"/>
      <p:bldP spid="279583" grpId="0" animBg="1"/>
      <p:bldP spid="279583" grpId="1" animBg="1"/>
      <p:bldP spid="279583" grpId="2" animBg="1"/>
      <p:bldP spid="279583" grpId="3" animBg="1"/>
      <p:bldP spid="279584" grpId="0" animBg="1"/>
      <p:bldP spid="279584" grpId="1" animBg="1"/>
      <p:bldP spid="279585" grpId="0" animBg="1"/>
      <p:bldP spid="279585" grpId="1" animBg="1"/>
      <p:bldP spid="279586" grpId="0" animBg="1"/>
      <p:bldP spid="279586" grpId="1" animBg="1"/>
      <p:bldP spid="279587" grpId="0" animBg="1"/>
      <p:bldP spid="279587" grpId="1" animBg="1"/>
      <p:bldP spid="279588" grpId="0" animBg="1"/>
      <p:bldP spid="279588" grpId="1" animBg="1"/>
      <p:bldP spid="2795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Sessions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EB3FEC-E779-E145-A78E-6EDAF772A63F}" type="datetime11">
              <a:rPr lang="fr-FR" sz="1200">
                <a:latin typeface="Arial" charset="0"/>
              </a:rPr>
              <a:pPr eaLnBrk="1" hangingPunct="1"/>
              <a:t>14:00:57</a:t>
            </a:fld>
            <a:endParaRPr lang="fr-FR" sz="120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084C58-34CA-7F4F-9D6C-2C6F30819306}" type="slidenum">
              <a:rPr lang="fr-FR" sz="1200">
                <a:latin typeface="Arial" charset="0"/>
              </a:rPr>
              <a:pPr eaLnBrk="1" hangingPunct="1"/>
              <a:t>9</a:t>
            </a:fld>
            <a:endParaRPr lang="fr-FR" sz="1200">
              <a:latin typeface="Arial" charset="0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Créer ou restaurer une session</a:t>
            </a:r>
          </a:p>
          <a:p>
            <a:pPr lvl="1" eaLnBrk="1" hangingPunct="1"/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>
                <a:latin typeface="Courier New" charset="0"/>
              </a:rPr>
              <a:t>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session_start </a:t>
            </a:r>
            <a:r>
              <a:rPr lang="fr-FR" b="1">
                <a:latin typeface="Courier New" charset="0"/>
              </a:rPr>
              <a:t>( </a:t>
            </a:r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void</a:t>
            </a:r>
            <a:r>
              <a:rPr lang="fr-FR" b="1">
                <a:latin typeface="Courier New" charset="0"/>
              </a:rPr>
              <a:t> )</a:t>
            </a:r>
          </a:p>
          <a:p>
            <a:pPr eaLnBrk="1" hangingPunct="1"/>
            <a:r>
              <a:rPr lang="fr-FR">
                <a:latin typeface="Arial" charset="0"/>
              </a:rPr>
              <a:t>Manipuler les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données de session</a:t>
            </a:r>
          </a:p>
          <a:p>
            <a:pPr lvl="1" eaLnBrk="1" hangingPunct="1"/>
            <a:r>
              <a:rPr lang="fr-FR">
                <a:latin typeface="Arial" charset="0"/>
              </a:rPr>
              <a:t>Tableau associatif superglobal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$_SESSION</a:t>
            </a:r>
          </a:p>
          <a:p>
            <a:pPr eaLnBrk="1" hangingPunct="1"/>
            <a:r>
              <a:rPr lang="fr-FR">
                <a:latin typeface="Arial" charset="0"/>
              </a:rPr>
              <a:t>Lire ou définir l'identifiant de session</a:t>
            </a:r>
          </a:p>
          <a:p>
            <a:pPr lvl="1" eaLnBrk="1" hangingPunct="1"/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>
                <a:latin typeface="Courier New" charset="0"/>
              </a:rPr>
              <a:t>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session_id </a:t>
            </a:r>
            <a:r>
              <a:rPr lang="fr-FR" b="1">
                <a:latin typeface="Courier New" charset="0"/>
              </a:rPr>
              <a:t>( [</a:t>
            </a:r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string</a:t>
            </a:r>
            <a:r>
              <a:rPr lang="fr-FR" b="1">
                <a:latin typeface="Courier New" charset="0"/>
              </a:rPr>
              <a:t> </a:t>
            </a:r>
            <a:r>
              <a:rPr lang="fr-FR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id</a:t>
            </a:r>
            <a:r>
              <a:rPr lang="fr-FR" b="1">
                <a:latin typeface="Courier New" charset="0"/>
              </a:rPr>
              <a:t>] )</a:t>
            </a:r>
            <a:endParaRPr lang="fr-FR">
              <a:latin typeface="Arial" charset="0"/>
            </a:endParaRPr>
          </a:p>
          <a:p>
            <a:pPr eaLnBrk="1" hangingPunct="1"/>
            <a:r>
              <a:rPr lang="fr-FR">
                <a:latin typeface="Arial" charset="0"/>
              </a:rPr>
              <a:t>Détruire toutes les variables d'une session </a:t>
            </a:r>
          </a:p>
          <a:p>
            <a:pPr lvl="1" eaLnBrk="1" hangingPunct="1"/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void</a:t>
            </a:r>
            <a:r>
              <a:rPr lang="fr-FR" b="1">
                <a:latin typeface="Courier New" charset="0"/>
              </a:rPr>
              <a:t>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session_unset</a:t>
            </a:r>
            <a:r>
              <a:rPr lang="fr-FR" b="1">
                <a:latin typeface="Courier New" charset="0"/>
              </a:rPr>
              <a:t> ( </a:t>
            </a:r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void</a:t>
            </a:r>
            <a:r>
              <a:rPr lang="fr-FR" b="1">
                <a:latin typeface="Courier New" charset="0"/>
              </a:rPr>
              <a:t> )</a:t>
            </a:r>
            <a:r>
              <a:rPr lang="fr-FR">
                <a:latin typeface="Arial" charset="0"/>
              </a:rPr>
              <a:t> </a:t>
            </a:r>
          </a:p>
          <a:p>
            <a:pPr eaLnBrk="1" hangingPunct="1"/>
            <a:r>
              <a:rPr lang="fr-FR">
                <a:latin typeface="Arial" charset="0"/>
              </a:rPr>
              <a:t>Détruire une session</a:t>
            </a:r>
          </a:p>
          <a:p>
            <a:pPr lvl="1" eaLnBrk="1" hangingPunct="1"/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bool</a:t>
            </a:r>
            <a:r>
              <a:rPr lang="fr-FR" b="1">
                <a:latin typeface="Courier New" charset="0"/>
              </a:rPr>
              <a:t>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session_destroy</a:t>
            </a:r>
            <a:r>
              <a:rPr lang="fr-FR" b="1">
                <a:latin typeface="Courier New" charset="0"/>
              </a:rPr>
              <a:t> ( </a:t>
            </a:r>
            <a:r>
              <a:rPr lang="fr-FR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void</a:t>
            </a:r>
            <a:r>
              <a:rPr lang="fr-FR" b="1">
                <a:latin typeface="Courier New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36172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</TotalTime>
  <Words>521</Words>
  <Application>Microsoft Office PowerPoint</Application>
  <PresentationFormat>Affichage à l'écran (4:3)</PresentationFormat>
  <Paragraphs>162</Paragraphs>
  <Slides>10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Civil</vt:lpstr>
      <vt:lpstr>Cookies et Sessions</vt:lpstr>
      <vt:lpstr>Cookies</vt:lpstr>
      <vt:lpstr>Cookies, principe des échanges</vt:lpstr>
      <vt:lpstr>Cookies</vt:lpstr>
      <vt:lpstr>Cookies en PHP</vt:lpstr>
      <vt:lpstr>Cookies en PHP</vt:lpstr>
      <vt:lpstr>Sessions</vt:lpstr>
      <vt:lpstr>Sessions</vt:lpstr>
      <vt:lpstr>Sessions</vt:lpstr>
      <vt:lpstr>Sessions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et Sessions</dc:title>
  <dc:creator>mdl</dc:creator>
  <cp:lastModifiedBy>fmedol</cp:lastModifiedBy>
  <cp:revision>2</cp:revision>
  <dcterms:created xsi:type="dcterms:W3CDTF">2012-11-22T09:26:17Z</dcterms:created>
  <dcterms:modified xsi:type="dcterms:W3CDTF">2016-03-04T13:03:31Z</dcterms:modified>
</cp:coreProperties>
</file>