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22C-944D-4E24-9190-9304B51C2C3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4767-F21F-42BC-8155-2D14E4A2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22C-944D-4E24-9190-9304B51C2C3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4767-F21F-42BC-8155-2D14E4A2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9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22C-944D-4E24-9190-9304B51C2C3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4767-F21F-42BC-8155-2D14E4A228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536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22C-944D-4E24-9190-9304B51C2C3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4767-F21F-42BC-8155-2D14E4A2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6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22C-944D-4E24-9190-9304B51C2C3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4767-F21F-42BC-8155-2D14E4A228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545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22C-944D-4E24-9190-9304B51C2C3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4767-F21F-42BC-8155-2D14E4A2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0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22C-944D-4E24-9190-9304B51C2C3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4767-F21F-42BC-8155-2D14E4A2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22C-944D-4E24-9190-9304B51C2C3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4767-F21F-42BC-8155-2D14E4A2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8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22C-944D-4E24-9190-9304B51C2C3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4767-F21F-42BC-8155-2D14E4A2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4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22C-944D-4E24-9190-9304B51C2C3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4767-F21F-42BC-8155-2D14E4A2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3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22C-944D-4E24-9190-9304B51C2C3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4767-F21F-42BC-8155-2D14E4A2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22C-944D-4E24-9190-9304B51C2C3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4767-F21F-42BC-8155-2D14E4A2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4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22C-944D-4E24-9190-9304B51C2C3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4767-F21F-42BC-8155-2D14E4A2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22C-944D-4E24-9190-9304B51C2C3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4767-F21F-42BC-8155-2D14E4A2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22C-944D-4E24-9190-9304B51C2C3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4767-F21F-42BC-8155-2D14E4A2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1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4767-F21F-42BC-8155-2D14E4A228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222C-944D-4E24-9190-9304B51C2C35}" type="datetimeFigureOut">
              <a:rPr lang="en-US" smtClean="0"/>
              <a:t>2/7/2020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5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222C-944D-4E24-9190-9304B51C2C3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774767-F21F-42BC-8155-2D14E4A2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6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DF7B23D-2DB0-4C0C-ACF8-0E8E350F3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760" y="2074597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Model Design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4B371A5-62FA-4290-B5B7-A2A937EC8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760" y="4312185"/>
            <a:ext cx="7994479" cy="164630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S1 Group 7 -</a:t>
            </a:r>
            <a:r>
              <a:rPr lang="th-TH" sz="2500" b="1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จบเถอะ</a:t>
            </a:r>
            <a:endParaRPr lang="en-US" sz="2500" b="1" dirty="0">
              <a:solidFill>
                <a:schemeClr val="tx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algn="ctr"/>
            <a:r>
              <a:rPr lang="en-US" sz="2500" b="1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</a:t>
            </a:r>
            <a:r>
              <a:rPr lang="en-US" sz="2500" b="1" dirty="0" err="1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Thanawat</a:t>
            </a:r>
            <a:r>
              <a:rPr lang="en-US" sz="2500" b="1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Thaset</a:t>
            </a:r>
            <a:r>
              <a:rPr lang="en-US" sz="2500" b="1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 1811340015</a:t>
            </a:r>
          </a:p>
          <a:p>
            <a:pPr algn="ctr"/>
            <a:r>
              <a:rPr lang="en-US" sz="2500" b="1" dirty="0" err="1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Pattanai</a:t>
            </a:r>
            <a:r>
              <a:rPr lang="en-US" sz="2500" b="1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Puangwijit</a:t>
            </a:r>
            <a:r>
              <a:rPr lang="en-US" sz="2500" b="1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58113062-2</a:t>
            </a:r>
          </a:p>
          <a:p>
            <a:pPr algn="ctr"/>
            <a:r>
              <a:rPr lang="en-US" sz="2500" b="1" dirty="0" err="1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Supawit</a:t>
            </a:r>
            <a:r>
              <a:rPr lang="en-US" sz="2500" b="1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Srimahachot</a:t>
            </a:r>
            <a:r>
              <a:rPr lang="en-US" sz="2500" b="1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58113077-0</a:t>
            </a:r>
            <a:endParaRPr lang="th-TH" sz="2500" b="1" dirty="0">
              <a:solidFill>
                <a:schemeClr val="tx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9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2F7486-D53C-402A-8CFD-60646507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 : Automatic Fan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D14FB2B-85D9-4530-A1BD-D4B0EDF4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300" dirty="0"/>
              <a:t>Case study 1: Automatic Fan</a:t>
            </a:r>
          </a:p>
          <a:p>
            <a:pPr marL="0" indent="0">
              <a:buNone/>
            </a:pPr>
            <a:endParaRPr lang="en-US" sz="2300" dirty="0"/>
          </a:p>
          <a:p>
            <a:r>
              <a:rPr lang="en-US" sz="2300" dirty="0"/>
              <a:t>Given information </a:t>
            </a:r>
          </a:p>
          <a:p>
            <a:pPr marL="0" indent="0">
              <a:buNone/>
            </a:pPr>
            <a:r>
              <a:rPr lang="en-US" sz="2300" dirty="0"/>
              <a:t>	Ultrasonic Sensor</a:t>
            </a:r>
          </a:p>
          <a:p>
            <a:pPr marL="0" indent="0">
              <a:buNone/>
            </a:pPr>
            <a:r>
              <a:rPr lang="en-US" sz="2300" dirty="0"/>
              <a:t>	- Turn on when near the fan</a:t>
            </a:r>
          </a:p>
          <a:p>
            <a:pPr marL="0" indent="0">
              <a:buNone/>
            </a:pPr>
            <a:r>
              <a:rPr lang="en-US" sz="2300" dirty="0"/>
              <a:t>	- Turn off when away from the fan</a:t>
            </a:r>
          </a:p>
          <a:p>
            <a:pPr marL="0" indent="0">
              <a:buNone/>
            </a:pPr>
            <a:r>
              <a:rPr lang="en-US" sz="2300" dirty="0"/>
              <a:t>	7-Segment</a:t>
            </a:r>
          </a:p>
          <a:p>
            <a:pPr marL="0" indent="0">
              <a:buNone/>
            </a:pPr>
            <a:r>
              <a:rPr lang="en-US" sz="2300" dirty="0"/>
              <a:t>	- Display status of the fan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63496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DB39BD-AC59-432C-95ED-30BE6DB3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 : Automatic Fan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D8DB7BD-3E9A-4829-871D-8CB30751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4663"/>
            <a:ext cx="8596668" cy="41553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Specification</a:t>
            </a:r>
          </a:p>
          <a:p>
            <a:pPr marL="0" indent="0">
              <a:buNone/>
            </a:pPr>
            <a:r>
              <a:rPr lang="en-US" dirty="0"/>
              <a:t>System information</a:t>
            </a:r>
          </a:p>
          <a:p>
            <a:pPr marL="0" indent="0">
              <a:buNone/>
            </a:pPr>
            <a:r>
              <a:rPr lang="en-US" dirty="0"/>
              <a:t>-MCU : STM32L152RB</a:t>
            </a:r>
          </a:p>
          <a:p>
            <a:pPr marL="0" indent="0">
              <a:buNone/>
            </a:pPr>
            <a:r>
              <a:rPr lang="en-US" dirty="0"/>
              <a:t>-Sensor : HC-SR04 module</a:t>
            </a:r>
          </a:p>
          <a:p>
            <a:pPr marL="0" indent="0">
              <a:buNone/>
            </a:pPr>
            <a:r>
              <a:rPr lang="en-US" dirty="0"/>
              <a:t>-Seven Segment</a:t>
            </a:r>
          </a:p>
          <a:p>
            <a:pPr marL="0" indent="0">
              <a:buNone/>
            </a:pPr>
            <a:r>
              <a:rPr lang="en-US" dirty="0"/>
              <a:t>-Software :Keil/Language : C</a:t>
            </a:r>
          </a:p>
          <a:p>
            <a:pPr marL="0" indent="0">
              <a:buNone/>
            </a:pPr>
            <a:r>
              <a:rPr lang="en-US" dirty="0"/>
              <a:t>Function</a:t>
            </a:r>
          </a:p>
          <a:p>
            <a:r>
              <a:rPr lang="en-US" dirty="0"/>
              <a:t>Function</a:t>
            </a:r>
          </a:p>
          <a:p>
            <a:pPr marL="0" indent="0">
              <a:buNone/>
            </a:pPr>
            <a:r>
              <a:rPr lang="en-US" dirty="0"/>
              <a:t>-Detect user when near the fan</a:t>
            </a:r>
          </a:p>
          <a:p>
            <a:pPr marL="0" indent="0">
              <a:buNone/>
            </a:pPr>
            <a:r>
              <a:rPr lang="en-US" dirty="0"/>
              <a:t>-Automatic on/off control</a:t>
            </a:r>
          </a:p>
          <a:p>
            <a:pPr marL="0" indent="0">
              <a:buNone/>
            </a:pPr>
            <a:r>
              <a:rPr lang="en-US" dirty="0"/>
              <a:t>-Show status of the fan</a:t>
            </a:r>
          </a:p>
          <a:p>
            <a:pPr marL="0" indent="0">
              <a:buNone/>
            </a:pPr>
            <a:r>
              <a:rPr lang="en-US" dirty="0"/>
              <a:t>-Delay 10 seconds to turn off after user leave the fan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F355A68-335E-4CAC-8F57-AD581952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 : Automatic Fan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D5F08CC-39D8-4C9A-89EB-C9F60A4C1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1018"/>
            <a:ext cx="8596668" cy="3880773"/>
          </a:xfrm>
        </p:spPr>
        <p:txBody>
          <a:bodyPr/>
          <a:lstStyle/>
          <a:p>
            <a:r>
              <a:rPr lang="en-US" dirty="0"/>
              <a:t>Architectural Design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5907DB46-FB1C-4BF2-8907-94EF07BAE39A}"/>
              </a:ext>
            </a:extLst>
          </p:cNvPr>
          <p:cNvSpPr/>
          <p:nvPr/>
        </p:nvSpPr>
        <p:spPr>
          <a:xfrm>
            <a:off x="1558404" y="3415004"/>
            <a:ext cx="1567543" cy="46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Ultrasonic Sensor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B108FFE1-097B-4BDE-9D01-47BF309E6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02" y="1709538"/>
            <a:ext cx="1962150" cy="3962400"/>
          </a:xfrm>
          <a:prstGeom prst="rect">
            <a:avLst/>
          </a:prstGeom>
        </p:spPr>
      </p:pic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35E9276F-1A4A-4ED3-AA66-C22C9B7FE980}"/>
              </a:ext>
            </a:extLst>
          </p:cNvPr>
          <p:cNvSpPr/>
          <p:nvPr/>
        </p:nvSpPr>
        <p:spPr>
          <a:xfrm>
            <a:off x="7706459" y="2890935"/>
            <a:ext cx="1567543" cy="4665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</a:t>
            </a:r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AF1399B7-1037-410C-AC74-DC9D406A223C}"/>
              </a:ext>
            </a:extLst>
          </p:cNvPr>
          <p:cNvSpPr/>
          <p:nvPr/>
        </p:nvSpPr>
        <p:spPr>
          <a:xfrm>
            <a:off x="7706459" y="3993843"/>
            <a:ext cx="1567543" cy="4665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7-segment</a:t>
            </a:r>
          </a:p>
        </p:txBody>
      </p:sp>
      <p:sp>
        <p:nvSpPr>
          <p:cNvPr id="10" name="ลูกศร: ขวา 9">
            <a:extLst>
              <a:ext uri="{FF2B5EF4-FFF2-40B4-BE49-F238E27FC236}">
                <a16:creationId xmlns:a16="http://schemas.microsoft.com/office/drawing/2014/main" id="{5405DACF-C244-4A37-BDEE-3011D86AC503}"/>
              </a:ext>
            </a:extLst>
          </p:cNvPr>
          <p:cNvSpPr/>
          <p:nvPr/>
        </p:nvSpPr>
        <p:spPr>
          <a:xfrm>
            <a:off x="3442996" y="3498980"/>
            <a:ext cx="886408" cy="27991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62F16DB2-C937-4599-8943-73CD481067B9}"/>
              </a:ext>
            </a:extLst>
          </p:cNvPr>
          <p:cNvSpPr/>
          <p:nvPr/>
        </p:nvSpPr>
        <p:spPr>
          <a:xfrm>
            <a:off x="6628051" y="2984241"/>
            <a:ext cx="886408" cy="27991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ลูกศร: ขวา 11">
            <a:extLst>
              <a:ext uri="{FF2B5EF4-FFF2-40B4-BE49-F238E27FC236}">
                <a16:creationId xmlns:a16="http://schemas.microsoft.com/office/drawing/2014/main" id="{A54265DE-AFC7-49BD-A9AD-AB9A0A545E73}"/>
              </a:ext>
            </a:extLst>
          </p:cNvPr>
          <p:cNvSpPr/>
          <p:nvPr/>
        </p:nvSpPr>
        <p:spPr>
          <a:xfrm>
            <a:off x="6628051" y="4011446"/>
            <a:ext cx="886408" cy="27991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C11DF6BC-A832-42F3-9DFF-F5BB3783B49C}"/>
              </a:ext>
            </a:extLst>
          </p:cNvPr>
          <p:cNvSpPr txBox="1"/>
          <p:nvPr/>
        </p:nvSpPr>
        <p:spPr>
          <a:xfrm>
            <a:off x="1890876" y="5781129"/>
            <a:ext cx="135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D0AE3A67-D4A7-4F19-8EB8-B078DD9941A0}"/>
              </a:ext>
            </a:extLst>
          </p:cNvPr>
          <p:cNvSpPr txBox="1"/>
          <p:nvPr/>
        </p:nvSpPr>
        <p:spPr>
          <a:xfrm>
            <a:off x="4767943" y="5839799"/>
            <a:ext cx="156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STM32l152RB</a:t>
            </a: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28B6AA5D-C74E-4928-82C4-38B3DDD68CBF}"/>
              </a:ext>
            </a:extLst>
          </p:cNvPr>
          <p:cNvSpPr txBox="1"/>
          <p:nvPr/>
        </p:nvSpPr>
        <p:spPr>
          <a:xfrm>
            <a:off x="8027966" y="5786285"/>
            <a:ext cx="135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7E8977B4-CC2F-4D92-AAC1-936FCF07A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744" y="3969602"/>
            <a:ext cx="975445" cy="981541"/>
          </a:xfrm>
          <a:prstGeom prst="rect">
            <a:avLst/>
          </a:prstGeo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9B4B81A2-5878-475D-A568-D5B762E79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336" y="1762505"/>
            <a:ext cx="1249788" cy="920576"/>
          </a:xfrm>
          <a:prstGeom prst="rect">
            <a:avLst/>
          </a:prstGeom>
        </p:spPr>
      </p:pic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A564B6E2-D446-428E-8CD7-860D3BBF1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7966" y="4639614"/>
            <a:ext cx="1042506" cy="9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9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8137D78-7CEA-4A0D-934B-EEFBF2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 : Automatic Fan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08558D-FCA9-45DC-9343-5E529C0EC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43359" cy="3880773"/>
          </a:xfrm>
        </p:spPr>
        <p:txBody>
          <a:bodyPr/>
          <a:lstStyle/>
          <a:p>
            <a:r>
              <a:rPr lang="en-US" dirty="0"/>
              <a:t>Architectural Design</a:t>
            </a:r>
          </a:p>
          <a:p>
            <a:r>
              <a:rPr lang="en-US" dirty="0"/>
              <a:t>Pin Used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04CB2029-4064-4DF3-B56F-ECFABF603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93" y="3208347"/>
            <a:ext cx="8784901" cy="1165691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87BA79A-F257-4B4D-88B7-7BBBE78B0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917" y="4740929"/>
            <a:ext cx="2184390" cy="88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4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B1BFA13-3C13-4FB3-93CC-0AD9B21E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 : Automatic Fan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01159C5-A570-4C36-A620-34DBACA2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5871"/>
            <a:ext cx="8596668" cy="4749259"/>
          </a:xfrm>
        </p:spPr>
        <p:txBody>
          <a:bodyPr/>
          <a:lstStyle/>
          <a:p>
            <a:r>
              <a:rPr lang="en-US" dirty="0"/>
              <a:t>Detailed design</a:t>
            </a:r>
          </a:p>
          <a:p>
            <a:r>
              <a:rPr lang="en-US" dirty="0"/>
              <a:t>Flowchart</a:t>
            </a:r>
          </a:p>
        </p:txBody>
      </p:sp>
      <p:sp>
        <p:nvSpPr>
          <p:cNvPr id="4" name="แผนผังลำดับงาน: สิ้นสุด 3">
            <a:extLst>
              <a:ext uri="{FF2B5EF4-FFF2-40B4-BE49-F238E27FC236}">
                <a16:creationId xmlns:a16="http://schemas.microsoft.com/office/drawing/2014/main" id="{8216C38C-FE9D-4982-8987-CD6C0AAD1558}"/>
              </a:ext>
            </a:extLst>
          </p:cNvPr>
          <p:cNvSpPr/>
          <p:nvPr/>
        </p:nvSpPr>
        <p:spPr>
          <a:xfrm>
            <a:off x="4941192" y="1331045"/>
            <a:ext cx="1709041" cy="45458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ลูกศรเชื่อมต่อแบบตรง 5">
            <a:extLst>
              <a:ext uri="{FF2B5EF4-FFF2-40B4-BE49-F238E27FC236}">
                <a16:creationId xmlns:a16="http://schemas.microsoft.com/office/drawing/2014/main" id="{7EA49F3C-D519-4E6D-8075-A1B585BA80EA}"/>
              </a:ext>
            </a:extLst>
          </p:cNvPr>
          <p:cNvCxnSpPr>
            <a:cxnSpLocks/>
          </p:cNvCxnSpPr>
          <p:nvPr/>
        </p:nvCxnSpPr>
        <p:spPr>
          <a:xfrm flipH="1">
            <a:off x="5744239" y="1784505"/>
            <a:ext cx="1" cy="21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EF0ED20A-B5AF-4956-8D4A-70BCB5C39FD0}"/>
              </a:ext>
            </a:extLst>
          </p:cNvPr>
          <p:cNvSpPr/>
          <p:nvPr/>
        </p:nvSpPr>
        <p:spPr>
          <a:xfrm>
            <a:off x="4649847" y="2500673"/>
            <a:ext cx="2188789" cy="27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User</a:t>
            </a:r>
          </a:p>
        </p:txBody>
      </p:sp>
      <p:cxnSp>
        <p:nvCxnSpPr>
          <p:cNvPr id="9" name="ลูกศรเชื่อมต่อแบบตรง 8">
            <a:extLst>
              <a:ext uri="{FF2B5EF4-FFF2-40B4-BE49-F238E27FC236}">
                <a16:creationId xmlns:a16="http://schemas.microsoft.com/office/drawing/2014/main" id="{4C22B2EE-8D3C-4A46-9E71-166DC76ACFB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744242" y="2776462"/>
            <a:ext cx="0" cy="30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ข้าวหลามตัด 10">
            <a:extLst>
              <a:ext uri="{FF2B5EF4-FFF2-40B4-BE49-F238E27FC236}">
                <a16:creationId xmlns:a16="http://schemas.microsoft.com/office/drawing/2014/main" id="{489B4D5B-1B26-419A-8723-498476F80D29}"/>
              </a:ext>
            </a:extLst>
          </p:cNvPr>
          <p:cNvSpPr/>
          <p:nvPr/>
        </p:nvSpPr>
        <p:spPr>
          <a:xfrm>
            <a:off x="5282378" y="3110858"/>
            <a:ext cx="923222" cy="5141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</a:t>
            </a:r>
          </a:p>
          <a:p>
            <a:pPr algn="ctr"/>
            <a:r>
              <a:rPr lang="en-US" sz="1100" dirty="0"/>
              <a:t>Sit?</a:t>
            </a: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CDBA9519-77E3-4DBD-9ED5-CD13498FEFE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743989" y="3625047"/>
            <a:ext cx="0" cy="26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A04B9C98-32A0-4C4D-A562-6FCAED1C83A4}"/>
              </a:ext>
            </a:extLst>
          </p:cNvPr>
          <p:cNvSpPr/>
          <p:nvPr/>
        </p:nvSpPr>
        <p:spPr>
          <a:xfrm>
            <a:off x="4610792" y="3893369"/>
            <a:ext cx="2058852" cy="222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Turn on fan</a:t>
            </a: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260733C8-340A-477F-B7B0-A5456EBB7E9F}"/>
              </a:ext>
            </a:extLst>
          </p:cNvPr>
          <p:cNvSpPr txBox="1"/>
          <p:nvPr/>
        </p:nvSpPr>
        <p:spPr>
          <a:xfrm>
            <a:off x="5784196" y="3493767"/>
            <a:ext cx="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0" name="ตัวเชื่อมต่อ: หักมุม 19">
            <a:extLst>
              <a:ext uri="{FF2B5EF4-FFF2-40B4-BE49-F238E27FC236}">
                <a16:creationId xmlns:a16="http://schemas.microsoft.com/office/drawing/2014/main" id="{E215D0A4-AFA0-4DFA-A924-A23353AF98C2}"/>
              </a:ext>
            </a:extLst>
          </p:cNvPr>
          <p:cNvCxnSpPr>
            <a:cxnSpLocks/>
            <a:endCxn id="69" idx="3"/>
          </p:cNvCxnSpPr>
          <p:nvPr/>
        </p:nvCxnSpPr>
        <p:spPr>
          <a:xfrm rot="16200000" flipV="1">
            <a:off x="6370500" y="2608440"/>
            <a:ext cx="1265732" cy="241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ลูกศรเชื่อมต่อแบบตรง 56">
            <a:extLst>
              <a:ext uri="{FF2B5EF4-FFF2-40B4-BE49-F238E27FC236}">
                <a16:creationId xmlns:a16="http://schemas.microsoft.com/office/drawing/2014/main" id="{D989DF0B-1E0E-4039-BB64-B19D6364A6E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744240" y="2178835"/>
            <a:ext cx="2" cy="32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ตัวเชื่อมต่อตรง 63">
            <a:extLst>
              <a:ext uri="{FF2B5EF4-FFF2-40B4-BE49-F238E27FC236}">
                <a16:creationId xmlns:a16="http://schemas.microsoft.com/office/drawing/2014/main" id="{82A98D6E-83C2-49A3-9188-DF35B15D3A4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205600" y="3367953"/>
            <a:ext cx="929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กล่องข้อความ 64">
            <a:extLst>
              <a:ext uri="{FF2B5EF4-FFF2-40B4-BE49-F238E27FC236}">
                <a16:creationId xmlns:a16="http://schemas.microsoft.com/office/drawing/2014/main" id="{4A4EEC7B-B601-4DF4-B0A1-0EE7BF9D7A9E}"/>
              </a:ext>
            </a:extLst>
          </p:cNvPr>
          <p:cNvSpPr txBox="1"/>
          <p:nvPr/>
        </p:nvSpPr>
        <p:spPr>
          <a:xfrm>
            <a:off x="6268373" y="2992547"/>
            <a:ext cx="59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66" name="ลูกศรเชื่อมต่อแบบตรง 65">
            <a:extLst>
              <a:ext uri="{FF2B5EF4-FFF2-40B4-BE49-F238E27FC236}">
                <a16:creationId xmlns:a16="http://schemas.microsoft.com/office/drawing/2014/main" id="{663BF81B-DDAD-4DEF-ADB6-067D5F81CD74}"/>
              </a:ext>
            </a:extLst>
          </p:cNvPr>
          <p:cNvCxnSpPr>
            <a:cxnSpLocks/>
          </p:cNvCxnSpPr>
          <p:nvPr/>
        </p:nvCxnSpPr>
        <p:spPr>
          <a:xfrm>
            <a:off x="5723312" y="4115670"/>
            <a:ext cx="0" cy="30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สี่เหลี่ยมผืนผ้า 66">
            <a:extLst>
              <a:ext uri="{FF2B5EF4-FFF2-40B4-BE49-F238E27FC236}">
                <a16:creationId xmlns:a16="http://schemas.microsoft.com/office/drawing/2014/main" id="{825589ED-2851-477D-8C8A-70BE012C652C}"/>
              </a:ext>
            </a:extLst>
          </p:cNvPr>
          <p:cNvSpPr/>
          <p:nvPr/>
        </p:nvSpPr>
        <p:spPr>
          <a:xfrm>
            <a:off x="4735953" y="4431318"/>
            <a:ext cx="1995396" cy="22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7-Seg show on</a:t>
            </a:r>
          </a:p>
        </p:txBody>
      </p:sp>
      <p:sp>
        <p:nvSpPr>
          <p:cNvPr id="69" name="สี่เหลี่ยมผืนผ้า 68">
            <a:extLst>
              <a:ext uri="{FF2B5EF4-FFF2-40B4-BE49-F238E27FC236}">
                <a16:creationId xmlns:a16="http://schemas.microsoft.com/office/drawing/2014/main" id="{09EBE33D-2941-4B2B-BFCC-0109D0C6BFD8}"/>
              </a:ext>
            </a:extLst>
          </p:cNvPr>
          <p:cNvSpPr/>
          <p:nvPr/>
        </p:nvSpPr>
        <p:spPr>
          <a:xfrm>
            <a:off x="4694007" y="1958252"/>
            <a:ext cx="2188786" cy="27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7-Seg show</a:t>
            </a:r>
            <a:r>
              <a:rPr lang="th-TH" dirty="0"/>
              <a:t> </a:t>
            </a:r>
            <a:r>
              <a:rPr lang="en-US" dirty="0"/>
              <a:t>off </a:t>
            </a:r>
          </a:p>
        </p:txBody>
      </p:sp>
      <p:cxnSp>
        <p:nvCxnSpPr>
          <p:cNvPr id="73" name="ลูกศรเชื่อมต่อแบบตรง 72">
            <a:extLst>
              <a:ext uri="{FF2B5EF4-FFF2-40B4-BE49-F238E27FC236}">
                <a16:creationId xmlns:a16="http://schemas.microsoft.com/office/drawing/2014/main" id="{AD3BC79F-9D80-458B-BA38-BEA7BD78F049}"/>
              </a:ext>
            </a:extLst>
          </p:cNvPr>
          <p:cNvCxnSpPr>
            <a:cxnSpLocks/>
          </p:cNvCxnSpPr>
          <p:nvPr/>
        </p:nvCxnSpPr>
        <p:spPr>
          <a:xfrm>
            <a:off x="5743989" y="4674515"/>
            <a:ext cx="0" cy="30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ข้าวหลามตัด 73">
            <a:extLst>
              <a:ext uri="{FF2B5EF4-FFF2-40B4-BE49-F238E27FC236}">
                <a16:creationId xmlns:a16="http://schemas.microsoft.com/office/drawing/2014/main" id="{5AFBACE1-35EF-42F5-9E71-21A86462576D}"/>
              </a:ext>
            </a:extLst>
          </p:cNvPr>
          <p:cNvSpPr/>
          <p:nvPr/>
        </p:nvSpPr>
        <p:spPr>
          <a:xfrm>
            <a:off x="5251343" y="4941734"/>
            <a:ext cx="964616" cy="6158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Sit?</a:t>
            </a:r>
          </a:p>
        </p:txBody>
      </p:sp>
      <p:sp>
        <p:nvSpPr>
          <p:cNvPr id="78" name="กล่องข้อความ 77">
            <a:extLst>
              <a:ext uri="{FF2B5EF4-FFF2-40B4-BE49-F238E27FC236}">
                <a16:creationId xmlns:a16="http://schemas.microsoft.com/office/drawing/2014/main" id="{CF2A2205-9EA5-4656-B341-EABFB8A792CC}"/>
              </a:ext>
            </a:extLst>
          </p:cNvPr>
          <p:cNvSpPr txBox="1"/>
          <p:nvPr/>
        </p:nvSpPr>
        <p:spPr>
          <a:xfrm>
            <a:off x="4814939" y="4903162"/>
            <a:ext cx="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09" name="กล่องข้อความ 108">
            <a:extLst>
              <a:ext uri="{FF2B5EF4-FFF2-40B4-BE49-F238E27FC236}">
                <a16:creationId xmlns:a16="http://schemas.microsoft.com/office/drawing/2014/main" id="{F13B74B6-6CCB-48C0-8A1B-89947D8BF4D4}"/>
              </a:ext>
            </a:extLst>
          </p:cNvPr>
          <p:cNvSpPr txBox="1"/>
          <p:nvPr/>
        </p:nvSpPr>
        <p:spPr>
          <a:xfrm>
            <a:off x="5707203" y="5485527"/>
            <a:ext cx="59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7" name="ตัวเชื่อมต่อ: หักมุม 36">
            <a:extLst>
              <a:ext uri="{FF2B5EF4-FFF2-40B4-BE49-F238E27FC236}">
                <a16:creationId xmlns:a16="http://schemas.microsoft.com/office/drawing/2014/main" id="{B4393935-A568-4465-BE4F-5C08FE171E58}"/>
              </a:ext>
            </a:extLst>
          </p:cNvPr>
          <p:cNvCxnSpPr>
            <a:cxnSpLocks/>
            <a:stCxn id="74" idx="1"/>
            <a:endCxn id="14" idx="1"/>
          </p:cNvCxnSpPr>
          <p:nvPr/>
        </p:nvCxnSpPr>
        <p:spPr>
          <a:xfrm rot="10800000">
            <a:off x="4610793" y="4004521"/>
            <a:ext cx="640551" cy="1245139"/>
          </a:xfrm>
          <a:prstGeom prst="bentConnector3">
            <a:avLst>
              <a:gd name="adj1" fmla="val 13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ข้าวหลามตัด 31">
            <a:extLst>
              <a:ext uri="{FF2B5EF4-FFF2-40B4-BE49-F238E27FC236}">
                <a16:creationId xmlns:a16="http://schemas.microsoft.com/office/drawing/2014/main" id="{4800B55B-54F2-4A1C-B481-172930E70C4D}"/>
              </a:ext>
            </a:extLst>
          </p:cNvPr>
          <p:cNvSpPr/>
          <p:nvPr/>
        </p:nvSpPr>
        <p:spPr>
          <a:xfrm>
            <a:off x="5261705" y="5866506"/>
            <a:ext cx="923214" cy="5464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&gt;</a:t>
            </a:r>
            <a:r>
              <a:rPr lang="th-TH" sz="1050" dirty="0"/>
              <a:t>10</a:t>
            </a:r>
            <a:r>
              <a:rPr lang="en-US" sz="1050" dirty="0"/>
              <a:t> sec</a:t>
            </a:r>
          </a:p>
        </p:txBody>
      </p:sp>
      <p:cxnSp>
        <p:nvCxnSpPr>
          <p:cNvPr id="39" name="ลูกศรเชื่อมต่อแบบตรง 38">
            <a:extLst>
              <a:ext uri="{FF2B5EF4-FFF2-40B4-BE49-F238E27FC236}">
                <a16:creationId xmlns:a16="http://schemas.microsoft.com/office/drawing/2014/main" id="{7A6D7726-4CC1-4416-874D-4C394462109A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5733651" y="5557584"/>
            <a:ext cx="0" cy="29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ตัวเชื่อมต่อ: หักมุม 42">
            <a:extLst>
              <a:ext uri="{FF2B5EF4-FFF2-40B4-BE49-F238E27FC236}">
                <a16:creationId xmlns:a16="http://schemas.microsoft.com/office/drawing/2014/main" id="{D76669BA-D773-4887-8F16-49D2D4E0B4FF}"/>
              </a:ext>
            </a:extLst>
          </p:cNvPr>
          <p:cNvCxnSpPr>
            <a:cxnSpLocks/>
            <a:stCxn id="32" idx="1"/>
            <a:endCxn id="69" idx="1"/>
          </p:cNvCxnSpPr>
          <p:nvPr/>
        </p:nvCxnSpPr>
        <p:spPr>
          <a:xfrm rot="10800000">
            <a:off x="4694007" y="2096147"/>
            <a:ext cx="567698" cy="4043562"/>
          </a:xfrm>
          <a:prstGeom prst="bentConnector3">
            <a:avLst>
              <a:gd name="adj1" fmla="val 305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กล่องข้อความ 55">
            <a:extLst>
              <a:ext uri="{FF2B5EF4-FFF2-40B4-BE49-F238E27FC236}">
                <a16:creationId xmlns:a16="http://schemas.microsoft.com/office/drawing/2014/main" id="{2D74AA3F-A2DE-4224-92E5-8B25A42118C6}"/>
              </a:ext>
            </a:extLst>
          </p:cNvPr>
          <p:cNvSpPr txBox="1"/>
          <p:nvPr/>
        </p:nvSpPr>
        <p:spPr>
          <a:xfrm>
            <a:off x="6160276" y="6106277"/>
            <a:ext cx="59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8" name="กล่องข้อความ 57">
            <a:extLst>
              <a:ext uri="{FF2B5EF4-FFF2-40B4-BE49-F238E27FC236}">
                <a16:creationId xmlns:a16="http://schemas.microsoft.com/office/drawing/2014/main" id="{2C95C7D7-30F7-4A92-827B-01D82562F541}"/>
              </a:ext>
            </a:extLst>
          </p:cNvPr>
          <p:cNvSpPr txBox="1"/>
          <p:nvPr/>
        </p:nvSpPr>
        <p:spPr>
          <a:xfrm>
            <a:off x="4822451" y="5755090"/>
            <a:ext cx="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47" name="ตัวเชื่อมต่อ: หักมุม 46">
            <a:extLst>
              <a:ext uri="{FF2B5EF4-FFF2-40B4-BE49-F238E27FC236}">
                <a16:creationId xmlns:a16="http://schemas.microsoft.com/office/drawing/2014/main" id="{21B05AF4-67D4-4734-8393-533ED39A4415}"/>
              </a:ext>
            </a:extLst>
          </p:cNvPr>
          <p:cNvCxnSpPr>
            <a:cxnSpLocks/>
            <a:stCxn id="32" idx="3"/>
            <a:endCxn id="14" idx="3"/>
          </p:cNvCxnSpPr>
          <p:nvPr/>
        </p:nvCxnSpPr>
        <p:spPr>
          <a:xfrm flipV="1">
            <a:off x="6184919" y="4004520"/>
            <a:ext cx="484725" cy="2135189"/>
          </a:xfrm>
          <a:prstGeom prst="bentConnector3">
            <a:avLst>
              <a:gd name="adj1" fmla="val 147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68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C6402BD-3E87-4D55-908A-F7F9D4FC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 : Automatic Fan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EE50A2F-BB27-4F97-B030-4EDC5AFC7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167"/>
            <a:ext cx="8596668" cy="4646195"/>
          </a:xfrm>
        </p:spPr>
        <p:txBody>
          <a:bodyPr/>
          <a:lstStyle/>
          <a:p>
            <a:r>
              <a:rPr lang="en-US" dirty="0"/>
              <a:t>Detailed design</a:t>
            </a:r>
          </a:p>
        </p:txBody>
      </p:sp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762FE289-496E-476C-87C3-E5359E323EA4}"/>
              </a:ext>
            </a:extLst>
          </p:cNvPr>
          <p:cNvSpPr/>
          <p:nvPr/>
        </p:nvSpPr>
        <p:spPr>
          <a:xfrm>
            <a:off x="4814786" y="2369692"/>
            <a:ext cx="1567543" cy="46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Ultrasonic Sensor</a:t>
            </a:r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9F5F4BCE-63A0-4C48-A070-BB9F8E3FC0FB}"/>
              </a:ext>
            </a:extLst>
          </p:cNvPr>
          <p:cNvSpPr/>
          <p:nvPr/>
        </p:nvSpPr>
        <p:spPr>
          <a:xfrm>
            <a:off x="2554664" y="3384838"/>
            <a:ext cx="2139771" cy="66685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Function:</a:t>
            </a:r>
          </a:p>
          <a:p>
            <a:pPr algn="ctr"/>
            <a:r>
              <a:rPr lang="en-US" dirty="0"/>
              <a:t>Automatic on/off</a:t>
            </a:r>
          </a:p>
          <a:p>
            <a:pPr algn="ctr"/>
            <a:endParaRPr lang="en-US" dirty="0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F325D88F-9F27-45A8-BCF6-6B0D84A479DF}"/>
              </a:ext>
            </a:extLst>
          </p:cNvPr>
          <p:cNvSpPr/>
          <p:nvPr/>
        </p:nvSpPr>
        <p:spPr>
          <a:xfrm>
            <a:off x="6668228" y="4866699"/>
            <a:ext cx="1567543" cy="4665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7-segment</a:t>
            </a:r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57A084BA-CAC4-43A0-AD21-87C9FE444E08}"/>
              </a:ext>
            </a:extLst>
          </p:cNvPr>
          <p:cNvSpPr/>
          <p:nvPr/>
        </p:nvSpPr>
        <p:spPr>
          <a:xfrm>
            <a:off x="2917998" y="4866699"/>
            <a:ext cx="1567543" cy="4665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</a:t>
            </a:r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6AFDB86D-BB94-430D-ADF6-76CB83D6EE91}"/>
              </a:ext>
            </a:extLst>
          </p:cNvPr>
          <p:cNvSpPr/>
          <p:nvPr/>
        </p:nvSpPr>
        <p:spPr>
          <a:xfrm>
            <a:off x="6427681" y="3429000"/>
            <a:ext cx="2139771" cy="66685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Function:</a:t>
            </a:r>
          </a:p>
          <a:p>
            <a:pPr algn="ctr"/>
            <a:r>
              <a:rPr lang="en-US" dirty="0"/>
              <a:t>Show status</a:t>
            </a:r>
          </a:p>
          <a:p>
            <a:pPr algn="ctr"/>
            <a:endParaRPr lang="en-US" dirty="0"/>
          </a:p>
        </p:txBody>
      </p:sp>
      <p:pic>
        <p:nvPicPr>
          <p:cNvPr id="3074" name="Picture 2" descr="Image result for ultrasonic sensor">
            <a:extLst>
              <a:ext uri="{FF2B5EF4-FFF2-40B4-BE49-F238E27FC236}">
                <a16:creationId xmlns:a16="http://schemas.microsoft.com/office/drawing/2014/main" id="{D755965F-F994-4E9A-9B64-5CA7DEAB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204" y="1208077"/>
            <a:ext cx="977796" cy="97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7 segment">
            <a:extLst>
              <a:ext uri="{FF2B5EF4-FFF2-40B4-BE49-F238E27FC236}">
                <a16:creationId xmlns:a16="http://schemas.microsoft.com/office/drawing/2014/main" id="{9F668488-AB6D-4B87-8C8F-014FF64A0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280" y="5508232"/>
            <a:ext cx="1041662" cy="95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D435C144-0E5D-4F47-905F-9D574809F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79" y="5541169"/>
            <a:ext cx="1251337" cy="9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0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BFA57A2-30C1-440E-B528-3ABEA6DA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Design : Automatic Fan</a:t>
            </a:r>
            <a:br>
              <a:rPr lang="th-TH" dirty="0"/>
            </a:br>
            <a:br>
              <a:rPr lang="en-US" dirty="0"/>
            </a:br>
            <a:r>
              <a:rPr lang="en-US" dirty="0"/>
              <a:t>Project Plan</a:t>
            </a:r>
          </a:p>
        </p:txBody>
      </p:sp>
      <p:pic>
        <p:nvPicPr>
          <p:cNvPr id="10" name="ตัวแทนเนื้อหา 9">
            <a:extLst>
              <a:ext uri="{FF2B5EF4-FFF2-40B4-BE49-F238E27FC236}">
                <a16:creationId xmlns:a16="http://schemas.microsoft.com/office/drawing/2014/main" id="{660839F1-C5E7-4693-A772-80720D7F7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018" y="2387639"/>
            <a:ext cx="6450001" cy="342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60384"/>
      </p:ext>
    </p:extLst>
  </p:cSld>
  <p:clrMapOvr>
    <a:masterClrMapping/>
  </p:clrMapOvr>
</p:sld>
</file>

<file path=ppt/theme/theme1.xml><?xml version="1.0" encoding="utf-8"?>
<a:theme xmlns:a="http://schemas.openxmlformats.org/drawingml/2006/main" name="เหลี่ยมเพชร">
  <a:themeElements>
    <a:clrScheme name="เหลี่ยมเพชร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เหลี่ยมเพชร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213</Words>
  <Application>Microsoft Office PowerPoint</Application>
  <PresentationFormat>แบบจอกว้าง</PresentationFormat>
  <Paragraphs>72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3" baseType="lpstr">
      <vt:lpstr>AngsanaUPC</vt:lpstr>
      <vt:lpstr>Arial</vt:lpstr>
      <vt:lpstr>Trebuchet MS</vt:lpstr>
      <vt:lpstr>Wingdings 3</vt:lpstr>
      <vt:lpstr>เหลี่ยมเพชร</vt:lpstr>
      <vt:lpstr>Model Design</vt:lpstr>
      <vt:lpstr>Model Design : Automatic Fan</vt:lpstr>
      <vt:lpstr>Model Design : Automatic Fan</vt:lpstr>
      <vt:lpstr>Model Design : Automatic Fan</vt:lpstr>
      <vt:lpstr>Model Design : Automatic Fan</vt:lpstr>
      <vt:lpstr>Model Design : Automatic Fan</vt:lpstr>
      <vt:lpstr>Model Design : Automatic Fan</vt:lpstr>
      <vt:lpstr>Model Design : Automatic Fan  Project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Design</dc:title>
  <dc:creator>Gunny</dc:creator>
  <cp:lastModifiedBy>Gunny</cp:lastModifiedBy>
  <cp:revision>30</cp:revision>
  <dcterms:created xsi:type="dcterms:W3CDTF">2020-01-27T15:09:56Z</dcterms:created>
  <dcterms:modified xsi:type="dcterms:W3CDTF">2020-02-06T19:47:35Z</dcterms:modified>
</cp:coreProperties>
</file>