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72" r:id="rId1"/>
  </p:sldMasterIdLst>
  <p:notesMasterIdLst>
    <p:notesMasterId r:id="rId2"/>
  </p:notesMasterIdLst>
  <p:sldIdLst>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33" r:id="rId17"/>
    <p:sldId id="328" r:id="rId18"/>
    <p:sldId id="329" r:id="rId19"/>
    <p:sldId id="335" r:id="rId20"/>
    <p:sldId id="337" r:id="rId21"/>
    <p:sldId id="338" r:id="rId22"/>
  </p:sldIdLst>
  <p:sldSz type="screen16x9" cy="5143500" cx="9144000"/>
  <p:notesSz cx="6858000" cy="9144000"/>
  <p:embeddedFontLst>
    <p:embeddedFont>
      <p:font typeface="Adobe Gothic Std B" panose="020B0800000000000000" charset="-128"/>
      <p:bold r:id="rId23"/>
    </p:embeddedFont>
    <p:embeddedFont>
      <p:font typeface="Arial Black" panose="020B0A04020102020204" pitchFamily="34" charset="0"/>
      <p:bold r:id="rId24"/>
    </p:embeddedFont>
    <p:embeddedFont>
      <p:font typeface="Gabriola" panose="04040605051002020D02" pitchFamily="82" charset="0"/>
      <p:regular r:id="rId25"/>
    </p:embeddedFont>
    <p:embeddedFont>
      <p:font typeface="Minion Pro Med" panose="02040503050306020203" charset="0"/>
      <p:regular r:id="rId26"/>
      <p:italic r:id="rId27"/>
    </p:embeddedFon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font" Target="fonts/font1.fntdata"/><Relationship Id="rId24" Type="http://schemas.openxmlformats.org/officeDocument/2006/relationships/font" Target="fonts/font2.fntdata"/><Relationship Id="rId25" Type="http://schemas.openxmlformats.org/officeDocument/2006/relationships/font" Target="fonts/font3.fntdata"/><Relationship Id="rId26" Type="http://schemas.openxmlformats.org/officeDocument/2006/relationships/font" Target="fonts/font4.fntdata"/><Relationship Id="rId27" Type="http://schemas.openxmlformats.org/officeDocument/2006/relationships/font" Target="fonts/font5.fntdata"/><Relationship Id="rId28" Type="http://schemas.openxmlformats.org/officeDocument/2006/relationships/font" Target="fonts/font6.fntdata"/><Relationship Id="rId29" Type="http://schemas.openxmlformats.org/officeDocument/2006/relationships/font" Target="fonts/font7.fntdata"/><Relationship Id="rId30" Type="http://schemas.openxmlformats.org/officeDocument/2006/relationships/font" Target="fonts/font8.fntdata"/><Relationship Id="rId31" Type="http://schemas.openxmlformats.org/officeDocument/2006/relationships/font" Target="fonts/font9.fntdata"/><Relationship Id="rId32" Type="http://schemas.openxmlformats.org/officeDocument/2006/relationships/font" Target="fonts/font10.fntdata"/><Relationship Id="rId33" Type="http://schemas.openxmlformats.org/officeDocument/2006/relationships/font" Target="fonts/font11.fntdata"/><Relationship Id="rId34" Type="http://schemas.openxmlformats.org/officeDocument/2006/relationships/font" Target="fonts/font12.fntdata"/><Relationship Id="rId35" Type="http://schemas.openxmlformats.org/officeDocument/2006/relationships/font" Target="fonts/font13.fntdata"/><Relationship Id="rId36" Type="http://schemas.openxmlformats.org/officeDocument/2006/relationships/tableStyles" Target="tableStyles.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1" name="Shape 2"/>
        <p:cNvGrpSpPr/>
        <p:nvPr/>
      </p:nvGrpSpPr>
      <p:grpSpPr>
        <a:xfrm>
          <a:off x="0" y="0"/>
          <a:ext cx="0" cy="0"/>
          <a:chOff x="0" y="0"/>
          <a:chExt cx="0" cy="0"/>
        </a:xfrm>
      </p:grpSpPr>
      <p:sp>
        <p:nvSpPr>
          <p:cNvPr id="1048680" name="Google Shape;3;n"/>
          <p:cNvSpPr>
            <a:spLocks noChangeAspect="1" noRot="1" noGrp="1"/>
          </p:cNvSpPr>
          <p:nvPr>
            <p:ph type="sldImg" idx="2"/>
          </p:nvPr>
        </p:nvSpPr>
        <p:spPr>
          <a:xfrm>
            <a:off x="381309"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1"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1"/>
        <p:cNvGrpSpPr/>
        <p:nvPr/>
      </p:nvGrpSpPr>
      <p:grpSpPr>
        <a:xfrm>
          <a:off x="0" y="0"/>
          <a:ext cx="0" cy="0"/>
          <a:chOff x="0" y="0"/>
          <a:chExt cx="0" cy="0"/>
        </a:xfrm>
      </p:grpSpPr>
      <p:sp>
        <p:nvSpPr>
          <p:cNvPr id="1048610" name="Google Shape;52;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1" name="Google Shape;53;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6"/>
        <p:cNvGrpSpPr/>
        <p:nvPr/>
      </p:nvGrpSpPr>
      <p:grpSpPr>
        <a:xfrm>
          <a:off x="0" y="0"/>
          <a:ext cx="0" cy="0"/>
          <a:chOff x="0" y="0"/>
          <a:chExt cx="0" cy="0"/>
        </a:xfrm>
      </p:grpSpPr>
      <p:sp>
        <p:nvSpPr>
          <p:cNvPr id="1048614" name="Google Shape;57;gbd08f57e3d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5" name="Google Shape;58;gbd08f57e3d_0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49" name="Slide Image Placeholder 1"/>
          <p:cNvSpPr>
            <a:spLocks noChangeAspect="1" noRot="1" noGrp="1"/>
          </p:cNvSpPr>
          <p:nvPr>
            <p:ph type="sldImg"/>
          </p:nvPr>
        </p:nvSpPr>
        <p:spPr>
          <a:xfrm>
            <a:off x="381000" y="685800"/>
            <a:ext cx="6096000" cy="3429000"/>
          </a:xfrm>
        </p:spPr>
      </p:sp>
      <p:sp>
        <p:nvSpPr>
          <p:cNvPr id="1048650" name="Notes Placeholder 2"/>
          <p:cNvSpPr>
            <a:spLocks noGrp="1"/>
          </p:cNvSpPr>
          <p:nvPr>
            <p:ph type="body" idx="1"/>
          </p:nvPr>
        </p:nvSpPr>
        <p:spPr/>
        <p:txBody>
          <a:bodyPr/>
          <a:p>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47" name="Shape 10"/>
        <p:cNvGrpSpPr/>
        <p:nvPr/>
      </p:nvGrpSpPr>
      <p:grpSpPr>
        <a:xfrm>
          <a:off x="0" y="0"/>
          <a:ext cx="0" cy="0"/>
          <a:chOff x="0" y="0"/>
          <a:chExt cx="0" cy="0"/>
        </a:xfrm>
      </p:grpSpPr>
      <p:sp>
        <p:nvSpPr>
          <p:cNvPr id="1048605" name="Google Shape;11;p2"/>
          <p:cNvSpPr txBox="1">
            <a:spLocks noGrp="1"/>
          </p:cNvSpPr>
          <p:nvPr>
            <p:ph type="ctrTitle"/>
          </p:nvPr>
        </p:nvSpPr>
        <p:spPr>
          <a:xfrm>
            <a:off x="311708" y="744575"/>
            <a:ext cx="8520600" cy="20526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5200"/>
              <a:buNone/>
              <a:defRPr sz="5200"/>
            </a:lvl1pPr>
            <a:lvl2pPr algn="ctr" lvl="1">
              <a:lnSpc>
                <a:spcPct val="100000"/>
              </a:lnSpc>
              <a:spcBef>
                <a:spcPts val="0"/>
              </a:spcBef>
              <a:spcAft>
                <a:spcPts val="0"/>
              </a:spcAft>
              <a:buSzPts val="5200"/>
              <a:buNone/>
              <a:defRPr sz="5200"/>
            </a:lvl2pPr>
            <a:lvl3pPr algn="ctr" lvl="2">
              <a:lnSpc>
                <a:spcPct val="100000"/>
              </a:lnSpc>
              <a:spcBef>
                <a:spcPts val="0"/>
              </a:spcBef>
              <a:spcAft>
                <a:spcPts val="0"/>
              </a:spcAft>
              <a:buSzPts val="5200"/>
              <a:buNone/>
              <a:defRPr sz="5200"/>
            </a:lvl3pPr>
            <a:lvl4pPr algn="ctr" lvl="3">
              <a:lnSpc>
                <a:spcPct val="100000"/>
              </a:lnSpc>
              <a:spcBef>
                <a:spcPts val="0"/>
              </a:spcBef>
              <a:spcAft>
                <a:spcPts val="0"/>
              </a:spcAft>
              <a:buSzPts val="5200"/>
              <a:buNone/>
              <a:defRPr sz="5200"/>
            </a:lvl4pPr>
            <a:lvl5pPr algn="ctr" lvl="4">
              <a:lnSpc>
                <a:spcPct val="100000"/>
              </a:lnSpc>
              <a:spcBef>
                <a:spcPts val="0"/>
              </a:spcBef>
              <a:spcAft>
                <a:spcPts val="0"/>
              </a:spcAft>
              <a:buSzPts val="5200"/>
              <a:buNone/>
              <a:defRPr sz="5200"/>
            </a:lvl5pPr>
            <a:lvl6pPr algn="ctr" lvl="5">
              <a:lnSpc>
                <a:spcPct val="100000"/>
              </a:lnSpc>
              <a:spcBef>
                <a:spcPts val="0"/>
              </a:spcBef>
              <a:spcAft>
                <a:spcPts val="0"/>
              </a:spcAft>
              <a:buSzPts val="5200"/>
              <a:buNone/>
              <a:defRPr sz="5200"/>
            </a:lvl6pPr>
            <a:lvl7pPr algn="ctr" lvl="6">
              <a:lnSpc>
                <a:spcPct val="100000"/>
              </a:lnSpc>
              <a:spcBef>
                <a:spcPts val="0"/>
              </a:spcBef>
              <a:spcAft>
                <a:spcPts val="0"/>
              </a:spcAft>
              <a:buSzPts val="5200"/>
              <a:buNone/>
              <a:defRPr sz="5200"/>
            </a:lvl7pPr>
            <a:lvl8pPr algn="ctr" lvl="7">
              <a:lnSpc>
                <a:spcPct val="100000"/>
              </a:lnSpc>
              <a:spcBef>
                <a:spcPts val="0"/>
              </a:spcBef>
              <a:spcAft>
                <a:spcPts val="0"/>
              </a:spcAft>
              <a:buSzPts val="5200"/>
              <a:buNone/>
              <a:defRPr sz="5200"/>
            </a:lvl8pPr>
            <a:lvl9pPr algn="ctr" lvl="8">
              <a:lnSpc>
                <a:spcPct val="100000"/>
              </a:lnSpc>
              <a:spcBef>
                <a:spcPts val="0"/>
              </a:spcBef>
              <a:spcAft>
                <a:spcPts val="0"/>
              </a:spcAft>
              <a:buSzPts val="5200"/>
              <a:buNone/>
              <a:defRPr sz="5200"/>
            </a:lvl9pPr>
          </a:lstStyle>
          <a:p/>
        </p:txBody>
      </p:sp>
      <p:sp>
        <p:nvSpPr>
          <p:cNvPr id="1048606" name="Google Shape;12;p2"/>
          <p:cNvSpPr txBox="1">
            <a:spLocks noGrp="1"/>
          </p:cNvSpPr>
          <p:nvPr>
            <p:ph type="subTitle" idx="1"/>
          </p:nvPr>
        </p:nvSpPr>
        <p:spPr>
          <a:xfrm>
            <a:off x="311700" y="2834125"/>
            <a:ext cx="8520600" cy="7926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800"/>
              <a:buNone/>
              <a:defRPr sz="2800"/>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048607" name="Google Shape;13;p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75" name="Shape 45"/>
        <p:cNvGrpSpPr/>
        <p:nvPr/>
      </p:nvGrpSpPr>
      <p:grpSpPr>
        <a:xfrm>
          <a:off x="0" y="0"/>
          <a:ext cx="0" cy="0"/>
          <a:chOff x="0" y="0"/>
          <a:chExt cx="0" cy="0"/>
        </a:xfrm>
      </p:grpSpPr>
      <p:sp>
        <p:nvSpPr>
          <p:cNvPr id="1048662" name="Google Shape;46;p11"/>
          <p:cNvSpPr txBox="1">
            <a:spLocks noGrp="1"/>
          </p:cNvSpPr>
          <p:nvPr>
            <p:ph type="title" hasCustomPrompt="1"/>
          </p:nvPr>
        </p:nvSpPr>
        <p:spPr>
          <a:xfrm>
            <a:off x="311700" y="1106125"/>
            <a:ext cx="8520600" cy="19638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12000"/>
              <a:buNone/>
              <a:defRPr sz="12000"/>
            </a:lvl1pPr>
            <a:lvl2pPr algn="ctr" lvl="1">
              <a:lnSpc>
                <a:spcPct val="100000"/>
              </a:lnSpc>
              <a:spcBef>
                <a:spcPts val="0"/>
              </a:spcBef>
              <a:spcAft>
                <a:spcPts val="0"/>
              </a:spcAft>
              <a:buSzPts val="12000"/>
              <a:buNone/>
              <a:defRPr sz="12000"/>
            </a:lvl2pPr>
            <a:lvl3pPr algn="ctr" lvl="2">
              <a:lnSpc>
                <a:spcPct val="100000"/>
              </a:lnSpc>
              <a:spcBef>
                <a:spcPts val="0"/>
              </a:spcBef>
              <a:spcAft>
                <a:spcPts val="0"/>
              </a:spcAft>
              <a:buSzPts val="12000"/>
              <a:buNone/>
              <a:defRPr sz="12000"/>
            </a:lvl3pPr>
            <a:lvl4pPr algn="ctr" lvl="3">
              <a:lnSpc>
                <a:spcPct val="100000"/>
              </a:lnSpc>
              <a:spcBef>
                <a:spcPts val="0"/>
              </a:spcBef>
              <a:spcAft>
                <a:spcPts val="0"/>
              </a:spcAft>
              <a:buSzPts val="12000"/>
              <a:buNone/>
              <a:defRPr sz="12000"/>
            </a:lvl4pPr>
            <a:lvl5pPr algn="ctr" lvl="4">
              <a:lnSpc>
                <a:spcPct val="100000"/>
              </a:lnSpc>
              <a:spcBef>
                <a:spcPts val="0"/>
              </a:spcBef>
              <a:spcAft>
                <a:spcPts val="0"/>
              </a:spcAft>
              <a:buSzPts val="12000"/>
              <a:buNone/>
              <a:defRPr sz="12000"/>
            </a:lvl5pPr>
            <a:lvl6pPr algn="ctr" lvl="5">
              <a:lnSpc>
                <a:spcPct val="100000"/>
              </a:lnSpc>
              <a:spcBef>
                <a:spcPts val="0"/>
              </a:spcBef>
              <a:spcAft>
                <a:spcPts val="0"/>
              </a:spcAft>
              <a:buSzPts val="12000"/>
              <a:buNone/>
              <a:defRPr sz="12000"/>
            </a:lvl6pPr>
            <a:lvl7pPr algn="ctr" lvl="6">
              <a:lnSpc>
                <a:spcPct val="100000"/>
              </a:lnSpc>
              <a:spcBef>
                <a:spcPts val="0"/>
              </a:spcBef>
              <a:spcAft>
                <a:spcPts val="0"/>
              </a:spcAft>
              <a:buSzPts val="12000"/>
              <a:buNone/>
              <a:defRPr sz="12000"/>
            </a:lvl7pPr>
            <a:lvl8pPr algn="ctr" lvl="7">
              <a:lnSpc>
                <a:spcPct val="100000"/>
              </a:lnSpc>
              <a:spcBef>
                <a:spcPts val="0"/>
              </a:spcBef>
              <a:spcAft>
                <a:spcPts val="0"/>
              </a:spcAft>
              <a:buSzPts val="12000"/>
              <a:buNone/>
              <a:defRPr sz="12000"/>
            </a:lvl8pPr>
            <a:lvl9pPr algn="ctr" lvl="8">
              <a:lnSpc>
                <a:spcPct val="100000"/>
              </a:lnSpc>
              <a:spcBef>
                <a:spcPts val="0"/>
              </a:spcBef>
              <a:spcAft>
                <a:spcPts val="0"/>
              </a:spcAft>
              <a:buSzPts val="12000"/>
              <a:buNone/>
              <a:defRPr sz="12000"/>
            </a:lvl9pPr>
          </a:lstStyle>
          <a:p>
            <a:r>
              <a:t>xx%</a:t>
            </a:r>
          </a:p>
        </p:txBody>
      </p:sp>
      <p:sp>
        <p:nvSpPr>
          <p:cNvPr id="1048663" name="Google Shape;47;p11"/>
          <p:cNvSpPr txBox="1">
            <a:spLocks noGrp="1"/>
          </p:cNvSpPr>
          <p:nvPr>
            <p:ph type="body" idx="1"/>
          </p:nvPr>
        </p:nvSpPr>
        <p:spPr>
          <a:xfrm>
            <a:off x="311700" y="3152225"/>
            <a:ext cx="8520600" cy="1300500"/>
          </a:xfrm>
          <a:prstGeom prst="rect"/>
          <a:noFill/>
          <a:ln>
            <a:noFill/>
          </a:ln>
        </p:spPr>
        <p:txBody>
          <a:bodyPr anchor="t" anchorCtr="0" bIns="91425" lIns="91425" rIns="91425" spcFirstLastPara="1" tIns="91425" wrap="square">
            <a:noAutofit/>
          </a:bodyPr>
          <a:lstStyle>
            <a:lvl1pPr algn="ctr" indent="-342900" lvl="0" marL="457200">
              <a:lnSpc>
                <a:spcPct val="115000"/>
              </a:lnSpc>
              <a:spcBef>
                <a:spcPts val="0"/>
              </a:spcBef>
              <a:spcAft>
                <a:spcPts val="0"/>
              </a:spcAft>
              <a:buSzPts val="1800"/>
              <a:buChar char="●"/>
            </a:lvl1pPr>
            <a:lvl2pPr algn="ctr" indent="-317500" lvl="1" marL="914400">
              <a:lnSpc>
                <a:spcPct val="115000"/>
              </a:lnSpc>
              <a:spcBef>
                <a:spcPts val="1600"/>
              </a:spcBef>
              <a:spcAft>
                <a:spcPts val="0"/>
              </a:spcAft>
              <a:buSzPts val="1400"/>
              <a:buChar char="○"/>
            </a:lvl2pPr>
            <a:lvl3pPr algn="ctr" indent="-317500" lvl="2" marL="1371600">
              <a:lnSpc>
                <a:spcPct val="115000"/>
              </a:lnSpc>
              <a:spcBef>
                <a:spcPts val="1600"/>
              </a:spcBef>
              <a:spcAft>
                <a:spcPts val="0"/>
              </a:spcAft>
              <a:buSzPts val="1400"/>
              <a:buChar char="■"/>
            </a:lvl3pPr>
            <a:lvl4pPr algn="ctr" indent="-317500" lvl="3" marL="1828800">
              <a:lnSpc>
                <a:spcPct val="115000"/>
              </a:lnSpc>
              <a:spcBef>
                <a:spcPts val="1600"/>
              </a:spcBef>
              <a:spcAft>
                <a:spcPts val="0"/>
              </a:spcAft>
              <a:buSzPts val="1400"/>
              <a:buChar char="●"/>
            </a:lvl4pPr>
            <a:lvl5pPr algn="ctr" indent="-317500" lvl="4" marL="2286000">
              <a:lnSpc>
                <a:spcPct val="115000"/>
              </a:lnSpc>
              <a:spcBef>
                <a:spcPts val="1600"/>
              </a:spcBef>
              <a:spcAft>
                <a:spcPts val="0"/>
              </a:spcAft>
              <a:buSzPts val="1400"/>
              <a:buChar char="○"/>
            </a:lvl5pPr>
            <a:lvl6pPr algn="ctr" indent="-317500" lvl="5" marL="2743200">
              <a:lnSpc>
                <a:spcPct val="115000"/>
              </a:lnSpc>
              <a:spcBef>
                <a:spcPts val="1600"/>
              </a:spcBef>
              <a:spcAft>
                <a:spcPts val="0"/>
              </a:spcAft>
              <a:buSzPts val="1400"/>
              <a:buChar char="■"/>
            </a:lvl6pPr>
            <a:lvl7pPr algn="ctr" indent="-317500" lvl="6" marL="3200400">
              <a:lnSpc>
                <a:spcPct val="115000"/>
              </a:lnSpc>
              <a:spcBef>
                <a:spcPts val="1600"/>
              </a:spcBef>
              <a:spcAft>
                <a:spcPts val="0"/>
              </a:spcAft>
              <a:buSzPts val="1400"/>
              <a:buChar char="●"/>
            </a:lvl7pPr>
            <a:lvl8pPr algn="ctr" indent="-317500" lvl="7" marL="3657600">
              <a:lnSpc>
                <a:spcPct val="115000"/>
              </a:lnSpc>
              <a:spcBef>
                <a:spcPts val="1600"/>
              </a:spcBef>
              <a:spcAft>
                <a:spcPts val="0"/>
              </a:spcAft>
              <a:buSzPts val="1400"/>
              <a:buChar char="○"/>
            </a:lvl8pPr>
            <a:lvl9pPr algn="ctr" indent="-317500" lvl="8" marL="4114800">
              <a:lnSpc>
                <a:spcPct val="115000"/>
              </a:lnSpc>
              <a:spcBef>
                <a:spcPts val="1600"/>
              </a:spcBef>
              <a:spcAft>
                <a:spcPts val="1600"/>
              </a:spcAft>
              <a:buSzPts val="1400"/>
              <a:buChar char="■"/>
            </a:lvl9pPr>
          </a:lstStyle>
          <a:p/>
        </p:txBody>
      </p:sp>
      <p:sp>
        <p:nvSpPr>
          <p:cNvPr id="1048664" name="Google Shape;48;p1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3" name="Shape 49"/>
        <p:cNvGrpSpPr/>
        <p:nvPr/>
      </p:nvGrpSpPr>
      <p:grpSpPr>
        <a:xfrm>
          <a:off x="0" y="0"/>
          <a:ext cx="0" cy="0"/>
          <a:chOff x="0" y="0"/>
          <a:chExt cx="0" cy="0"/>
        </a:xfrm>
      </p:grpSpPr>
      <p:sp>
        <p:nvSpPr>
          <p:cNvPr id="1048659" name="Google Shape;50;p1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7" name="Shape 14"/>
        <p:cNvGrpSpPr/>
        <p:nvPr/>
      </p:nvGrpSpPr>
      <p:grpSpPr>
        <a:xfrm>
          <a:off x="0" y="0"/>
          <a:ext cx="0" cy="0"/>
          <a:chOff x="0" y="0"/>
          <a:chExt cx="0" cy="0"/>
        </a:xfrm>
      </p:grpSpPr>
      <p:sp>
        <p:nvSpPr>
          <p:cNvPr id="1048579" name="Google Shape;15;p3"/>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580" name="Google Shape;16;p3"/>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581" name="Google Shape;17;p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6" name="Shape 18"/>
        <p:cNvGrpSpPr/>
        <p:nvPr/>
      </p:nvGrpSpPr>
      <p:grpSpPr>
        <a:xfrm>
          <a:off x="0" y="0"/>
          <a:ext cx="0" cy="0"/>
          <a:chOff x="0" y="0"/>
          <a:chExt cx="0" cy="0"/>
        </a:xfrm>
      </p:grpSpPr>
      <p:sp>
        <p:nvSpPr>
          <p:cNvPr id="1048665" name="Google Shape;19;p4"/>
          <p:cNvSpPr txBox="1">
            <a:spLocks noGrp="1"/>
          </p:cNvSpPr>
          <p:nvPr>
            <p:ph type="title"/>
          </p:nvPr>
        </p:nvSpPr>
        <p:spPr>
          <a:xfrm>
            <a:off x="311700" y="2150850"/>
            <a:ext cx="8520600" cy="8418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600"/>
              <a:buNone/>
              <a:defRPr sz="3600"/>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
        <p:nvSpPr>
          <p:cNvPr id="1048666" name="Google Shape;20;p4"/>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1"/>
        <p:cNvGrpSpPr/>
        <p:nvPr/>
      </p:nvGrpSpPr>
      <p:grpSpPr>
        <a:xfrm>
          <a:off x="0" y="0"/>
          <a:ext cx="0" cy="0"/>
          <a:chOff x="0" y="0"/>
          <a:chExt cx="0" cy="0"/>
        </a:xfrm>
      </p:grpSpPr>
      <p:sp>
        <p:nvSpPr>
          <p:cNvPr id="1048667" name="Google Shape;22;p5"/>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68" name="Google Shape;23;p5"/>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69" name="Google Shape;24;p5"/>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0" name="Google Shape;25;p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8" name="Shape 26"/>
        <p:cNvGrpSpPr/>
        <p:nvPr/>
      </p:nvGrpSpPr>
      <p:grpSpPr>
        <a:xfrm>
          <a:off x="0" y="0"/>
          <a:ext cx="0" cy="0"/>
          <a:chOff x="0" y="0"/>
          <a:chExt cx="0" cy="0"/>
        </a:xfrm>
      </p:grpSpPr>
      <p:sp>
        <p:nvSpPr>
          <p:cNvPr id="1048671" name="Google Shape;27;p6"/>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8;p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2" name="Shape 29"/>
        <p:cNvGrpSpPr/>
        <p:nvPr/>
      </p:nvGrpSpPr>
      <p:grpSpPr>
        <a:xfrm>
          <a:off x="0" y="0"/>
          <a:ext cx="0" cy="0"/>
          <a:chOff x="0" y="0"/>
          <a:chExt cx="0" cy="0"/>
        </a:xfrm>
      </p:grpSpPr>
      <p:sp>
        <p:nvSpPr>
          <p:cNvPr id="1048656" name="Google Shape;30;p7"/>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57" name="Google Shape;31;p7"/>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58" name="Google Shape;32;p7"/>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9" name="Shape 33"/>
        <p:cNvGrpSpPr/>
        <p:nvPr/>
      </p:nvGrpSpPr>
      <p:grpSpPr>
        <a:xfrm>
          <a:off x="0" y="0"/>
          <a:ext cx="0" cy="0"/>
          <a:chOff x="0" y="0"/>
          <a:chExt cx="0" cy="0"/>
        </a:xfrm>
      </p:grpSpPr>
      <p:sp>
        <p:nvSpPr>
          <p:cNvPr id="1048673" name="Google Shape;34;p8"/>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4" name="Google Shape;35;p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0" name="Shape 36"/>
        <p:cNvGrpSpPr/>
        <p:nvPr/>
      </p:nvGrpSpPr>
      <p:grpSpPr>
        <a:xfrm>
          <a:off x="0" y="0"/>
          <a:ext cx="0" cy="0"/>
          <a:chOff x="0" y="0"/>
          <a:chExt cx="0" cy="0"/>
        </a:xfrm>
      </p:grpSpPr>
      <p:sp>
        <p:nvSpPr>
          <p:cNvPr id="1048675" name="Google Shape;37;p9"/>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6" name="Google Shape;38;p9"/>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7" name="Google Shape;39;p9"/>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8" name="Google Shape;40;p9"/>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9" name="Google Shape;41;p9"/>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4" name="Shape 42"/>
        <p:cNvGrpSpPr/>
        <p:nvPr/>
      </p:nvGrpSpPr>
      <p:grpSpPr>
        <a:xfrm>
          <a:off x="0" y="0"/>
          <a:ext cx="0" cy="0"/>
          <a:chOff x="0" y="0"/>
          <a:chExt cx="0" cy="0"/>
        </a:xfrm>
      </p:grpSpPr>
      <p:sp>
        <p:nvSpPr>
          <p:cNvPr id="1048660" name="Google Shape;43;p10"/>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61" name="Google Shape;44;p1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25"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9pPr>
          </a:lstStyle>
          <a:p/>
        </p:txBody>
      </p:sp>
      <p:sp>
        <p:nvSpPr>
          <p:cNvPr id="1048577" name="Google Shape;7;p1"/>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algn="l" indent="-342900" lvl="0" marL="457200" marR="0" rtl="0">
              <a:lnSpc>
                <a:spcPct val="115000"/>
              </a:lnSpc>
              <a:spcBef>
                <a:spcPts val="0"/>
              </a:spcBef>
              <a:spcAft>
                <a:spcPts val="0"/>
              </a:spcAft>
              <a:buClr>
                <a:schemeClr val="dk2"/>
              </a:buClr>
              <a:buSzPts val="1800"/>
              <a:buFont typeface="Arial"/>
              <a:buChar char="●"/>
              <a:defRPr b="0" cap="none" sz="1800" i="0" strike="noStrike" u="none">
                <a:solidFill>
                  <a:schemeClr val="dk2"/>
                </a:solidFill>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sz="1400" i="0" strike="noStrike" u="none">
                <a:solidFill>
                  <a:schemeClr val="dk2"/>
                </a:solidFill>
                <a:latin typeface="Arial"/>
                <a:ea typeface="Arial"/>
                <a:cs typeface="Arial"/>
                <a:sym typeface="Arial"/>
              </a:defRPr>
            </a:lvl9pPr>
          </a:lstStyle>
          <a:p/>
        </p:txBody>
      </p:sp>
      <p:sp>
        <p:nvSpPr>
          <p:cNvPr id="1048578" name="Google Shape;8;p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endParaRPr lang="en-GB"/>
          </a:p>
        </p:txBody>
      </p:sp>
      <p:pic>
        <p:nvPicPr>
          <p:cNvPr id="2097152" name="Google Shape;9;p1"/>
          <p:cNvPicPr preferRelativeResize="0">
            <a:picLocks/>
          </p:cNvPicPr>
          <p:nvPr/>
        </p:nvPicPr>
        <p:blipFill rotWithShape="1">
          <a:blip xmlns:r="http://schemas.openxmlformats.org/officeDocument/2006/relationships" r:embed="rId12">
            <a:alphaModFix/>
          </a:blip>
          <a:srcRect/>
          <a:stretch>
            <a:fillRect/>
          </a:stretch>
        </p:blipFill>
        <p:spPr>
          <a:xfrm>
            <a:off x="8602975" y="66525"/>
            <a:ext cx="348619" cy="357956"/>
          </a:xfrm>
          <a:prstGeom prst="rect"/>
          <a:noFill/>
          <a:ln>
            <a:noFill/>
          </a:ln>
        </p:spPr>
      </p:pic>
    </p:spTree>
  </p:cSld>
  <p:clrMap accent1="accent1" accent2="accent2" accent3="accent3" accent4="accent4" accent5="accent5" accent6="accent6" bg1="lt1" bg2="dk2" tx1="dk1" tx2="lt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8" name="Shape 54"/>
        <p:cNvGrpSpPr/>
        <p:nvPr/>
      </p:nvGrpSpPr>
      <p:grpSpPr>
        <a:xfrm>
          <a:off x="0" y="0"/>
          <a:ext cx="0" cy="0"/>
          <a:chOff x="0" y="0"/>
          <a:chExt cx="0" cy="0"/>
        </a:xfrm>
      </p:grpSpPr>
      <p:sp>
        <p:nvSpPr>
          <p:cNvPr id="1048608" name="Google Shape;55;p13"/>
          <p:cNvSpPr txBox="1">
            <a:spLocks noGrp="1"/>
          </p:cNvSpPr>
          <p:nvPr>
            <p:ph type="ctrTitle"/>
          </p:nvPr>
        </p:nvSpPr>
        <p:spPr>
          <a:xfrm>
            <a:off x="305108" y="410705"/>
            <a:ext cx="8497929" cy="3735092"/>
          </a:xfrm>
          <a:prstGeom prst="rect"/>
          <a:noFill/>
          <a:ln>
            <a:noFill/>
          </a:ln>
        </p:spPr>
        <p:txBody>
          <a:bodyPr anchor="b" anchorCtr="0" bIns="91425" lIns="91425" rIns="91425" spcFirstLastPara="1" tIns="91425" wrap="square">
            <a:noAutofit/>
          </a:bodyPr>
          <a:p>
            <a:pPr algn="l" indent="0" lvl="0" marL="0" rtl="0">
              <a:lnSpc>
                <a:spcPct val="100000"/>
              </a:lnSpc>
              <a:spcBef>
                <a:spcPts val="0"/>
              </a:spcBef>
              <a:spcAft>
                <a:spcPts val="0"/>
              </a:spcAft>
              <a:buSzPts val="5200"/>
              <a:buNone/>
            </a:pPr>
            <a:r>
              <a:rPr b="1" dirty="0" sz="4200" lang="en-GB">
                <a:solidFill>
                  <a:srgbClr val="CC0000"/>
                </a:solidFill>
                <a:latin typeface="Montserrat"/>
                <a:ea typeface="Montserrat"/>
                <a:cs typeface="Montserrat"/>
                <a:sym typeface="Montserrat"/>
              </a:rPr>
              <a:t>         </a:t>
            </a:r>
            <a:r>
              <a:rPr b="1" dirty="0" sz="4200" lang="en-US">
                <a:solidFill>
                  <a:srgbClr val="CC0000"/>
                </a:solidFill>
                <a:latin typeface="Montserrat"/>
                <a:ea typeface="Montserrat"/>
                <a:cs typeface="Montserrat"/>
                <a:sym typeface="Montserrat"/>
              </a:rPr>
              <a:t> </a:t>
            </a:r>
            <a:r>
              <a:rPr b="1" dirty="0" sz="4200" lang="en-US">
                <a:solidFill>
                  <a:srgbClr val="CC0000"/>
                </a:solidFill>
                <a:latin typeface="Montserrat"/>
                <a:ea typeface="Montserrat"/>
                <a:cs typeface="Montserrat"/>
                <a:sym typeface="Montserrat"/>
              </a:rPr>
              <a:t> </a:t>
            </a:r>
            <a:r>
              <a:rPr b="1" dirty="0" sz="4200" lang="en-US">
                <a:solidFill>
                  <a:srgbClr val="CC0000"/>
                </a:solidFill>
                <a:latin typeface="Montserrat"/>
                <a:ea typeface="Montserrat"/>
                <a:cs typeface="Montserrat"/>
                <a:sym typeface="Montserrat"/>
              </a:rPr>
              <a:t> </a:t>
            </a:r>
            <a:r>
              <a:rPr b="1" dirty="0" sz="4200" lang="en-US">
                <a:solidFill>
                  <a:srgbClr val="CC0000"/>
                </a:solidFill>
                <a:latin typeface="Montserrat"/>
                <a:ea typeface="Montserrat"/>
                <a:cs typeface="Montserrat"/>
                <a:sym typeface="Montserrat"/>
              </a:rPr>
              <a:t> </a:t>
            </a:r>
            <a:r>
              <a:rPr b="1" dirty="0" sz="4200" lang="en-US">
                <a:solidFill>
                  <a:srgbClr val="CC0000"/>
                </a:solidFill>
                <a:latin typeface="Montserrat"/>
                <a:ea typeface="Montserrat"/>
                <a:cs typeface="Montserrat"/>
                <a:sym typeface="Montserrat"/>
              </a:rPr>
              <a:t> </a:t>
            </a:r>
            <a:r>
              <a:rPr b="1" dirty="0" sz="4200" lang="en-GB">
                <a:solidFill>
                  <a:srgbClr val="CC0000"/>
                </a:solidFill>
                <a:latin typeface="Montserrat"/>
                <a:ea typeface="Montserrat"/>
                <a:cs typeface="Montserrat"/>
                <a:sym typeface="Montserrat"/>
              </a:rPr>
              <a:t>  </a:t>
            </a:r>
            <a:r>
              <a:rPr b="1" dirty="0" sz="4400" lang="en-GB">
                <a:solidFill>
                  <a:srgbClr val="CC0000"/>
                </a:solidFill>
                <a:latin typeface="Montserrat"/>
                <a:ea typeface="Montserrat"/>
                <a:cs typeface="Montserrat"/>
                <a:sym typeface="Montserrat"/>
              </a:rPr>
              <a:t>Capstone Project</a:t>
            </a:r>
            <a:endParaRPr b="1" dirty="0" sz="4400">
              <a:solidFill>
                <a:srgbClr val="CC0000"/>
              </a:solidFill>
              <a:latin typeface="Montserrat"/>
              <a:ea typeface="Montserrat"/>
              <a:cs typeface="Montserrat"/>
              <a:sym typeface="Montserrat"/>
            </a:endParaRPr>
          </a:p>
          <a:p>
            <a:pPr algn="ctr" indent="0" lvl="0" marL="0" rtl="0">
              <a:lnSpc>
                <a:spcPct val="100000"/>
              </a:lnSpc>
              <a:spcBef>
                <a:spcPts val="0"/>
              </a:spcBef>
              <a:spcAft>
                <a:spcPts val="0"/>
              </a:spcAft>
              <a:buSzPts val="5200"/>
              <a:buNone/>
            </a:pPr>
            <a:r>
              <a:rPr b="1" dirty="0" sz="2400" lang="en-GB">
                <a:solidFill>
                  <a:schemeClr val="lt1"/>
                </a:solidFill>
                <a:latin typeface="Montserrat"/>
                <a:ea typeface="Montserrat"/>
                <a:cs typeface="Montserrat"/>
                <a:sym typeface="Montserrat"/>
              </a:rPr>
              <a:t>Airbnb Booking Analysis</a:t>
            </a:r>
            <a:br>
              <a:rPr b="1" dirty="0" sz="2400" lang="en-GB">
                <a:solidFill>
                  <a:schemeClr val="lt1"/>
                </a:solidFill>
                <a:latin typeface="Montserrat"/>
                <a:ea typeface="Montserrat"/>
                <a:cs typeface="Montserrat"/>
                <a:sym typeface="Montserrat"/>
              </a:rPr>
            </a:br>
            <a:br>
              <a:rPr b="1" dirty="0" sz="2400" lang="en-GB">
                <a:solidFill>
                  <a:schemeClr val="lt1"/>
                </a:solidFill>
                <a:latin typeface="Montserrat"/>
                <a:ea typeface="Montserrat"/>
                <a:cs typeface="Montserrat"/>
                <a:sym typeface="Montserrat"/>
              </a:rPr>
            </a:br>
            <a:r>
              <a:rPr b="1" dirty="0" sz="2400" lang="en-GB" u="sng">
                <a:solidFill>
                  <a:srgbClr val="002060"/>
                </a:solidFill>
                <a:latin typeface="Montserrat"/>
                <a:ea typeface="Montserrat"/>
                <a:cs typeface="Montserrat"/>
                <a:sym typeface="Montserrat"/>
              </a:rPr>
              <a:t>Team Members</a:t>
            </a:r>
            <a:br>
              <a:rPr b="1" dirty="0" sz="2400" lang="en-GB">
                <a:solidFill>
                  <a:srgbClr val="002060"/>
                </a:solidFill>
                <a:latin typeface="Montserrat"/>
                <a:ea typeface="Montserrat"/>
                <a:cs typeface="Montserrat"/>
                <a:sym typeface="Montserrat"/>
              </a:rPr>
            </a:br>
            <a:r>
              <a:rPr b="1" dirty="0" sz="2400" lang="en-GB">
                <a:solidFill>
                  <a:srgbClr val="002060"/>
                </a:solidFill>
                <a:latin typeface="Montserrat"/>
                <a:ea typeface="Montserrat"/>
                <a:cs typeface="Montserrat"/>
                <a:sym typeface="Montserrat"/>
              </a:rPr>
              <a:t>Biswajit Paul</a:t>
            </a:r>
            <a:br>
              <a:rPr b="1" dirty="0" sz="2400" lang="en-GB">
                <a:solidFill>
                  <a:srgbClr val="002060"/>
                </a:solidFill>
                <a:latin typeface="Montserrat"/>
                <a:ea typeface="Montserrat"/>
                <a:cs typeface="Montserrat"/>
                <a:sym typeface="Montserrat"/>
              </a:rPr>
            </a:br>
            <a:r>
              <a:rPr b="1" dirty="0" sz="2400" lang="en-GB">
                <a:solidFill>
                  <a:srgbClr val="002060"/>
                </a:solidFill>
                <a:latin typeface="Montserrat"/>
                <a:ea typeface="Montserrat"/>
                <a:cs typeface="Montserrat"/>
                <a:sym typeface="Montserrat"/>
              </a:rPr>
              <a:t>Shreya Pattanayak</a:t>
            </a:r>
            <a:br>
              <a:rPr b="1" dirty="0" sz="2400" lang="en-GB">
                <a:solidFill>
                  <a:schemeClr val="lt1"/>
                </a:solidFill>
                <a:latin typeface="Montserrat"/>
                <a:ea typeface="Montserrat"/>
                <a:cs typeface="Montserrat"/>
                <a:sym typeface="Montserrat"/>
              </a:rPr>
            </a:br>
            <a:endParaRPr b="1" dirty="0" sz="2400" lang="en-GB">
              <a:solidFill>
                <a:schemeClr val="lt1"/>
              </a:solidFill>
              <a:latin typeface="Montserrat"/>
              <a:ea typeface="Montserrat"/>
              <a:cs typeface="Montserrat"/>
              <a:sym typeface="Montserrat"/>
            </a:endParaRPr>
          </a:p>
        </p:txBody>
      </p:sp>
      <p:sp>
        <p:nvSpPr>
          <p:cNvPr id="1048609" name="TextBox 1"/>
          <p:cNvSpPr txBox="1"/>
          <p:nvPr/>
        </p:nvSpPr>
        <p:spPr>
          <a:xfrm>
            <a:off x="3742841" y="658679"/>
            <a:ext cx="1627322" cy="646331"/>
          </a:xfrm>
          <a:prstGeom prst="rect"/>
          <a:noFill/>
        </p:spPr>
        <p:txBody>
          <a:bodyPr rtlCol="0" wrap="square">
            <a:spAutoFit/>
          </a:bodyPr>
          <a:p>
            <a:pPr algn="ctr"/>
            <a:r>
              <a:rPr b="1" dirty="0" sz="3600" lang="en-GB">
                <a:solidFill>
                  <a:schemeClr val="lt1"/>
                </a:solidFill>
                <a:latin typeface="Montserrat"/>
              </a:rPr>
              <a:t>EDA</a:t>
            </a:r>
            <a:endParaRPr b="1" dirty="0" sz="3600" lang="en-IN">
              <a:solidFill>
                <a:schemeClr val="lt1"/>
              </a:solidFill>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2" name="Title 1"/>
          <p:cNvSpPr>
            <a:spLocks noGrp="1"/>
          </p:cNvSpPr>
          <p:nvPr>
            <p:ph type="title"/>
          </p:nvPr>
        </p:nvSpPr>
        <p:spPr/>
        <p:txBody>
          <a:bodyPr/>
          <a:p>
            <a:r>
              <a:rPr b="1" dirty="0" lang="en-IN"/>
              <a:t>Main Objectives</a:t>
            </a:r>
          </a:p>
        </p:txBody>
      </p:sp>
      <p:sp>
        <p:nvSpPr>
          <p:cNvPr id="1048633" name="Text Placeholder 2"/>
          <p:cNvSpPr>
            <a:spLocks noGrp="1"/>
          </p:cNvSpPr>
          <p:nvPr>
            <p:ph type="body" idx="1"/>
          </p:nvPr>
        </p:nvSpPr>
        <p:spPr/>
        <p:txBody>
          <a:bodyPr/>
          <a:p>
            <a:pPr algn="l" defTabSz="914400" eaLnBrk="0" fontAlgn="base" hangingPunct="0" indent="-285750" latinLnBrk="0" lvl="0" marL="285750" marR="0" rtl="0">
              <a:lnSpc>
                <a:spcPct val="200000"/>
              </a:lnSpc>
              <a:spcBef>
                <a:spcPct val="0"/>
              </a:spcBef>
              <a:spcAft>
                <a:spcPct val="0"/>
              </a:spcAft>
              <a:buClrTx/>
              <a:buSzTx/>
              <a:buFont typeface="Wingdings" panose="05000000000000000000" pitchFamily="2" charset="2"/>
              <a:buChar char="Ø"/>
            </a:pPr>
            <a:r>
              <a:rPr altLang="en-US" baseline="0" b="1" cap="none" dirty="0" sz="1800" i="0" kumimoji="0" lang="en-US" normalizeH="0" strike="noStrike" u="none">
                <a:ln>
                  <a:noFill/>
                </a:ln>
                <a:solidFill>
                  <a:schemeClr val="accent2"/>
                </a:solidFill>
                <a:effectLst/>
                <a:latin typeface="Adobe Gothic Std B" panose="020B0800000000000000" pitchFamily="34" charset="-128"/>
                <a:ea typeface="Adobe Gothic Std B" panose="020B0800000000000000" pitchFamily="34" charset="-128"/>
              </a:rPr>
              <a:t>What can we learn about different hosts and areas?</a:t>
            </a:r>
          </a:p>
          <a:p>
            <a:pPr algn="l" defTabSz="914400" eaLnBrk="0" fontAlgn="base" hangingPunct="0" indent="-285750" latinLnBrk="0" lvl="0" marL="285750" marR="0" rtl="0">
              <a:lnSpc>
                <a:spcPct val="200000"/>
              </a:lnSpc>
              <a:spcBef>
                <a:spcPct val="0"/>
              </a:spcBef>
              <a:spcAft>
                <a:spcPct val="0"/>
              </a:spcAft>
              <a:buClrTx/>
              <a:buSzTx/>
              <a:buFont typeface="Wingdings" panose="05000000000000000000" pitchFamily="2" charset="2"/>
              <a:buChar char="Ø"/>
            </a:pPr>
            <a:r>
              <a:rPr altLang="en-US" baseline="0" b="1" cap="none" dirty="0" sz="1800" i="0" kumimoji="0" lang="en-US" normalizeH="0" strike="noStrike" u="none">
                <a:ln>
                  <a:noFill/>
                </a:ln>
                <a:solidFill>
                  <a:schemeClr val="accent2"/>
                </a:solidFill>
                <a:effectLst/>
                <a:latin typeface="Adobe Gothic Std B" panose="020B0800000000000000" pitchFamily="34" charset="-128"/>
                <a:ea typeface="Adobe Gothic Std B" panose="020B0800000000000000" pitchFamily="34" charset="-128"/>
              </a:rPr>
              <a:t>What can we learn from predictions? (ex: locations, prices, reviews, etc.)</a:t>
            </a:r>
          </a:p>
          <a:p>
            <a:pPr algn="l" defTabSz="914400" eaLnBrk="0" fontAlgn="base" hangingPunct="0" indent="-285750" latinLnBrk="0" lvl="0" marL="285750" marR="0" rtl="0">
              <a:lnSpc>
                <a:spcPct val="200000"/>
              </a:lnSpc>
              <a:spcBef>
                <a:spcPct val="0"/>
              </a:spcBef>
              <a:spcAft>
                <a:spcPct val="0"/>
              </a:spcAft>
              <a:buClrTx/>
              <a:buSzTx/>
              <a:buFont typeface="Wingdings" panose="05000000000000000000" pitchFamily="2" charset="2"/>
              <a:buChar char="Ø"/>
            </a:pPr>
            <a:r>
              <a:rPr altLang="en-US" baseline="0" b="1" cap="none" dirty="0" sz="1800" i="0" kumimoji="0" lang="en-US" normalizeH="0" strike="noStrike" u="none">
                <a:ln>
                  <a:noFill/>
                </a:ln>
                <a:solidFill>
                  <a:schemeClr val="accent2"/>
                </a:solidFill>
                <a:effectLst/>
                <a:latin typeface="Adobe Gothic Std B" panose="020B0800000000000000" pitchFamily="34" charset="-128"/>
                <a:ea typeface="Adobe Gothic Std B" panose="020B0800000000000000" pitchFamily="34" charset="-128"/>
              </a:rPr>
              <a:t>Which hosts are the busiest and why?</a:t>
            </a:r>
            <a:endParaRPr altLang="en-US" baseline="0" b="0" cap="none" dirty="0" sz="1800" i="0" kumimoji="0" lang="en-US" normalizeH="0" strike="noStrike" u="none">
              <a:ln>
                <a:noFill/>
              </a:ln>
              <a:solidFill>
                <a:schemeClr val="accent2"/>
              </a:solidFill>
              <a:effectLst/>
              <a:latin typeface="Adobe Gothic Std B" panose="020B0800000000000000" pitchFamily="34" charset="-128"/>
              <a:ea typeface="Adobe Gothic Std B" panose="020B0800000000000000" pitchFamily="34" charset="-128"/>
            </a:endParaRPr>
          </a:p>
          <a:p>
            <a:pPr algn="l" defTabSz="914400" eaLnBrk="0" fontAlgn="base" hangingPunct="0" indent="-285750" latinLnBrk="0" lvl="0" marL="285750" marR="0" rtl="0">
              <a:lnSpc>
                <a:spcPct val="200000"/>
              </a:lnSpc>
              <a:spcBef>
                <a:spcPct val="0"/>
              </a:spcBef>
              <a:spcAft>
                <a:spcPct val="0"/>
              </a:spcAft>
              <a:buClrTx/>
              <a:buSzTx/>
              <a:buFont typeface="Wingdings" panose="05000000000000000000" pitchFamily="2" charset="2"/>
              <a:buChar char="Ø"/>
            </a:pPr>
            <a:r>
              <a:rPr altLang="en-US" baseline="0" b="1" cap="none" dirty="0" sz="1800" i="0" kumimoji="0" lang="en-US" normalizeH="0" strike="noStrike" u="none">
                <a:ln>
                  <a:noFill/>
                </a:ln>
                <a:solidFill>
                  <a:schemeClr val="accent2"/>
                </a:solidFill>
                <a:effectLst/>
                <a:latin typeface="Adobe Gothic Std B" panose="020B0800000000000000" pitchFamily="34" charset="-128"/>
                <a:ea typeface="Adobe Gothic Std B" panose="020B0800000000000000" pitchFamily="34" charset="-128"/>
              </a:rPr>
              <a:t>Is there any noticeable difference of traffic among different areas and what could be the reason for it?</a:t>
            </a:r>
            <a:endParaRPr altLang="en-US" baseline="0" b="0" cap="none" dirty="0" sz="1800" i="0" kumimoji="0" lang="en-US" normalizeH="0" strike="noStrike" u="none">
              <a:ln>
                <a:noFill/>
              </a:ln>
              <a:solidFill>
                <a:schemeClr val="accent2"/>
              </a:solidFill>
              <a:effectLst/>
              <a:latin typeface="Adobe Gothic Std B" panose="020B0800000000000000" pitchFamily="34" charset="-128"/>
              <a:ea typeface="Adobe Gothic Std B" panose="020B0800000000000000" pitchFamily="34" charset="-128"/>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800" i="0" kumimoji="0" lang="en-US" normalizeH="0" strike="noStrike" u="none">
              <a:ln>
                <a:noFill/>
              </a:ln>
              <a:solidFill>
                <a:schemeClr val="tx1"/>
              </a:solidFill>
              <a:effectLst/>
              <a:latin typeface="Arial" panose="020B0604020202020204" pitchFamily="34" charset="0"/>
            </a:endParaRPr>
          </a:p>
          <a:p>
            <a:endParaRPr dirty="0" lang="en-IN"/>
          </a:p>
        </p:txBody>
      </p:sp>
      <p:sp>
        <p:nvSpPr>
          <p:cNvPr id="1048634" name="Rectangle 9"/>
          <p:cNvSpPr>
            <a:spLocks noChangeArrowheads="1"/>
          </p:cNvSpPr>
          <p:nvPr/>
        </p:nvSpPr>
        <p:spPr bwMode="auto">
          <a:xfrm>
            <a:off x="0" y="-466700"/>
            <a:ext cx="233680" cy="933400"/>
          </a:xfrm>
          <a:prstGeom prst="rect"/>
          <a:solidFill>
            <a:srgbClr val="FFFFFF"/>
          </a:solidFill>
          <a:ln>
            <a:noFill/>
          </a:ln>
          <a:effectLst/>
        </p:spPr>
        <p:txBody>
          <a:bodyPr anchor="ctr" anchorCtr="0" bIns="79350" compatLnSpc="1" lIns="91440" numCol="1" rIns="91440" tIns="7935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1" cap="none" sz="1700" i="0" kumimoji="0" lang="en-US" normalizeH="0" strike="noStrike" u="none">
                <a:ln>
                  <a:noFill/>
                </a:ln>
                <a:solidFill>
                  <a:srgbClr val="212121"/>
                </a:solidFill>
                <a:effectLst/>
                <a:latin typeface="Roboto" panose="02000000000000000000" pitchFamily="2" charset="0"/>
              </a:rPr>
            </a:br>
            <a:endParaRPr altLang="en-US" baseline="0" b="0" cap="none" sz="1700" i="0" kumimoji="0" lang="en-US" normalizeH="0" strike="noStrike" u="none">
              <a:ln>
                <a:noFill/>
              </a:ln>
              <a:solidFill>
                <a:schemeClr val="tx1"/>
              </a:solidFill>
              <a:effectLst/>
              <a:latin typeface="var(--colab-chrome-font-family)"/>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2" name="Title 1"/>
          <p:cNvSpPr>
            <a:spLocks noGrp="1"/>
          </p:cNvSpPr>
          <p:nvPr>
            <p:ph type="title"/>
          </p:nvPr>
        </p:nvSpPr>
        <p:spPr/>
        <p:txBody>
          <a:bodyPr/>
          <a:p>
            <a:r>
              <a:rPr b="1" dirty="0" sz="2800" lang="en-GB">
                <a:latin typeface="+mj-lt"/>
                <a:ea typeface="Adobe Gothic Std B" panose="020B0800000000000000" pitchFamily="34" charset="-128"/>
              </a:rPr>
              <a:t>Data Analysis </a:t>
            </a:r>
            <a:endParaRPr b="1" dirty="0" lang="en-IN">
              <a:latin typeface="+mj-lt"/>
            </a:endParaRPr>
          </a:p>
        </p:txBody>
      </p:sp>
      <p:sp>
        <p:nvSpPr>
          <p:cNvPr id="1048603" name="Text Placeholder 2"/>
          <p:cNvSpPr>
            <a:spLocks noGrp="1"/>
          </p:cNvSpPr>
          <p:nvPr>
            <p:ph type="body" idx="1"/>
          </p:nvPr>
        </p:nvSpPr>
        <p:spPr/>
        <p:txBody>
          <a:bodyPr/>
          <a:p>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362866" y="1152475"/>
            <a:ext cx="5197972" cy="3341553"/>
          </a:xfrm>
          <a:prstGeom prst="rect"/>
        </p:spPr>
      </p:pic>
      <p:sp>
        <p:nvSpPr>
          <p:cNvPr id="1048604" name="TextBox 5"/>
          <p:cNvSpPr txBox="1"/>
          <p:nvPr/>
        </p:nvSpPr>
        <p:spPr>
          <a:xfrm flipH="1">
            <a:off x="5628292" y="2571750"/>
            <a:ext cx="3099326" cy="1920240"/>
          </a:xfrm>
          <a:prstGeom prst="rect"/>
          <a:noFill/>
        </p:spPr>
        <p:txBody>
          <a:bodyPr rtlCol="0" wrap="square">
            <a:spAutoFit/>
          </a:bodyPr>
          <a:p>
            <a:r>
              <a:rPr b="0" dirty="0" sz="1400" i="0" lang="en-GB">
                <a:solidFill>
                  <a:srgbClr val="212121"/>
                </a:solidFill>
                <a:effectLst/>
                <a:latin typeface="Gabriola" panose="04040605051002020D02" pitchFamily="82" charset="0"/>
              </a:rPr>
              <a:t>From the top 10 observations according to highest calculated_host_listings_count, we can found that 7 results are from Manhattan area,2 from Brooklyn and 1 from Queens. So it is clear that </a:t>
            </a:r>
            <a:r>
              <a:rPr dirty="0" sz="1400" lang="en-GB">
                <a:solidFill>
                  <a:srgbClr val="212121"/>
                </a:solidFill>
                <a:latin typeface="Gabriola" panose="04040605051002020D02" pitchFamily="82" charset="0"/>
              </a:rPr>
              <a:t>A</a:t>
            </a:r>
            <a:r>
              <a:rPr b="0" dirty="0" sz="1400" i="0" lang="en-GB">
                <a:solidFill>
                  <a:srgbClr val="212121"/>
                </a:solidFill>
                <a:effectLst/>
                <a:latin typeface="Gabriola" panose="04040605051002020D02" pitchFamily="82" charset="0"/>
              </a:rPr>
              <a:t>irBnb is a popular business model in Manhattan. The host who has most host_listings are sonder(NYC).</a:t>
            </a:r>
            <a:endParaRPr dirty="0" sz="1800" lang="en-IN">
              <a:latin typeface="Gabriola" panose="04040605051002020D02" pitchFamily="82" charset="0"/>
            </a:endParaRPr>
          </a:p>
        </p:txBody>
      </p:sp>
      <p:sp>
        <p:nvSpPr>
          <p:cNvPr id="1048686" name=""/>
          <p:cNvSpPr txBox="1"/>
          <p:nvPr/>
        </p:nvSpPr>
        <p:spPr>
          <a:xfrm>
            <a:off x="5560838" y="1152475"/>
            <a:ext cx="3303127" cy="1336039"/>
          </a:xfrm>
          <a:prstGeom prst="rect"/>
        </p:spPr>
        <p:txBody>
          <a:bodyPr rtlCol="0" wrap="square">
            <a:spAutoFit/>
          </a:bodyPr>
          <a:p>
            <a:r>
              <a:rPr b="1" sz="1200" lang="en-GB">
                <a:solidFill>
                  <a:srgbClr val="FF0000"/>
                </a:solidFill>
              </a:rPr>
              <a:t>hosts_areas =modified_df.groupby(['host_name','neighbourhood_group'])['calculated_host_listings_count'].max().reset_index()</a:t>
            </a:r>
            <a:endParaRPr b="1" sz="1200" lang="en-GB">
              <a:solidFill>
                <a:srgbClr val="FF0000"/>
              </a:solidFill>
            </a:endParaRPr>
          </a:p>
          <a:p>
            <a:r>
              <a:rPr b="1" sz="1200" lang="en-GB">
                <a:solidFill>
                  <a:srgbClr val="FF0000"/>
                </a:solidFill>
              </a:rPr>
              <a:t>hosts_areas.sort_values(by='calculated_host_listings_count', ascending=False).head(10)</a:t>
            </a:r>
            <a:endParaRPr b="1" sz="2800" lang="en-GB">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6" name="Title 1"/>
          <p:cNvSpPr>
            <a:spLocks noGrp="1"/>
          </p:cNvSpPr>
          <p:nvPr>
            <p:ph type="title"/>
          </p:nvPr>
        </p:nvSpPr>
        <p:spPr/>
        <p:txBody>
          <a:bodyPr/>
          <a:p>
            <a:r>
              <a:rPr b="1" dirty="0" sz="2800" lang="en-GB">
                <a:latin typeface="+mj-lt"/>
                <a:ea typeface="Adobe Gothic Std B" panose="020B0800000000000000" pitchFamily="34" charset="-128"/>
              </a:rPr>
              <a:t>Data Analysis And Data Visualisation(cont..)</a:t>
            </a:r>
            <a:endParaRPr dirty="0" lang="en-IN"/>
          </a:p>
        </p:txBody>
      </p:sp>
      <p:sp>
        <p:nvSpPr>
          <p:cNvPr id="1048597" name="Text Placeholder 2"/>
          <p:cNvSpPr>
            <a:spLocks noGrp="1"/>
          </p:cNvSpPr>
          <p:nvPr>
            <p:ph type="body" idx="1"/>
          </p:nvPr>
        </p:nvSpPr>
        <p:spPr/>
        <p:txBody>
          <a:bodyPr/>
          <a:p>
            <a:endParaRPr dirty="0" lang="en-IN"/>
          </a:p>
        </p:txBody>
      </p:sp>
      <p:sp>
        <p:nvSpPr>
          <p:cNvPr id="1048598" name="TextBox 6"/>
          <p:cNvSpPr txBox="1"/>
          <p:nvPr/>
        </p:nvSpPr>
        <p:spPr>
          <a:xfrm>
            <a:off x="4338439" y="1897623"/>
            <a:ext cx="4224314" cy="1564639"/>
          </a:xfrm>
          <a:prstGeom prst="rect"/>
          <a:noFill/>
        </p:spPr>
        <p:txBody>
          <a:bodyPr rtlCol="0" wrap="square">
            <a:spAutoFit/>
          </a:bodyPr>
          <a:p>
            <a:pPr>
              <a:lnSpc>
                <a:spcPct val="150000"/>
              </a:lnSpc>
            </a:pPr>
            <a:r>
              <a:rPr b="0" dirty="0" i="0" lang="en-GB">
                <a:solidFill>
                  <a:srgbClr val="212121"/>
                </a:solidFill>
                <a:effectLst/>
                <a:latin typeface="Roboto" panose="02000000000000000000" pitchFamily="2" charset="0"/>
              </a:rPr>
              <a:t>Manhattan has maximum host listings which is 41% of the entire listings, then Brooklyn has 37%,Queens has 16%,Bronx has 4% and at last Staten island has only 1% listings.</a:t>
            </a:r>
            <a:endParaRPr dirty="0" lang="en-IN"/>
          </a:p>
        </p:txBody>
      </p:sp>
      <p:pic>
        <p:nvPicPr>
          <p:cNvPr id="2097157" name=""/>
          <p:cNvPicPr>
            <a:picLocks/>
          </p:cNvPicPr>
          <p:nvPr/>
        </p:nvPicPr>
        <p:blipFill>
          <a:blip xmlns:r="http://schemas.openxmlformats.org/officeDocument/2006/relationships" r:embed="rId1"/>
          <a:stretch>
            <a:fillRect/>
          </a:stretch>
        </p:blipFill>
        <p:spPr>
          <a:xfrm rot="0">
            <a:off x="678696" y="1266447"/>
            <a:ext cx="3147717" cy="305370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89" name="Title 1"/>
          <p:cNvSpPr>
            <a:spLocks noGrp="1"/>
          </p:cNvSpPr>
          <p:nvPr>
            <p:ph type="title"/>
          </p:nvPr>
        </p:nvSpPr>
        <p:spPr/>
        <p:txBody>
          <a:bodyPr/>
          <a:p>
            <a:r>
              <a:rPr b="1" dirty="0" sz="2800" lang="en-GB">
                <a:latin typeface="+mj-lt"/>
                <a:ea typeface="Adobe Gothic Std B" panose="020B0800000000000000" pitchFamily="34" charset="-128"/>
              </a:rPr>
              <a:t>Data Analysis And Data Visualisation(cont..)</a:t>
            </a:r>
            <a:endParaRPr dirty="0" lang="en-IN"/>
          </a:p>
        </p:txBody>
      </p:sp>
      <p:sp>
        <p:nvSpPr>
          <p:cNvPr id="1048590" name="Text Placeholder 2"/>
          <p:cNvSpPr>
            <a:spLocks noGrp="1"/>
          </p:cNvSpPr>
          <p:nvPr>
            <p:ph type="body" idx="1"/>
          </p:nvPr>
        </p:nvSpPr>
        <p:spPr>
          <a:xfrm>
            <a:off x="173948" y="309966"/>
            <a:ext cx="8582593" cy="4376294"/>
          </a:xfrm>
        </p:spPr>
        <p:txBody>
          <a:bodyPr/>
          <a:p>
            <a:endParaRPr dirty="0" lang="en-IN"/>
          </a:p>
        </p:txBody>
      </p:sp>
      <p:pic>
        <p:nvPicPr>
          <p:cNvPr id="2097155" name=""/>
          <p:cNvPicPr>
            <a:picLocks/>
          </p:cNvPicPr>
          <p:nvPr/>
        </p:nvPicPr>
        <p:blipFill>
          <a:blip xmlns:r="http://schemas.openxmlformats.org/officeDocument/2006/relationships" r:embed="rId1"/>
          <a:stretch>
            <a:fillRect/>
          </a:stretch>
        </p:blipFill>
        <p:spPr>
          <a:xfrm rot="0">
            <a:off x="290683" y="1054940"/>
            <a:ext cx="3834273" cy="3631319"/>
          </a:xfrm>
          <a:prstGeom prst="rect"/>
        </p:spPr>
      </p:pic>
      <p:sp>
        <p:nvSpPr>
          <p:cNvPr id="1048591" name=""/>
          <p:cNvSpPr txBox="1"/>
          <p:nvPr/>
        </p:nvSpPr>
        <p:spPr>
          <a:xfrm>
            <a:off x="4465569" y="2870599"/>
            <a:ext cx="4164991" cy="1310640"/>
          </a:xfrm>
          <a:prstGeom prst="rect"/>
        </p:spPr>
        <p:txBody>
          <a:bodyPr rtlCol="0" wrap="square">
            <a:spAutoFit/>
          </a:bodyPr>
          <a:p>
            <a:r>
              <a:rPr sz="2000" lang="en-US">
                <a:solidFill>
                  <a:srgbClr val="000000"/>
                </a:solidFill>
              </a:rPr>
              <a:t>F</a:t>
            </a:r>
            <a:r>
              <a:rPr sz="2000" lang="en-US">
                <a:solidFill>
                  <a:srgbClr val="000000"/>
                </a:solidFill>
              </a:rPr>
              <a:t>r</a:t>
            </a:r>
            <a:r>
              <a:rPr sz="2000" lang="en-US">
                <a:solidFill>
                  <a:srgbClr val="000000"/>
                </a:solidFill>
              </a:rPr>
              <a:t>o</a:t>
            </a:r>
            <a:r>
              <a:rPr sz="2000" lang="en-US">
                <a:solidFill>
                  <a:srgbClr val="000000"/>
                </a:solidFill>
              </a:rPr>
              <a:t>m</a:t>
            </a:r>
            <a:r>
              <a:rPr sz="2000" lang="en-US">
                <a:solidFill>
                  <a:srgbClr val="000000"/>
                </a:solidFill>
              </a:rPr>
              <a:t> </a:t>
            </a:r>
            <a:r>
              <a:rPr sz="2000" lang="en-US">
                <a:solidFill>
                  <a:srgbClr val="000000"/>
                </a:solidFill>
              </a:rPr>
              <a:t>p</a:t>
            </a:r>
            <a:r>
              <a:rPr sz="2000" lang="en-US">
                <a:solidFill>
                  <a:srgbClr val="000000"/>
                </a:solidFill>
              </a:rPr>
              <a:t>r</a:t>
            </a:r>
            <a:r>
              <a:rPr sz="2000" lang="en-US">
                <a:solidFill>
                  <a:srgbClr val="000000"/>
                </a:solidFill>
              </a:rPr>
              <a:t>e</a:t>
            </a:r>
            <a:r>
              <a:rPr sz="2000" lang="en-US">
                <a:solidFill>
                  <a:srgbClr val="000000"/>
                </a:solidFill>
              </a:rPr>
              <a:t>d</a:t>
            </a:r>
            <a:r>
              <a:rPr sz="2000" lang="en-US">
                <a:solidFill>
                  <a:srgbClr val="000000"/>
                </a:solidFill>
              </a:rPr>
              <a:t>i</a:t>
            </a:r>
            <a:r>
              <a:rPr sz="2000" lang="en-US">
                <a:solidFill>
                  <a:srgbClr val="000000"/>
                </a:solidFill>
              </a:rPr>
              <a:t>c</a:t>
            </a:r>
            <a:r>
              <a:rPr sz="2000" lang="en-US">
                <a:solidFill>
                  <a:srgbClr val="000000"/>
                </a:solidFill>
              </a:rPr>
              <a:t>tion </a:t>
            </a:r>
            <a:r>
              <a:rPr sz="2000" lang="en-US">
                <a:solidFill>
                  <a:srgbClr val="000000"/>
                </a:solidFill>
              </a:rPr>
              <a:t>A</a:t>
            </a:r>
            <a:r>
              <a:rPr sz="2000" lang="en-US">
                <a:solidFill>
                  <a:srgbClr val="000000"/>
                </a:solidFill>
              </a:rPr>
              <a:t>r</a:t>
            </a:r>
            <a:r>
              <a:rPr sz="2000" lang="en-US">
                <a:solidFill>
                  <a:srgbClr val="000000"/>
                </a:solidFill>
              </a:rPr>
              <a:t>e</a:t>
            </a:r>
            <a:r>
              <a:rPr sz="2000" lang="en-US">
                <a:solidFill>
                  <a:srgbClr val="000000"/>
                </a:solidFill>
              </a:rPr>
              <a:t>a</a:t>
            </a:r>
            <a:r>
              <a:rPr sz="2000" lang="en-US">
                <a:solidFill>
                  <a:srgbClr val="000000"/>
                </a:solidFill>
              </a:rPr>
              <a:t> </a:t>
            </a:r>
            <a:r>
              <a:rPr sz="2000" lang="en-US">
                <a:solidFill>
                  <a:srgbClr val="000000"/>
                </a:solidFill>
              </a:rPr>
              <a:t>v</a:t>
            </a:r>
            <a:r>
              <a:rPr sz="2000" lang="en-US">
                <a:solidFill>
                  <a:srgbClr val="000000"/>
                </a:solidFill>
              </a:rPr>
              <a:t>s</a:t>
            </a:r>
            <a:r>
              <a:rPr sz="2000" lang="en-US">
                <a:solidFill>
                  <a:srgbClr val="000000"/>
                </a:solidFill>
              </a:rPr>
              <a:t> </a:t>
            </a:r>
            <a:r>
              <a:rPr sz="2000" lang="en-US">
                <a:solidFill>
                  <a:srgbClr val="000000"/>
                </a:solidFill>
              </a:rPr>
              <a:t>n</a:t>
            </a:r>
            <a:r>
              <a:rPr sz="2000" lang="en-US">
                <a:solidFill>
                  <a:srgbClr val="000000"/>
                </a:solidFill>
              </a:rPr>
              <a:t>u</a:t>
            </a:r>
            <a:r>
              <a:rPr sz="2000" lang="en-US">
                <a:solidFill>
                  <a:srgbClr val="000000"/>
                </a:solidFill>
              </a:rPr>
              <a:t>m</a:t>
            </a:r>
            <a:r>
              <a:rPr sz="2000" lang="en-US">
                <a:solidFill>
                  <a:srgbClr val="000000"/>
                </a:solidFill>
              </a:rPr>
              <a:t>b</a:t>
            </a:r>
            <a:r>
              <a:rPr sz="2000" lang="en-US">
                <a:solidFill>
                  <a:srgbClr val="000000"/>
                </a:solidFill>
              </a:rPr>
              <a:t>e</a:t>
            </a:r>
            <a:r>
              <a:rPr sz="2000" lang="en-US">
                <a:solidFill>
                  <a:srgbClr val="000000"/>
                </a:solidFill>
              </a:rPr>
              <a:t>r</a:t>
            </a:r>
            <a:r>
              <a:rPr sz="2000" lang="en-US">
                <a:solidFill>
                  <a:srgbClr val="000000"/>
                </a:solidFill>
              </a:rPr>
              <a:t> </a:t>
            </a:r>
            <a:r>
              <a:rPr sz="2000" lang="en-US">
                <a:solidFill>
                  <a:srgbClr val="000000"/>
                </a:solidFill>
              </a:rPr>
              <a:t>o</a:t>
            </a:r>
            <a:r>
              <a:rPr sz="2000" lang="en-US">
                <a:solidFill>
                  <a:srgbClr val="000000"/>
                </a:solidFill>
              </a:rPr>
              <a:t>f</a:t>
            </a:r>
            <a:r>
              <a:rPr sz="2000" lang="en-US">
                <a:solidFill>
                  <a:srgbClr val="000000"/>
                </a:solidFill>
              </a:rPr>
              <a:t> </a:t>
            </a:r>
            <a:r>
              <a:rPr sz="2000" lang="en-US">
                <a:solidFill>
                  <a:srgbClr val="000000"/>
                </a:solidFill>
              </a:rPr>
              <a:t>r</a:t>
            </a:r>
            <a:r>
              <a:rPr sz="2000" lang="en-US">
                <a:solidFill>
                  <a:srgbClr val="000000"/>
                </a:solidFill>
              </a:rPr>
              <a:t>e</a:t>
            </a:r>
            <a:r>
              <a:rPr sz="2000" lang="en-US">
                <a:solidFill>
                  <a:srgbClr val="000000"/>
                </a:solidFill>
              </a:rPr>
              <a:t>v</a:t>
            </a:r>
            <a:r>
              <a:rPr sz="2000" lang="en-US">
                <a:solidFill>
                  <a:srgbClr val="000000"/>
                </a:solidFill>
              </a:rPr>
              <a:t>i</a:t>
            </a:r>
            <a:r>
              <a:rPr sz="2000" lang="en-US">
                <a:solidFill>
                  <a:srgbClr val="000000"/>
                </a:solidFill>
              </a:rPr>
              <a:t>e</a:t>
            </a:r>
            <a:r>
              <a:rPr sz="2000" lang="en-US">
                <a:solidFill>
                  <a:srgbClr val="000000"/>
                </a:solidFill>
              </a:rPr>
              <a:t>w</a:t>
            </a:r>
            <a:r>
              <a:rPr sz="2000" lang="en-US">
                <a:solidFill>
                  <a:srgbClr val="000000"/>
                </a:solidFill>
              </a:rPr>
              <a:t>s</a:t>
            </a:r>
            <a:r>
              <a:rPr sz="2000" lang="en-US">
                <a:solidFill>
                  <a:srgbClr val="000000"/>
                </a:solidFill>
              </a:rPr>
              <a:t> </a:t>
            </a:r>
            <a:r>
              <a:rPr sz="1800" lang="en-US">
                <a:solidFill>
                  <a:srgbClr val="000000"/>
                </a:solidFill>
              </a:rPr>
              <a:t>w</a:t>
            </a:r>
            <a:r>
              <a:rPr sz="1800" lang="en-US">
                <a:solidFill>
                  <a:srgbClr val="000000"/>
                </a:solidFill>
              </a:rPr>
              <a:t>e</a:t>
            </a:r>
            <a:r>
              <a:rPr sz="1800" lang="en-US">
                <a:solidFill>
                  <a:srgbClr val="000000"/>
                </a:solidFill>
              </a:rPr>
              <a:t> </a:t>
            </a:r>
            <a:r>
              <a:rPr sz="1800" lang="en-US">
                <a:solidFill>
                  <a:srgbClr val="000000"/>
                </a:solidFill>
              </a:rPr>
              <a:t>c</a:t>
            </a:r>
            <a:r>
              <a:rPr sz="1800" lang="en-US">
                <a:solidFill>
                  <a:srgbClr val="000000"/>
                </a:solidFill>
              </a:rPr>
              <a:t>a</a:t>
            </a:r>
            <a:r>
              <a:rPr sz="1800" lang="en-US">
                <a:solidFill>
                  <a:srgbClr val="000000"/>
                </a:solidFill>
              </a:rPr>
              <a:t>n</a:t>
            </a:r>
            <a:r>
              <a:rPr sz="1800" lang="en-US">
                <a:solidFill>
                  <a:srgbClr val="000000"/>
                </a:solidFill>
              </a:rPr>
              <a:t> </a:t>
            </a:r>
            <a:r>
              <a:rPr sz="1800" lang="en-US">
                <a:solidFill>
                  <a:srgbClr val="000000"/>
                </a:solidFill>
              </a:rPr>
              <a:t>v</a:t>
            </a:r>
            <a:r>
              <a:rPr sz="1800" lang="en-US">
                <a:solidFill>
                  <a:srgbClr val="000000"/>
                </a:solidFill>
              </a:rPr>
              <a:t>i</a:t>
            </a:r>
            <a:r>
              <a:rPr sz="1800" lang="en-US">
                <a:solidFill>
                  <a:srgbClr val="000000"/>
                </a:solidFill>
              </a:rPr>
              <a:t>s</a:t>
            </a:r>
            <a:r>
              <a:rPr sz="1800" lang="en-US">
                <a:solidFill>
                  <a:srgbClr val="000000"/>
                </a:solidFill>
              </a:rPr>
              <a:t>u</a:t>
            </a:r>
            <a:r>
              <a:rPr sz="1800" lang="en-US">
                <a:solidFill>
                  <a:srgbClr val="000000"/>
                </a:solidFill>
              </a:rPr>
              <a:t>a</a:t>
            </a:r>
            <a:r>
              <a:rPr sz="1800" lang="en-US">
                <a:solidFill>
                  <a:srgbClr val="000000"/>
                </a:solidFill>
              </a:rPr>
              <a:t>l</a:t>
            </a:r>
            <a:r>
              <a:rPr sz="1800" lang="en-US">
                <a:solidFill>
                  <a:srgbClr val="000000"/>
                </a:solidFill>
              </a:rPr>
              <a:t>i</a:t>
            </a:r>
            <a:r>
              <a:rPr sz="1800" lang="en-US">
                <a:solidFill>
                  <a:srgbClr val="000000"/>
                </a:solidFill>
              </a:rPr>
              <a:t>s</a:t>
            </a:r>
            <a:r>
              <a:rPr sz="1800" lang="en-US">
                <a:solidFill>
                  <a:srgbClr val="000000"/>
                </a:solidFill>
              </a:rPr>
              <a:t>e</a:t>
            </a:r>
            <a:r>
              <a:rPr sz="1800" lang="en-US">
                <a:solidFill>
                  <a:srgbClr val="000000"/>
                </a:solidFill>
              </a:rPr>
              <a:t> </a:t>
            </a:r>
            <a:r>
              <a:rPr sz="1800" lang="en-US">
                <a:solidFill>
                  <a:srgbClr val="000000"/>
                </a:solidFill>
              </a:rPr>
              <a:t> </a:t>
            </a:r>
            <a:r>
              <a:rPr sz="1800" lang="en-US">
                <a:solidFill>
                  <a:srgbClr val="000000"/>
                </a:solidFill>
              </a:rPr>
              <a:t>t</a:t>
            </a:r>
            <a:r>
              <a:rPr sz="1800" lang="en-US">
                <a:solidFill>
                  <a:srgbClr val="000000"/>
                </a:solidFill>
              </a:rPr>
              <a:t>h</a:t>
            </a:r>
            <a:r>
              <a:rPr sz="1800" lang="en-US">
                <a:solidFill>
                  <a:srgbClr val="000000"/>
                </a:solidFill>
              </a:rPr>
              <a:t>a</a:t>
            </a:r>
            <a:r>
              <a:rPr sz="1800" lang="en-US">
                <a:solidFill>
                  <a:srgbClr val="000000"/>
                </a:solidFill>
              </a:rPr>
              <a:t>y</a:t>
            </a:r>
            <a:r>
              <a:rPr sz="1800" lang="en-US">
                <a:solidFill>
                  <a:srgbClr val="000000"/>
                </a:solidFill>
              </a:rPr>
              <a:t> </a:t>
            </a:r>
            <a:r>
              <a:rPr b="1" sz="2000" lang="en-US">
                <a:solidFill>
                  <a:srgbClr val="C00000"/>
                </a:solidFill>
              </a:rPr>
              <a:t>Q</a:t>
            </a:r>
            <a:r>
              <a:rPr b="1" sz="2000" lang="en-US">
                <a:solidFill>
                  <a:srgbClr val="C00000"/>
                </a:solidFill>
              </a:rPr>
              <a:t>u</a:t>
            </a:r>
            <a:r>
              <a:rPr b="1" sz="2000" lang="en-US">
                <a:solidFill>
                  <a:srgbClr val="C00000"/>
                </a:solidFill>
              </a:rPr>
              <a:t>e</a:t>
            </a:r>
            <a:r>
              <a:rPr b="1" sz="2000" lang="en-US">
                <a:solidFill>
                  <a:srgbClr val="C00000"/>
                </a:solidFill>
              </a:rPr>
              <a:t>e</a:t>
            </a:r>
            <a:r>
              <a:rPr b="1" sz="2000" lang="en-US">
                <a:solidFill>
                  <a:srgbClr val="C00000"/>
                </a:solidFill>
              </a:rPr>
              <a:t>n</a:t>
            </a:r>
            <a:r>
              <a:rPr b="1" sz="2000" lang="en-US">
                <a:solidFill>
                  <a:srgbClr val="C00000"/>
                </a:solidFill>
              </a:rPr>
              <a:t>s</a:t>
            </a:r>
            <a:r>
              <a:rPr b="1" sz="2000" lang="en-US">
                <a:solidFill>
                  <a:srgbClr val="C00000"/>
                </a:solidFill>
              </a:rPr>
              <a:t> </a:t>
            </a:r>
            <a:r>
              <a:rPr b="0" sz="2000" lang="en-US">
                <a:solidFill>
                  <a:srgbClr val="000000"/>
                </a:solidFill>
              </a:rPr>
              <a:t>hol</a:t>
            </a:r>
            <a:r>
              <a:rPr b="0" sz="2000" lang="en-US">
                <a:solidFill>
                  <a:srgbClr val="000000"/>
                </a:solidFill>
              </a:rPr>
              <a:t>d</a:t>
            </a:r>
            <a:r>
              <a:rPr b="0" sz="2000" lang="en-US">
                <a:solidFill>
                  <a:srgbClr val="000000"/>
                </a:solidFill>
              </a:rPr>
              <a:t>s</a:t>
            </a:r>
            <a:r>
              <a:rPr b="0" sz="2000" lang="en-US">
                <a:solidFill>
                  <a:srgbClr val="000000"/>
                </a:solidFill>
              </a:rPr>
              <a:t> </a:t>
            </a:r>
            <a:r>
              <a:rPr b="0" sz="2000" lang="en-US">
                <a:solidFill>
                  <a:srgbClr val="000000"/>
                </a:solidFill>
              </a:rPr>
              <a:t>t</a:t>
            </a:r>
            <a:r>
              <a:rPr b="0" sz="2000" lang="en-US">
                <a:solidFill>
                  <a:srgbClr val="000000"/>
                </a:solidFill>
              </a:rPr>
              <a:t>h</a:t>
            </a:r>
            <a:r>
              <a:rPr b="0" sz="2000" lang="en-US">
                <a:solidFill>
                  <a:srgbClr val="000000"/>
                </a:solidFill>
              </a:rPr>
              <a:t>e</a:t>
            </a:r>
            <a:r>
              <a:rPr b="0" sz="2000" lang="en-US">
                <a:solidFill>
                  <a:srgbClr val="000000"/>
                </a:solidFill>
              </a:rPr>
              <a:t> </a:t>
            </a:r>
            <a:r>
              <a:rPr b="0" sz="2000" lang="en-US">
                <a:solidFill>
                  <a:srgbClr val="000000"/>
                </a:solidFill>
              </a:rPr>
              <a:t>m</a:t>
            </a:r>
            <a:r>
              <a:rPr b="0" sz="2000" lang="en-US">
                <a:solidFill>
                  <a:srgbClr val="000000"/>
                </a:solidFill>
              </a:rPr>
              <a:t>a</a:t>
            </a:r>
            <a:r>
              <a:rPr b="0" sz="2000" lang="en-US">
                <a:solidFill>
                  <a:srgbClr val="000000"/>
                </a:solidFill>
              </a:rPr>
              <a:t>x</a:t>
            </a:r>
            <a:r>
              <a:rPr b="0" sz="2000" lang="en-US">
                <a:solidFill>
                  <a:srgbClr val="000000"/>
                </a:solidFill>
              </a:rPr>
              <a:t>i</a:t>
            </a:r>
            <a:r>
              <a:rPr b="0" sz="2000" lang="en-US">
                <a:solidFill>
                  <a:srgbClr val="000000"/>
                </a:solidFill>
              </a:rPr>
              <a:t>m</a:t>
            </a:r>
            <a:r>
              <a:rPr b="0" sz="2000" lang="en-US">
                <a:solidFill>
                  <a:srgbClr val="000000"/>
                </a:solidFill>
              </a:rPr>
              <a:t>u</a:t>
            </a:r>
            <a:r>
              <a:rPr b="0" sz="2000" lang="en-US">
                <a:solidFill>
                  <a:srgbClr val="000000"/>
                </a:solidFill>
              </a:rPr>
              <a:t>m</a:t>
            </a:r>
            <a:r>
              <a:rPr b="0" sz="2000" lang="en-US">
                <a:solidFill>
                  <a:srgbClr val="000000"/>
                </a:solidFill>
              </a:rPr>
              <a:t> </a:t>
            </a:r>
            <a:r>
              <a:rPr b="0" sz="2000" lang="en-US">
                <a:solidFill>
                  <a:srgbClr val="000000"/>
                </a:solidFill>
              </a:rPr>
              <a:t>n</a:t>
            </a:r>
            <a:r>
              <a:rPr b="0" sz="2000" lang="en-US">
                <a:solidFill>
                  <a:srgbClr val="000000"/>
                </a:solidFill>
              </a:rPr>
              <a:t>o</a:t>
            </a:r>
            <a:r>
              <a:rPr b="0" sz="2000" lang="en-US">
                <a:solidFill>
                  <a:srgbClr val="000000"/>
                </a:solidFill>
              </a:rPr>
              <a:t>.</a:t>
            </a:r>
            <a:r>
              <a:rPr b="0" sz="2000" lang="en-US">
                <a:solidFill>
                  <a:srgbClr val="000000"/>
                </a:solidFill>
              </a:rPr>
              <a:t> </a:t>
            </a:r>
            <a:r>
              <a:rPr b="0" sz="2000" lang="en-US">
                <a:solidFill>
                  <a:srgbClr val="000000"/>
                </a:solidFill>
              </a:rPr>
              <a:t>o</a:t>
            </a:r>
            <a:r>
              <a:rPr b="0" sz="2000" lang="en-US">
                <a:solidFill>
                  <a:srgbClr val="000000"/>
                </a:solidFill>
              </a:rPr>
              <a:t>f</a:t>
            </a:r>
            <a:r>
              <a:rPr b="0" sz="2000" lang="en-US">
                <a:solidFill>
                  <a:srgbClr val="000000"/>
                </a:solidFill>
              </a:rPr>
              <a:t> </a:t>
            </a:r>
            <a:r>
              <a:rPr b="0" sz="2000" lang="en-US">
                <a:solidFill>
                  <a:srgbClr val="000000"/>
                </a:solidFill>
              </a:rPr>
              <a:t>re</a:t>
            </a:r>
            <a:r>
              <a:rPr b="0" sz="2000" lang="en-US">
                <a:solidFill>
                  <a:srgbClr val="000000"/>
                </a:solidFill>
              </a:rPr>
              <a:t>v</a:t>
            </a:r>
            <a:r>
              <a:rPr b="0" sz="2000" lang="en-US">
                <a:solidFill>
                  <a:srgbClr val="000000"/>
                </a:solidFill>
              </a:rPr>
              <a:t>i</a:t>
            </a:r>
            <a:r>
              <a:rPr b="0" sz="2000" lang="en-US">
                <a:solidFill>
                  <a:srgbClr val="000000"/>
                </a:solidFill>
              </a:rPr>
              <a:t>e</a:t>
            </a:r>
            <a:r>
              <a:rPr b="0" sz="2000" lang="en-US">
                <a:solidFill>
                  <a:srgbClr val="000000"/>
                </a:solidFill>
              </a:rPr>
              <a:t>w</a:t>
            </a:r>
            <a:r>
              <a:rPr b="0" sz="2000" lang="en-US">
                <a:solidFill>
                  <a:srgbClr val="000000"/>
                </a:solidFill>
              </a:rPr>
              <a:t>s</a:t>
            </a:r>
            <a:endParaRPr sz="2800" lang="en-GB">
              <a:solidFill>
                <a:srgbClr val="000000"/>
              </a:solidFill>
            </a:endParaRPr>
          </a:p>
        </p:txBody>
      </p:sp>
      <p:sp>
        <p:nvSpPr>
          <p:cNvPr id="1048592" name=""/>
          <p:cNvSpPr txBox="1"/>
          <p:nvPr/>
        </p:nvSpPr>
        <p:spPr>
          <a:xfrm>
            <a:off x="4579089" y="1339872"/>
            <a:ext cx="3676264" cy="1424939"/>
          </a:xfrm>
          <a:prstGeom prst="rect"/>
        </p:spPr>
        <p:txBody>
          <a:bodyPr rtlCol="0" wrap="square">
            <a:spAutoFit/>
          </a:bodyPr>
          <a:p>
            <a:r>
              <a:rPr b="1" sz="1800" lang="en-GB">
                <a:solidFill>
                  <a:srgbClr val="FF0000"/>
                </a:solidFill>
              </a:rPr>
              <a:t>areas_reviews = modified_df.groupby(['neighbourhood_group'])</a:t>
            </a:r>
            <a:endParaRPr b="1" sz="1800" lang="en-GB">
              <a:solidFill>
                <a:srgbClr val="FF0000"/>
              </a:solidFill>
            </a:endParaRPr>
          </a:p>
          <a:p>
            <a:r>
              <a:rPr b="1" sz="1800" lang="en-GB">
                <a:solidFill>
                  <a:srgbClr val="FF0000"/>
                </a:solidFill>
              </a:rPr>
              <a:t>['number_of_reviews'].max().reset_index()</a:t>
            </a:r>
            <a:endParaRPr b="1" sz="1800" lang="en-GB">
              <a:solidFill>
                <a:srgbClr val="FF0000"/>
              </a:solidFill>
            </a:endParaRPr>
          </a:p>
          <a:p>
            <a:r>
              <a:rPr b="1" sz="1800" lang="en-GB">
                <a:solidFill>
                  <a:srgbClr val="FF0000"/>
                </a:solidFill>
              </a:rPr>
              <a:t>areas_reviews</a:t>
            </a:r>
            <a:endParaRPr b="1" sz="2800" lang="en-GB">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82" name="Title 1"/>
          <p:cNvSpPr>
            <a:spLocks noGrp="1"/>
          </p:cNvSpPr>
          <p:nvPr>
            <p:ph type="title"/>
          </p:nvPr>
        </p:nvSpPr>
        <p:spPr/>
        <p:txBody>
          <a:bodyPr/>
          <a:p>
            <a:r>
              <a:rPr b="1" dirty="0" sz="2800" lang="en-GB">
                <a:latin typeface="+mj-lt"/>
                <a:ea typeface="Adobe Gothic Std B" panose="020B0800000000000000" pitchFamily="34" charset="-128"/>
              </a:rPr>
              <a:t>Data Analysis And Data Visualisation(cont..)</a:t>
            </a:r>
            <a:endParaRPr dirty="0" lang="en-IN"/>
          </a:p>
        </p:txBody>
      </p:sp>
      <p:sp>
        <p:nvSpPr>
          <p:cNvPr id="1048583" name="Text Placeholder 2"/>
          <p:cNvSpPr>
            <a:spLocks noGrp="1"/>
          </p:cNvSpPr>
          <p:nvPr>
            <p:ph type="body" idx="1"/>
          </p:nvPr>
        </p:nvSpPr>
        <p:spPr/>
        <p:txBody>
          <a:bodyPr/>
          <a:p>
            <a:endParaRPr dirty="0" lang="en-IN"/>
          </a:p>
        </p:txBody>
      </p:sp>
      <p:pic>
        <p:nvPicPr>
          <p:cNvPr id="2097153" name="Picture 4"/>
          <p:cNvPicPr>
            <a:picLocks noChangeAspect="1"/>
          </p:cNvPicPr>
          <p:nvPr/>
        </p:nvPicPr>
        <p:blipFill>
          <a:blip xmlns:r="http://schemas.openxmlformats.org/officeDocument/2006/relationships" r:embed="rId1"/>
          <a:stretch>
            <a:fillRect/>
          </a:stretch>
        </p:blipFill>
        <p:spPr>
          <a:xfrm>
            <a:off x="373205" y="1409832"/>
            <a:ext cx="3905583" cy="2850279"/>
          </a:xfrm>
          <a:prstGeom prst="rect"/>
        </p:spPr>
      </p:pic>
      <p:sp>
        <p:nvSpPr>
          <p:cNvPr id="1048585" name=""/>
          <p:cNvSpPr txBox="1"/>
          <p:nvPr/>
        </p:nvSpPr>
        <p:spPr>
          <a:xfrm>
            <a:off x="4539353" y="1552610"/>
            <a:ext cx="3620048" cy="802639"/>
          </a:xfrm>
          <a:prstGeom prst="rect"/>
        </p:spPr>
        <p:txBody>
          <a:bodyPr rtlCol="0" wrap="square">
            <a:spAutoFit/>
          </a:bodyPr>
          <a:p>
            <a:r>
              <a:rPr b="1" sz="1200" lang="en-US">
                <a:solidFill>
                  <a:srgbClr val="FF0000"/>
                </a:solidFill>
              </a:rPr>
              <a:t>price_area = modified_df.groupby(['price'])['number_of_reviews'].max().reset_index()</a:t>
            </a:r>
            <a:endParaRPr b="1" sz="1200" lang="en-GB">
              <a:solidFill>
                <a:srgbClr val="FF0000"/>
              </a:solidFill>
            </a:endParaRPr>
          </a:p>
          <a:p>
            <a:r>
              <a:rPr b="1" sz="1200" lang="en-US">
                <a:solidFill>
                  <a:srgbClr val="FF0000"/>
                </a:solidFill>
              </a:rPr>
              <a:t>price_area.head(5)</a:t>
            </a:r>
            <a:endParaRPr b="1" sz="2800" lang="en-GB">
              <a:solidFill>
                <a:srgbClr val="FF0000"/>
              </a:solidFill>
            </a:endParaRPr>
          </a:p>
        </p:txBody>
      </p:sp>
      <p:sp>
        <p:nvSpPr>
          <p:cNvPr id="1048682" name=""/>
          <p:cNvSpPr txBox="1"/>
          <p:nvPr/>
        </p:nvSpPr>
        <p:spPr>
          <a:xfrm>
            <a:off x="4370398" y="2362200"/>
            <a:ext cx="3978575" cy="2110739"/>
          </a:xfrm>
          <a:prstGeom prst="rect"/>
        </p:spPr>
        <p:txBody>
          <a:bodyPr rtlCol="0" wrap="square">
            <a:spAutoFit/>
          </a:bodyPr>
          <a:p>
            <a:r>
              <a:rPr sz="1800" lang="en-US">
                <a:solidFill>
                  <a:srgbClr val="000000"/>
                </a:solidFill>
              </a:rPr>
              <a:t>Number of reviews are more at low price and reviews decreasing when price increases.</a:t>
            </a:r>
            <a:endParaRPr sz="1800" lang="en-GB">
              <a:solidFill>
                <a:srgbClr val="000000"/>
              </a:solidFill>
            </a:endParaRPr>
          </a:p>
          <a:p>
            <a:r>
              <a:rPr sz="1800" lang="en-US">
                <a:solidFill>
                  <a:srgbClr val="000000"/>
                </a:solidFill>
              </a:rPr>
              <a:t>From the scatterplot it is clear that </a:t>
            </a:r>
            <a:endParaRPr sz="1800" lang="en-GB">
              <a:solidFill>
                <a:srgbClr val="000000"/>
              </a:solidFill>
            </a:endParaRPr>
          </a:p>
          <a:p>
            <a:r>
              <a:rPr sz="1800" lang="en-US">
                <a:solidFill>
                  <a:srgbClr val="000000"/>
                </a:solidFill>
              </a:rPr>
              <a:t>most number of people prefer budget friendly rooms.</a:t>
            </a:r>
            <a:endParaRPr sz="1800" lang="en-GB">
              <a:solidFill>
                <a:srgbClr val="000000"/>
              </a:solidFill>
            </a:endParaRPr>
          </a:p>
          <a:p>
            <a:endParaRPr sz="2800" lang="en-GB">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42" name="Title 1"/>
          <p:cNvSpPr>
            <a:spLocks noGrp="1"/>
          </p:cNvSpPr>
          <p:nvPr>
            <p:ph type="title"/>
          </p:nvPr>
        </p:nvSpPr>
        <p:spPr/>
        <p:txBody>
          <a:bodyPr/>
          <a:p>
            <a:r>
              <a:rPr b="1" dirty="0" sz="2800" lang="en-GB">
                <a:latin typeface="+mj-lt"/>
                <a:ea typeface="Adobe Gothic Std B" panose="020B0800000000000000" pitchFamily="34" charset="-128"/>
              </a:rPr>
              <a:t>Data Analysis And Data Visualisation(cont..)</a:t>
            </a:r>
            <a:endParaRPr dirty="0" lang="en-IN"/>
          </a:p>
        </p:txBody>
      </p:sp>
      <p:pic>
        <p:nvPicPr>
          <p:cNvPr id="2097172" name="Picture 3"/>
          <p:cNvPicPr>
            <a:picLocks noChangeAspect="1"/>
          </p:cNvPicPr>
          <p:nvPr/>
        </p:nvPicPr>
        <p:blipFill>
          <a:blip xmlns:r="http://schemas.openxmlformats.org/officeDocument/2006/relationships" r:embed="rId1"/>
          <a:stretch>
            <a:fillRect/>
          </a:stretch>
        </p:blipFill>
        <p:spPr>
          <a:xfrm>
            <a:off x="507242" y="1017725"/>
            <a:ext cx="4588448" cy="3640371"/>
          </a:xfrm>
          <a:prstGeom prst="rect"/>
        </p:spPr>
      </p:pic>
      <p:sp>
        <p:nvSpPr>
          <p:cNvPr id="1048683" name=""/>
          <p:cNvSpPr txBox="1"/>
          <p:nvPr/>
        </p:nvSpPr>
        <p:spPr>
          <a:xfrm>
            <a:off x="5145802" y="1017724"/>
            <a:ext cx="4417520" cy="1336039"/>
          </a:xfrm>
          <a:prstGeom prst="rect"/>
        </p:spPr>
        <p:txBody>
          <a:bodyPr rtlCol="0" wrap="square">
            <a:spAutoFit/>
          </a:bodyPr>
          <a:p>
            <a:r>
              <a:rPr b="1" sz="1200" lang="en-GB">
                <a:solidFill>
                  <a:srgbClr val="FF0000"/>
                </a:solidFill>
              </a:rPr>
              <a:t>#Creating a Report on host name and reviews on it </a:t>
            </a:r>
            <a:endParaRPr b="1" sz="1200" lang="en-GB">
              <a:solidFill>
                <a:srgbClr val="FF0000"/>
              </a:solidFill>
            </a:endParaRPr>
          </a:p>
          <a:p>
            <a:r>
              <a:rPr b="1" sz="1200" lang="en-GB">
                <a:solidFill>
                  <a:srgbClr val="FF0000"/>
                </a:solidFill>
              </a:rPr>
              <a:t>busiest_hosts = modified_df.groupby(['host_name','host_id','room_type'])['number_of_reviews'].max().reset_index()</a:t>
            </a:r>
            <a:endParaRPr b="1" sz="1200" lang="en-GB">
              <a:solidFill>
                <a:srgbClr val="FF0000"/>
              </a:solidFill>
            </a:endParaRPr>
          </a:p>
          <a:p>
            <a:r>
              <a:rPr b="1" sz="1200" lang="en-GB">
                <a:solidFill>
                  <a:srgbClr val="FF0000"/>
                </a:solidFill>
              </a:rPr>
              <a:t>busiest_hosts = busiest_hosts.sort_values(by='number_of_reviews', ascending=False).head(10)</a:t>
            </a:r>
            <a:endParaRPr b="1" sz="1200" lang="en-GB">
              <a:solidFill>
                <a:srgbClr val="FF0000"/>
              </a:solidFill>
            </a:endParaRPr>
          </a:p>
          <a:p>
            <a:r>
              <a:rPr b="1" sz="1200" lang="en-GB">
                <a:solidFill>
                  <a:srgbClr val="FF0000"/>
                </a:solidFill>
              </a:rPr>
              <a:t>busiest_hosts</a:t>
            </a:r>
            <a:endParaRPr b="1" sz="2800" lang="en-GB">
              <a:solidFill>
                <a:srgbClr val="FF0000"/>
              </a:solidFill>
            </a:endParaRPr>
          </a:p>
        </p:txBody>
      </p:sp>
      <p:sp>
        <p:nvSpPr>
          <p:cNvPr id="1048684" name=""/>
          <p:cNvSpPr txBox="1"/>
          <p:nvPr/>
        </p:nvSpPr>
        <p:spPr>
          <a:xfrm>
            <a:off x="5145802" y="2353762"/>
            <a:ext cx="3825450" cy="1920240"/>
          </a:xfrm>
          <a:prstGeom prst="rect"/>
        </p:spPr>
        <p:txBody>
          <a:bodyPr rtlCol="0" wrap="square">
            <a:spAutoFit/>
          </a:bodyPr>
          <a:p>
            <a:r>
              <a:rPr b="1" sz="1400" lang="en-GB">
                <a:solidFill>
                  <a:srgbClr val="000000"/>
                </a:solidFill>
              </a:rPr>
              <a:t>Busiest hosts are: </a:t>
            </a:r>
            <a:endParaRPr b="1" sz="1400" lang="en-GB">
              <a:solidFill>
                <a:srgbClr val="000000"/>
              </a:solidFill>
            </a:endParaRPr>
          </a:p>
          <a:p>
            <a:r>
              <a:rPr sz="1400" lang="en-GB">
                <a:solidFill>
                  <a:srgbClr val="000000"/>
                </a:solidFill>
              </a:rPr>
              <a:t>1. Dona</a:t>
            </a:r>
            <a:endParaRPr sz="1400" lang="en-GB">
              <a:solidFill>
                <a:srgbClr val="000000"/>
              </a:solidFill>
            </a:endParaRPr>
          </a:p>
          <a:p>
            <a:r>
              <a:rPr sz="1400" lang="en-GB">
                <a:solidFill>
                  <a:srgbClr val="000000"/>
                </a:solidFill>
              </a:rPr>
              <a:t>2. Ji</a:t>
            </a:r>
            <a:endParaRPr sz="1400" lang="en-GB">
              <a:solidFill>
                <a:srgbClr val="000000"/>
              </a:solidFill>
            </a:endParaRPr>
          </a:p>
          <a:p>
            <a:r>
              <a:rPr sz="1400" lang="en-GB">
                <a:solidFill>
                  <a:srgbClr val="000000"/>
                </a:solidFill>
              </a:rPr>
              <a:t>3. Maya</a:t>
            </a:r>
            <a:endParaRPr sz="1400" lang="en-GB">
              <a:solidFill>
                <a:srgbClr val="000000"/>
              </a:solidFill>
            </a:endParaRPr>
          </a:p>
          <a:p>
            <a:r>
              <a:rPr sz="1400" lang="en-GB">
                <a:solidFill>
                  <a:srgbClr val="000000"/>
                </a:solidFill>
              </a:rPr>
              <a:t>4. Carol</a:t>
            </a:r>
            <a:endParaRPr sz="1400" lang="en-GB">
              <a:solidFill>
                <a:srgbClr val="000000"/>
              </a:solidFill>
            </a:endParaRPr>
          </a:p>
          <a:p>
            <a:r>
              <a:rPr sz="1400" lang="en-GB">
                <a:solidFill>
                  <a:srgbClr val="000000"/>
                </a:solidFill>
              </a:rPr>
              <a:t>5. Danielle</a:t>
            </a:r>
            <a:endParaRPr sz="1400" lang="en-GB">
              <a:solidFill>
                <a:srgbClr val="000000"/>
              </a:solidFill>
            </a:endParaRPr>
          </a:p>
          <a:p>
            <a:r>
              <a:rPr b="1" sz="1400" lang="en-GB">
                <a:solidFill>
                  <a:srgbClr val="000000"/>
                </a:solidFill>
              </a:rPr>
              <a:t>Because these hosts listed room type as Entire home and Private room which is preferred by most number of people.</a:t>
            </a:r>
            <a:endParaRPr b="1" sz="1400" lang="en-GB">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86" name="Title 1"/>
          <p:cNvSpPr>
            <a:spLocks noGrp="1"/>
          </p:cNvSpPr>
          <p:nvPr>
            <p:ph type="title"/>
          </p:nvPr>
        </p:nvSpPr>
        <p:spPr/>
        <p:txBody>
          <a:bodyPr/>
          <a:p>
            <a:r>
              <a:rPr b="1" dirty="0" sz="2800" lang="en-GB">
                <a:latin typeface="+mj-lt"/>
                <a:ea typeface="Adobe Gothic Std B" panose="020B0800000000000000" pitchFamily="34" charset="-128"/>
              </a:rPr>
              <a:t>Data Visualisatio</a:t>
            </a:r>
            <a:r>
              <a:rPr b="1" dirty="0" sz="2800" lang="en-US">
                <a:latin typeface="+mj-lt"/>
                <a:ea typeface="Adobe Gothic Std B" panose="020B0800000000000000" pitchFamily="34" charset="-128"/>
              </a:rPr>
              <a:t>n</a:t>
            </a:r>
            <a:endParaRPr dirty="0" lang="en-IN"/>
          </a:p>
        </p:txBody>
      </p:sp>
      <p:sp>
        <p:nvSpPr>
          <p:cNvPr id="1048587" name="Text Placeholder 2"/>
          <p:cNvSpPr>
            <a:spLocks noGrp="1"/>
          </p:cNvSpPr>
          <p:nvPr>
            <p:ph type="body" idx="1"/>
          </p:nvPr>
        </p:nvSpPr>
        <p:spPr/>
        <p:txBody>
          <a:bodyPr/>
          <a:p>
            <a:endParaRPr dirty="0" lang="en-IN"/>
          </a:p>
        </p:txBody>
      </p:sp>
      <p:sp>
        <p:nvSpPr>
          <p:cNvPr id="1048588" name="TextBox 5"/>
          <p:cNvSpPr txBox="1"/>
          <p:nvPr/>
        </p:nvSpPr>
        <p:spPr>
          <a:xfrm>
            <a:off x="4670464" y="2571749"/>
            <a:ext cx="3458384" cy="2225040"/>
          </a:xfrm>
          <a:prstGeom prst="rect"/>
          <a:noFill/>
        </p:spPr>
        <p:txBody>
          <a:bodyPr rtlCol="0" wrap="square">
            <a:spAutoFit/>
          </a:bodyPr>
          <a:p>
            <a:pPr algn="l" indent="-342900" marL="342900">
              <a:buFont typeface="+mj-lt"/>
              <a:buAutoNum type="arabicPeriod"/>
            </a:pPr>
            <a:r>
              <a:rPr b="0" dirty="0" i="0" lang="en-GB">
                <a:solidFill>
                  <a:srgbClr val="212121"/>
                </a:solidFill>
                <a:effectLst/>
                <a:latin typeface="Roboto" panose="02000000000000000000" pitchFamily="2" charset="0"/>
              </a:rPr>
              <a:t>Shared rooms are very cheap as    compared to Entire home/apt</a:t>
            </a:r>
          </a:p>
          <a:p>
            <a:pPr algn="l" indent="-342900" marL="342900">
              <a:buFont typeface="+mj-lt"/>
              <a:buAutoNum type="arabicPeriod"/>
            </a:pPr>
            <a:endParaRPr b="0" dirty="0" i="0" lang="en-GB">
              <a:solidFill>
                <a:srgbClr val="212121"/>
              </a:solidFill>
              <a:effectLst/>
              <a:latin typeface="Roboto" panose="02000000000000000000" pitchFamily="2" charset="0"/>
            </a:endParaRPr>
          </a:p>
          <a:p>
            <a:pPr algn="l" indent="-342900" marL="342900">
              <a:buFont typeface="+mj-lt"/>
              <a:buAutoNum type="arabicPeriod"/>
            </a:pPr>
            <a:r>
              <a:rPr b="0" dirty="0" i="0" lang="en-GB">
                <a:solidFill>
                  <a:srgbClr val="212121"/>
                </a:solidFill>
                <a:effectLst/>
                <a:latin typeface="Roboto" panose="02000000000000000000" pitchFamily="2" charset="0"/>
              </a:rPr>
              <a:t>Private rooms are little costlier than shared rooms</a:t>
            </a:r>
          </a:p>
          <a:p>
            <a:pPr algn="l" indent="-342900" marL="342900">
              <a:buFont typeface="+mj-lt"/>
              <a:buAutoNum type="arabicPeriod"/>
            </a:pPr>
            <a:endParaRPr b="0" dirty="0" i="0" lang="en-GB">
              <a:solidFill>
                <a:srgbClr val="212121"/>
              </a:solidFill>
              <a:effectLst/>
              <a:latin typeface="Roboto" panose="02000000000000000000" pitchFamily="2" charset="0"/>
            </a:endParaRPr>
          </a:p>
          <a:p>
            <a:pPr algn="l" indent="-342900" marL="342900">
              <a:buFont typeface="+mj-lt"/>
              <a:buAutoNum type="arabicPeriod"/>
            </a:pPr>
            <a:r>
              <a:rPr b="0" dirty="0" i="0" lang="en-GB">
                <a:solidFill>
                  <a:srgbClr val="212121"/>
                </a:solidFill>
                <a:effectLst/>
                <a:latin typeface="Roboto" panose="02000000000000000000" pitchFamily="2" charset="0"/>
              </a:rPr>
              <a:t>Entire home/apt is very expensive than all others.</a:t>
            </a:r>
          </a:p>
          <a:p>
            <a:endParaRPr dirty="0" lang="en-IN"/>
          </a:p>
        </p:txBody>
      </p:sp>
      <p:pic>
        <p:nvPicPr>
          <p:cNvPr id="2097154" name="Picture 4"/>
          <p:cNvPicPr>
            <a:picLocks noChangeAspect="1" noChangeArrowheads="1"/>
          </p:cNvPicPr>
          <p:nvPr/>
        </p:nvPicPr>
        <p:blipFill>
          <a:blip xmlns:r="http://schemas.openxmlformats.org/officeDocument/2006/relationships" r:embed="rId1"/>
          <a:srcRect/>
          <a:stretch>
            <a:fillRect/>
          </a:stretch>
        </p:blipFill>
        <p:spPr bwMode="auto">
          <a:xfrm>
            <a:off x="605654" y="1382490"/>
            <a:ext cx="3311196" cy="2956370"/>
          </a:xfrm>
          <a:prstGeom prst="rect"/>
          <a:noFill/>
        </p:spPr>
      </p:pic>
      <p:sp>
        <p:nvSpPr>
          <p:cNvPr id="1048685" name=""/>
          <p:cNvSpPr txBox="1"/>
          <p:nvPr/>
        </p:nvSpPr>
        <p:spPr>
          <a:xfrm>
            <a:off x="4571999" y="1282992"/>
            <a:ext cx="4091549" cy="1158240"/>
          </a:xfrm>
          <a:prstGeom prst="rect"/>
        </p:spPr>
        <p:txBody>
          <a:bodyPr rtlCol="0" wrap="square">
            <a:spAutoFit/>
          </a:bodyPr>
          <a:p>
            <a:r>
              <a:rPr b="1" sz="1200" lang="en-GB">
                <a:solidFill>
                  <a:srgbClr val="FF0000"/>
                </a:solidFill>
              </a:rPr>
              <a:t>traffic_areas = modified_df.groupby(['neighbourhood_group','room_type'])['minimum_nights'].count().reset_index()</a:t>
            </a:r>
            <a:endParaRPr b="1" sz="1200" lang="en-GB">
              <a:solidFill>
                <a:srgbClr val="FF0000"/>
              </a:solidFill>
            </a:endParaRPr>
          </a:p>
          <a:p>
            <a:r>
              <a:rPr b="1" sz="1200" lang="en-GB">
                <a:solidFill>
                  <a:srgbClr val="FF0000"/>
                </a:solidFill>
              </a:rPr>
              <a:t>traffic_areas = traffic_areas.sort_values(by='minimum_nights', ascending=False)</a:t>
            </a:r>
            <a:endParaRPr b="1" sz="1200" lang="en-GB">
              <a:solidFill>
                <a:srgbClr val="FF0000"/>
              </a:solidFill>
            </a:endParaRPr>
          </a:p>
          <a:p>
            <a:r>
              <a:rPr b="1" sz="1200" lang="en-GB">
                <a:solidFill>
                  <a:srgbClr val="FF0000"/>
                </a:solidFill>
              </a:rPr>
              <a:t>traffic_areas</a:t>
            </a:r>
            <a:endParaRPr b="1" sz="2800" lang="en-GB">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3" name="Title 1"/>
          <p:cNvSpPr>
            <a:spLocks noGrp="1"/>
          </p:cNvSpPr>
          <p:nvPr>
            <p:ph type="title"/>
          </p:nvPr>
        </p:nvSpPr>
        <p:spPr/>
        <p:txBody>
          <a:bodyPr/>
          <a:p>
            <a:r>
              <a:rPr b="1" dirty="0" sz="2800" lang="en-GB">
                <a:latin typeface="+mj-lt"/>
                <a:ea typeface="Adobe Gothic Std B" panose="020B0800000000000000" pitchFamily="34" charset="-128"/>
              </a:rPr>
              <a:t>Data Analysis</a:t>
            </a:r>
            <a:endParaRPr dirty="0" lang="en-IN"/>
          </a:p>
        </p:txBody>
      </p:sp>
      <p:sp>
        <p:nvSpPr>
          <p:cNvPr id="1048594" name="Text Placeholder 2"/>
          <p:cNvSpPr>
            <a:spLocks noGrp="1"/>
          </p:cNvSpPr>
          <p:nvPr>
            <p:ph type="body" idx="1"/>
          </p:nvPr>
        </p:nvSpPr>
        <p:spPr/>
        <p:txBody>
          <a:bodyPr/>
          <a:p>
            <a:endParaRPr dirty="0" lang="en-IN"/>
          </a:p>
        </p:txBody>
      </p:sp>
      <p:sp>
        <p:nvSpPr>
          <p:cNvPr id="1048595" name="TextBox 11"/>
          <p:cNvSpPr txBox="1"/>
          <p:nvPr/>
        </p:nvSpPr>
        <p:spPr>
          <a:xfrm>
            <a:off x="5005137" y="1583402"/>
            <a:ext cx="3706472" cy="2987040"/>
          </a:xfrm>
          <a:prstGeom prst="rect"/>
          <a:noFill/>
        </p:spPr>
        <p:txBody>
          <a:bodyPr rtlCol="0" wrap="square">
            <a:spAutoFit/>
          </a:bodyPr>
          <a:p>
            <a:r>
              <a:rPr b="0" dirty="0" sz="1600" i="0" lang="en-GB">
                <a:solidFill>
                  <a:srgbClr val="212121"/>
                </a:solidFill>
                <a:effectLst/>
                <a:latin typeface="Gabriola" panose="04040605051002020D02" pitchFamily="82" charset="0"/>
              </a:rPr>
              <a:t>Even though shared rooms are much cheaper as compared to private rooms most reviews are for private rooms which means that most number of people prefer private rooms over other room type. Probably couples or small group of peoples who need more privacy and prefer budget friendly stay will go for private rooms, so we can say that most of the </a:t>
            </a:r>
            <a:r>
              <a:rPr dirty="0" sz="1600" lang="en-GB">
                <a:solidFill>
                  <a:srgbClr val="212121"/>
                </a:solidFill>
                <a:latin typeface="Gabriola" panose="04040605051002020D02" pitchFamily="82" charset="0"/>
              </a:rPr>
              <a:t>A</a:t>
            </a:r>
            <a:r>
              <a:rPr b="0" dirty="0" sz="1600" i="0" lang="en-GB">
                <a:solidFill>
                  <a:srgbClr val="212121"/>
                </a:solidFill>
                <a:effectLst/>
                <a:latin typeface="Gabriola" panose="04040605051002020D02" pitchFamily="82" charset="0"/>
              </a:rPr>
              <a:t>irBnb customers are from this category.</a:t>
            </a:r>
          </a:p>
          <a:p>
            <a:endParaRPr dirty="0" sz="1600" lang="en-IN">
              <a:latin typeface="Gabriola" panose="04040605051002020D02" pitchFamily="82" charset="0"/>
            </a:endParaRPr>
          </a:p>
        </p:txBody>
      </p:sp>
      <p:pic>
        <p:nvPicPr>
          <p:cNvPr id="2097177" name="Picture 4"/>
          <p:cNvPicPr>
            <a:picLocks/>
          </p:cNvPicPr>
          <p:nvPr/>
        </p:nvPicPr>
        <p:blipFill>
          <a:blip xmlns:r="http://schemas.openxmlformats.org/officeDocument/2006/relationships" r:embed="rId1"/>
          <a:srcRect/>
          <a:stretch>
            <a:fillRect/>
          </a:stretch>
        </p:blipFill>
        <p:spPr bwMode="auto">
          <a:xfrm>
            <a:off x="605654" y="1382490"/>
            <a:ext cx="3815999" cy="2956370"/>
          </a:xfrm>
          <a:prstGeom prst="rect"/>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48" name="Title 1"/>
          <p:cNvSpPr>
            <a:spLocks noGrp="1"/>
          </p:cNvSpPr>
          <p:nvPr>
            <p:ph type="title"/>
          </p:nvPr>
        </p:nvSpPr>
        <p:spPr>
          <a:xfrm>
            <a:off x="311700" y="409074"/>
            <a:ext cx="8520600" cy="770021"/>
          </a:xfrm>
        </p:spPr>
        <p:txBody>
          <a:bodyPr/>
          <a:p>
            <a:r>
              <a:rPr b="1" dirty="0" lang="en-US"/>
              <a:t>K</a:t>
            </a:r>
            <a:r>
              <a:rPr b="1" dirty="0" lang="en-IN" err="1"/>
              <a:t>ey</a:t>
            </a:r>
            <a:r>
              <a:rPr b="1" dirty="0" lang="en-IN"/>
              <a:t> Findings</a:t>
            </a:r>
          </a:p>
        </p:txBody>
      </p:sp>
      <p:pic>
        <p:nvPicPr>
          <p:cNvPr id="2097174" name="Picture 1"/>
          <p:cNvPicPr>
            <a:picLocks noChangeAspect="1"/>
          </p:cNvPicPr>
          <p:nvPr/>
        </p:nvPicPr>
        <p:blipFill>
          <a:blip xmlns:r="http://schemas.openxmlformats.org/officeDocument/2006/relationships" r:embed="rId1"/>
          <a:stretch>
            <a:fillRect/>
          </a:stretch>
        </p:blipFill>
        <p:spPr>
          <a:xfrm>
            <a:off x="283092" y="1179094"/>
            <a:ext cx="8577815" cy="396440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53" name="Title 1"/>
          <p:cNvSpPr>
            <a:spLocks noGrp="1"/>
          </p:cNvSpPr>
          <p:nvPr>
            <p:ph type="title"/>
          </p:nvPr>
        </p:nvSpPr>
        <p:spPr/>
        <p:txBody>
          <a:bodyPr/>
          <a:p>
            <a:r>
              <a:rPr b="1" dirty="0" lang="en-IN"/>
              <a:t>Conclusion</a:t>
            </a:r>
            <a:endParaRPr dirty="0" lang="en-IN"/>
          </a:p>
        </p:txBody>
      </p:sp>
      <p:pic>
        <p:nvPicPr>
          <p:cNvPr id="2097175" name="Picture 3"/>
          <p:cNvPicPr>
            <a:picLocks noChangeAspect="1"/>
          </p:cNvPicPr>
          <p:nvPr/>
        </p:nvPicPr>
        <p:blipFill>
          <a:blip xmlns:r="http://schemas.openxmlformats.org/officeDocument/2006/relationships" r:embed="rId1"/>
          <a:stretch>
            <a:fillRect/>
          </a:stretch>
        </p:blipFill>
        <p:spPr>
          <a:xfrm>
            <a:off x="311700" y="912531"/>
            <a:ext cx="7669433" cy="378594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Shape 59"/>
        <p:cNvGrpSpPr/>
        <p:nvPr/>
      </p:nvGrpSpPr>
      <p:grpSpPr>
        <a:xfrm>
          <a:off x="0" y="0"/>
          <a:ext cx="0" cy="0"/>
          <a:chOff x="0" y="0"/>
          <a:chExt cx="0" cy="0"/>
        </a:xfrm>
      </p:grpSpPr>
      <p:sp>
        <p:nvSpPr>
          <p:cNvPr id="1048612" name="TextBox 1"/>
          <p:cNvSpPr txBox="1"/>
          <p:nvPr/>
        </p:nvSpPr>
        <p:spPr>
          <a:xfrm>
            <a:off x="309966" y="433953"/>
            <a:ext cx="2874936" cy="646331"/>
          </a:xfrm>
          <a:prstGeom prst="rect"/>
          <a:noFill/>
        </p:spPr>
        <p:txBody>
          <a:bodyPr rtlCol="0" wrap="square">
            <a:spAutoFit/>
          </a:bodyPr>
          <a:p>
            <a:pPr algn="ctr"/>
            <a:r>
              <a:rPr b="1" dirty="0" sz="3600" lang="en-GB">
                <a:solidFill>
                  <a:schemeClr val="tx1">
                    <a:lumMod val="75000"/>
                  </a:schemeClr>
                </a:solidFill>
              </a:rPr>
              <a:t>Contents</a:t>
            </a:r>
            <a:endParaRPr b="1" dirty="0" sz="3600" lang="en-IN">
              <a:solidFill>
                <a:schemeClr val="tx1">
                  <a:lumMod val="75000"/>
                </a:schemeClr>
              </a:solidFill>
            </a:endParaRPr>
          </a:p>
        </p:txBody>
      </p:sp>
      <p:sp>
        <p:nvSpPr>
          <p:cNvPr id="1048613" name="TextBox 3"/>
          <p:cNvSpPr txBox="1"/>
          <p:nvPr/>
        </p:nvSpPr>
        <p:spPr>
          <a:xfrm>
            <a:off x="2394096" y="1240466"/>
            <a:ext cx="4355805" cy="3825240"/>
          </a:xfrm>
          <a:prstGeom prst="rect"/>
          <a:noFill/>
        </p:spPr>
        <p:txBody>
          <a:bodyPr rtlCol="0" wrap="square">
            <a:spAutoFit/>
          </a:bodyPr>
          <a:p>
            <a:pPr algn="just" indent="-285750" marL="285750">
              <a:lnSpc>
                <a:spcPct val="200000"/>
              </a:lnSpc>
              <a:buFont typeface="Wingdings" panose="05000000000000000000" pitchFamily="2" charset="2"/>
              <a:buChar char="Ø"/>
            </a:pPr>
            <a:r>
              <a:rPr dirty="0" sz="1800" lang="en-GB">
                <a:latin typeface="Minion Pro Med" panose="02040503050306020203" pitchFamily="18" charset="0"/>
                <a:ea typeface="Adobe Gothic Std B" panose="020B0800000000000000" pitchFamily="34" charset="-128"/>
              </a:rPr>
              <a:t>Introduction</a:t>
            </a:r>
          </a:p>
          <a:p>
            <a:pPr algn="just" indent="-285750" marL="285750">
              <a:lnSpc>
                <a:spcPct val="200000"/>
              </a:lnSpc>
              <a:buFont typeface="Wingdings" panose="05000000000000000000" pitchFamily="2" charset="2"/>
              <a:buChar char="Ø"/>
            </a:pPr>
            <a:r>
              <a:rPr dirty="0" sz="1800" lang="en-GB">
                <a:latin typeface="Minion Pro Med" panose="02040503050306020203" pitchFamily="18" charset="0"/>
                <a:ea typeface="Adobe Gothic Std B" panose="020B0800000000000000" pitchFamily="34" charset="-128"/>
              </a:rPr>
              <a:t>Understanding Dataset</a:t>
            </a:r>
          </a:p>
          <a:p>
            <a:pPr algn="just" indent="-285750" marL="285750">
              <a:lnSpc>
                <a:spcPct val="200000"/>
              </a:lnSpc>
              <a:buFont typeface="Wingdings" panose="05000000000000000000" pitchFamily="2" charset="2"/>
              <a:buChar char="Ø"/>
            </a:pPr>
            <a:r>
              <a:rPr dirty="0" sz="1800" lang="en-GB">
                <a:latin typeface="Minion Pro Med" panose="02040503050306020203" pitchFamily="18" charset="0"/>
                <a:ea typeface="Adobe Gothic Std B" panose="020B0800000000000000" pitchFamily="34" charset="-128"/>
              </a:rPr>
              <a:t>Data Wrangling </a:t>
            </a:r>
          </a:p>
          <a:p>
            <a:pPr algn="just" indent="-285750" marL="285750">
              <a:lnSpc>
                <a:spcPct val="200000"/>
              </a:lnSpc>
              <a:buFont typeface="Wingdings" panose="05000000000000000000" pitchFamily="2" charset="2"/>
              <a:buChar char="Ø"/>
            </a:pPr>
            <a:r>
              <a:rPr dirty="0" sz="1800" lang="en-GB">
                <a:latin typeface="Minion Pro Med" panose="02040503050306020203" pitchFamily="18" charset="0"/>
                <a:ea typeface="Adobe Gothic Std B" panose="020B0800000000000000" pitchFamily="34" charset="-128"/>
              </a:rPr>
              <a:t>Data Cleaning</a:t>
            </a:r>
            <a:endParaRPr altLang="en-US" lang="zh-CN"/>
          </a:p>
          <a:p>
            <a:pPr algn="just" indent="-285750" marL="285750">
              <a:lnSpc>
                <a:spcPct val="200000"/>
              </a:lnSpc>
              <a:buFont typeface="Wingdings" panose="05000000000000000000" pitchFamily="2" charset="2"/>
              <a:buChar char="Ø"/>
            </a:pPr>
            <a:r>
              <a:rPr dirty="0" sz="1800" lang="en-GB">
                <a:latin typeface="Minion Pro Med" panose="02040503050306020203" pitchFamily="18" charset="0"/>
                <a:ea typeface="Adobe Gothic Std B" panose="020B0800000000000000" pitchFamily="34" charset="-128"/>
              </a:rPr>
              <a:t>Main Objectives</a:t>
            </a:r>
          </a:p>
          <a:p>
            <a:pPr algn="just" indent="-285750" marL="285750">
              <a:lnSpc>
                <a:spcPct val="200000"/>
              </a:lnSpc>
              <a:buFont typeface="Wingdings" panose="05000000000000000000" pitchFamily="2" charset="2"/>
              <a:buChar char="Ø"/>
            </a:pPr>
            <a:r>
              <a:rPr dirty="0" sz="1800" lang="en-GB">
                <a:latin typeface="Minion Pro Med" panose="02040503050306020203" pitchFamily="18" charset="0"/>
                <a:ea typeface="Adobe Gothic Std B" panose="020B0800000000000000" pitchFamily="34" charset="-128"/>
              </a:rPr>
              <a:t>Data Analysis And Data Visualisation</a:t>
            </a:r>
          </a:p>
          <a:p>
            <a:pPr algn="just" indent="-285750" marL="285750">
              <a:lnSpc>
                <a:spcPct val="200000"/>
              </a:lnSpc>
              <a:buFont typeface="Wingdings" panose="05000000000000000000" pitchFamily="2" charset="2"/>
              <a:buChar char="Ø"/>
            </a:pPr>
            <a:r>
              <a:rPr dirty="0" sz="1800" lang="en-GB">
                <a:latin typeface="Minion Pro Med" panose="02040503050306020203" pitchFamily="18" charset="0"/>
                <a:ea typeface="Adobe Gothic Std B" panose="020B0800000000000000" pitchFamily="34" charset="-128"/>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54" name="Title 1"/>
          <p:cNvSpPr>
            <a:spLocks noGrp="1"/>
          </p:cNvSpPr>
          <p:nvPr>
            <p:ph type="title"/>
          </p:nvPr>
        </p:nvSpPr>
        <p:spPr/>
        <p:txBody>
          <a:bodyPr/>
          <a:p>
            <a:endParaRPr dirty="0" lang="en-IN"/>
          </a:p>
        </p:txBody>
      </p:sp>
      <p:sp>
        <p:nvSpPr>
          <p:cNvPr id="1048655" name="Rectangle 5"/>
          <p:cNvSpPr/>
          <p:nvPr/>
        </p:nvSpPr>
        <p:spPr>
          <a:xfrm>
            <a:off x="1872383" y="2110085"/>
            <a:ext cx="4373881" cy="993140"/>
          </a:xfrm>
          <a:prstGeom prst="rect"/>
          <a:noFill/>
          <a:effectLst>
            <a:outerShdw algn="l" blurRad="50800" dist="38100" rotWithShape="0">
              <a:prstClr val="black">
                <a:alpha val="40000"/>
              </a:prstClr>
            </a:outerShdw>
          </a:effectLst>
        </p:spPr>
        <p:txBody>
          <a:bodyPr bIns="45720" lIns="91440" rIns="91440" tIns="45720" wrap="none">
            <a:spAutoFit/>
            <a:scene3d>
              <a:camera prst="orthographicFront"/>
              <a:lightRig dir="t" rig="soft">
                <a:rot lat="0" lon="0" rev="15600000"/>
              </a:lightRig>
            </a:scene3d>
            <a:sp3d extrusionH="57150" prstMaterial="softEdge">
              <a:bevelT w="25400" h="38100"/>
            </a:sp3d>
          </a:bodyPr>
          <a:p>
            <a:pPr algn="ctr"/>
            <a:r>
              <a:rPr b="1" dirty="0" sz="6000" lang="en-IN">
                <a:solidFill>
                  <a:schemeClr val="bg1">
                    <a:lumMod val="50000"/>
                  </a:schemeClr>
                </a:solidFill>
                <a:latin typeface="Arial Black" panose="020B0A04020102020204"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6" name="Title 1"/>
          <p:cNvSpPr>
            <a:spLocks noGrp="1"/>
          </p:cNvSpPr>
          <p:nvPr>
            <p:ph type="title"/>
          </p:nvPr>
        </p:nvSpPr>
        <p:spPr/>
        <p:txBody>
          <a:bodyPr/>
          <a:p>
            <a:r>
              <a:rPr b="1" dirty="0" lang="en-GB">
                <a:solidFill>
                  <a:schemeClr val="tx1">
                    <a:lumMod val="75000"/>
                  </a:schemeClr>
                </a:solidFill>
              </a:rPr>
              <a:t>Introduction</a:t>
            </a:r>
            <a:endParaRPr b="1" dirty="0" lang="en-IN">
              <a:solidFill>
                <a:schemeClr val="tx1">
                  <a:lumMod val="75000"/>
                </a:schemeClr>
              </a:solidFill>
            </a:endParaRPr>
          </a:p>
        </p:txBody>
      </p:sp>
      <p:sp>
        <p:nvSpPr>
          <p:cNvPr id="1048617" name="Text Placeholder 2"/>
          <p:cNvSpPr>
            <a:spLocks noGrp="1"/>
          </p:cNvSpPr>
          <p:nvPr>
            <p:ph type="body" idx="1"/>
          </p:nvPr>
        </p:nvSpPr>
        <p:spPr>
          <a:xfrm>
            <a:off x="311699" y="1412075"/>
            <a:ext cx="4823242" cy="3416400"/>
          </a:xfrm>
        </p:spPr>
        <p:txBody>
          <a:bodyPr/>
          <a:p>
            <a:r>
              <a:rPr b="0" dirty="0" sz="1400" i="0" lang="en-GB">
                <a:solidFill>
                  <a:srgbClr val="212121"/>
                </a:solidFill>
                <a:effectLst/>
                <a:latin typeface="Minion Pro Med" panose="02040503050306020203" pitchFamily="18" charset="0"/>
                <a:ea typeface="Adobe Gothic Std B" panose="020B0800000000000000" pitchFamily="34" charset="-128"/>
              </a:rPr>
              <a:t>Airbnb is an online marketplace connecting travellers with local hosts. On one side, the platform enables people to list their available space and earn extra income in the form of rent. On the other, Airbnb enables travellers to book unique homestays from local hosts, saving them money and giving them a chance to interact with locals. Catering to the on-demand travel industry, Airbnb is present in over 190 countries across the world.</a:t>
            </a:r>
            <a:endParaRPr dirty="0" sz="2400" lang="en-IN">
              <a:latin typeface="Minion Pro Med" panose="02040503050306020203" pitchFamily="18" charset="0"/>
              <a:ea typeface="Adobe Gothic Std B" panose="020B0800000000000000" pitchFamily="34" charset="-128"/>
            </a:endParaRPr>
          </a:p>
        </p:txBody>
      </p:sp>
      <p:pic>
        <p:nvPicPr>
          <p:cNvPr id="2097178" name=""/>
          <p:cNvPicPr>
            <a:picLocks/>
          </p:cNvPicPr>
          <p:nvPr/>
        </p:nvPicPr>
        <p:blipFill>
          <a:blip xmlns:r="http://schemas.openxmlformats.org/officeDocument/2006/relationships" r:embed="rId1"/>
          <a:stretch>
            <a:fillRect/>
          </a:stretch>
        </p:blipFill>
        <p:spPr>
          <a:xfrm rot="0">
            <a:off x="5435011" y="1412075"/>
            <a:ext cx="3098961" cy="2787613"/>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1048617">
                                            <p:txEl>
                                              <p:pRg st="0" end="0"/>
                                            </p:txEl>
                                          </p:spTgt>
                                        </p:tgtEl>
                                        <p:attrNameLst>
                                          <p:attrName>style.visibility</p:attrName>
                                        </p:attrNameLst>
                                      </p:cBhvr>
                                      <p:to>
                                        <p:strVal val="visible"/>
                                      </p:to>
                                    </p:set>
                                    <p:animEffect transition="in" filter="circle(in)">
                                      <p:cBhvr>
                                        <p:cTn dur="2000" id="7"/>
                                        <p:tgtEl>
                                          <p:spTgt spid="10486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8" name="Title 1"/>
          <p:cNvSpPr>
            <a:spLocks noGrp="1"/>
          </p:cNvSpPr>
          <p:nvPr>
            <p:ph type="title"/>
          </p:nvPr>
        </p:nvSpPr>
        <p:spPr/>
        <p:txBody>
          <a:bodyPr/>
          <a:p>
            <a:r>
              <a:rPr b="1" dirty="0" lang="en-GB"/>
              <a:t>Dataset Overview</a:t>
            </a:r>
            <a:endParaRPr b="1" dirty="0" lang="en-IN"/>
          </a:p>
        </p:txBody>
      </p:sp>
      <p:sp>
        <p:nvSpPr>
          <p:cNvPr id="1048619" name="Text Placeholder 2"/>
          <p:cNvSpPr>
            <a:spLocks noGrp="1"/>
          </p:cNvSpPr>
          <p:nvPr>
            <p:ph type="body" idx="1"/>
          </p:nvPr>
        </p:nvSpPr>
        <p:spPr>
          <a:xfrm>
            <a:off x="311700" y="1152475"/>
            <a:ext cx="3487668" cy="3416400"/>
          </a:xfrm>
        </p:spPr>
        <p:txBody>
          <a:bodyPr/>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597088" y="1351337"/>
            <a:ext cx="3202280" cy="3018675"/>
          </a:xfrm>
          <a:prstGeom prst="rect"/>
        </p:spPr>
      </p:pic>
      <p:sp>
        <p:nvSpPr>
          <p:cNvPr id="1048620" name="TextBox 5"/>
          <p:cNvSpPr txBox="1"/>
          <p:nvPr/>
        </p:nvSpPr>
        <p:spPr>
          <a:xfrm>
            <a:off x="4012019" y="1152475"/>
            <a:ext cx="6443980" cy="2644140"/>
          </a:xfrm>
          <a:prstGeom prst="rect"/>
          <a:noFill/>
        </p:spPr>
        <p:txBody>
          <a:bodyPr rtlCol="0" wrap="none">
            <a:spAutoFit/>
          </a:bodyPr>
          <a:p>
            <a:pPr indent="-285750" marL="285750">
              <a:buFont typeface="Wingdings" panose="05000000000000000000" pitchFamily="2" charset="2"/>
              <a:buChar char="v"/>
            </a:pPr>
            <a:r>
              <a:rPr dirty="0" lang="en-IN"/>
              <a:t>The given Airbnb dataset has total 16 columns.</a:t>
            </a:r>
          </a:p>
          <a:p>
            <a:pPr indent="-285750" marL="285750">
              <a:buFont typeface="Wingdings" panose="05000000000000000000" pitchFamily="2" charset="2"/>
              <a:buChar char="v"/>
            </a:pPr>
            <a:r>
              <a:rPr dirty="0" lang="en-IN"/>
              <a:t>There are total 48895 entries.</a:t>
            </a:r>
          </a:p>
          <a:p>
            <a:pPr indent="-285750" marL="285750">
              <a:buFont typeface="Wingdings" panose="05000000000000000000" pitchFamily="2" charset="2"/>
              <a:buChar char="v"/>
            </a:pPr>
            <a:r>
              <a:rPr dirty="0" lang="en-IN"/>
              <a:t>Data types are float64(3 columns),int64(7 columns) and </a:t>
            </a:r>
          </a:p>
          <a:p>
            <a:r>
              <a:rPr dirty="0" lang="en-IN"/>
              <a:t>      object(6 columns).</a:t>
            </a:r>
          </a:p>
          <a:p>
            <a:endParaRPr dirty="0" lang="en-IN"/>
          </a:p>
          <a:p>
            <a:r>
              <a:rPr b="0" dirty="0" sz="1800" i="0" lang="en-GB">
                <a:solidFill>
                  <a:srgbClr val="212121"/>
                </a:solidFill>
                <a:effectLst/>
                <a:latin typeface="Gabriola" panose="04040605051002020D02" pitchFamily="82" charset="0"/>
              </a:rPr>
              <a:t>By analysing data’s and corresponding data types it is found</a:t>
            </a:r>
          </a:p>
          <a:p>
            <a:r>
              <a:rPr b="0" dirty="0" sz="1800" i="0" lang="en-GB">
                <a:solidFill>
                  <a:srgbClr val="212121"/>
                </a:solidFill>
                <a:effectLst/>
                <a:latin typeface="Gabriola" panose="04040605051002020D02" pitchFamily="82" charset="0"/>
              </a:rPr>
              <a:t>that all data’s are available in correct dtype except last review.</a:t>
            </a:r>
          </a:p>
          <a:p>
            <a:r>
              <a:rPr b="0" dirty="0" sz="1800" i="0" lang="en-GB">
                <a:solidFill>
                  <a:srgbClr val="212121"/>
                </a:solidFill>
                <a:effectLst/>
                <a:latin typeface="Gabriola" panose="04040605051002020D02" pitchFamily="82" charset="0"/>
              </a:rPr>
              <a:t>Last review should be in datetime format but we are not going </a:t>
            </a:r>
          </a:p>
          <a:p>
            <a:r>
              <a:rPr b="0" dirty="0" sz="1800" i="0" lang="en-GB">
                <a:solidFill>
                  <a:srgbClr val="212121"/>
                </a:solidFill>
                <a:effectLst/>
                <a:latin typeface="Gabriola" panose="04040605051002020D02" pitchFamily="82" charset="0"/>
              </a:rPr>
              <a:t>to use this column for our current EDA so lets leave it as object </a:t>
            </a:r>
          </a:p>
          <a:p>
            <a:r>
              <a:rPr b="0" dirty="0" sz="1800" i="0" lang="en-GB">
                <a:solidFill>
                  <a:srgbClr val="212121"/>
                </a:solidFill>
                <a:effectLst/>
                <a:latin typeface="Gabriola" panose="04040605051002020D02" pitchFamily="82" charset="0"/>
              </a:rPr>
              <a:t>dtype.</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1" name="Title 1"/>
          <p:cNvSpPr>
            <a:spLocks noGrp="1"/>
          </p:cNvSpPr>
          <p:nvPr>
            <p:ph type="title"/>
          </p:nvPr>
        </p:nvSpPr>
        <p:spPr>
          <a:xfrm>
            <a:off x="311700" y="209227"/>
            <a:ext cx="7917900" cy="635431"/>
          </a:xfrm>
        </p:spPr>
        <p:txBody>
          <a:bodyPr/>
          <a:p>
            <a:r>
              <a:rPr b="1" dirty="0" lang="en-IN"/>
              <a:t>Feature Descriptions</a:t>
            </a:r>
          </a:p>
        </p:txBody>
      </p:sp>
      <p:pic>
        <p:nvPicPr>
          <p:cNvPr id="2097161" name="Picture 9"/>
          <p:cNvPicPr>
            <a:picLocks noChangeAspect="1"/>
          </p:cNvPicPr>
          <p:nvPr/>
        </p:nvPicPr>
        <p:blipFill>
          <a:blip xmlns:r="http://schemas.openxmlformats.org/officeDocument/2006/relationships" r:embed="rId1"/>
          <a:stretch>
            <a:fillRect/>
          </a:stretch>
        </p:blipFill>
        <p:spPr>
          <a:xfrm>
            <a:off x="301382" y="844657"/>
            <a:ext cx="8541236" cy="408961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Title 1"/>
          <p:cNvSpPr>
            <a:spLocks noGrp="1"/>
          </p:cNvSpPr>
          <p:nvPr>
            <p:ph type="title"/>
          </p:nvPr>
        </p:nvSpPr>
        <p:spPr/>
        <p:txBody>
          <a:bodyPr/>
          <a:p>
            <a:r>
              <a:rPr b="1" dirty="0" lang="en-GB"/>
              <a:t>Dataset Overview(continue..)</a:t>
            </a:r>
            <a:endParaRPr b="1" dirty="0" lang="en-IN"/>
          </a:p>
        </p:txBody>
      </p:sp>
      <p:sp>
        <p:nvSpPr>
          <p:cNvPr id="1048623" name="Text Placeholder 2"/>
          <p:cNvSpPr>
            <a:spLocks noGrp="1"/>
          </p:cNvSpPr>
          <p:nvPr>
            <p:ph type="body" idx="1"/>
          </p:nvPr>
        </p:nvSpPr>
        <p:spPr/>
        <p:txBody>
          <a:bodyPr/>
          <a:p>
            <a:endParaRPr dirty="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311700" y="1152475"/>
            <a:ext cx="4614719" cy="2739041"/>
          </a:xfrm>
          <a:prstGeom prst="rect"/>
        </p:spPr>
      </p:pic>
      <p:sp>
        <p:nvSpPr>
          <p:cNvPr id="1048624" name="TextBox 6"/>
          <p:cNvSpPr txBox="1"/>
          <p:nvPr/>
        </p:nvSpPr>
        <p:spPr>
          <a:xfrm>
            <a:off x="5110715" y="1516912"/>
            <a:ext cx="3487479" cy="2123440"/>
          </a:xfrm>
          <a:prstGeom prst="rect"/>
          <a:noFill/>
        </p:spPr>
        <p:txBody>
          <a:bodyPr rtlCol="0" wrap="square">
            <a:spAutoFit/>
          </a:bodyPr>
          <a:p>
            <a:pPr algn="l" indent="-285750" marL="285750">
              <a:buFont typeface="Wingdings" panose="05000000000000000000" pitchFamily="2" charset="2"/>
              <a:buChar char="v"/>
            </a:pPr>
            <a:r>
              <a:rPr b="0" dirty="0" i="0" lang="en-GB">
                <a:solidFill>
                  <a:srgbClr val="212121"/>
                </a:solidFill>
                <a:effectLst/>
                <a:latin typeface="+mn-lt"/>
              </a:rPr>
              <a:t>Average price for the room is 152.7 $</a:t>
            </a:r>
          </a:p>
          <a:p>
            <a:pPr algn="l" indent="-285750" marL="285750">
              <a:buFont typeface="Wingdings" panose="05000000000000000000" pitchFamily="2" charset="2"/>
              <a:buChar char="v"/>
            </a:pPr>
            <a:endParaRPr b="0" dirty="0" i="0" lang="en-GB">
              <a:solidFill>
                <a:srgbClr val="212121"/>
              </a:solidFill>
              <a:effectLst/>
              <a:latin typeface="+mn-lt"/>
            </a:endParaRPr>
          </a:p>
          <a:p>
            <a:pPr algn="l" indent="-285750" marL="285750">
              <a:buFont typeface="Wingdings" panose="05000000000000000000" pitchFamily="2" charset="2"/>
              <a:buChar char="v"/>
            </a:pPr>
            <a:r>
              <a:rPr b="0" dirty="0" i="0" lang="en-GB">
                <a:solidFill>
                  <a:srgbClr val="212121"/>
                </a:solidFill>
                <a:effectLst/>
                <a:latin typeface="+mn-lt"/>
              </a:rPr>
              <a:t>On an average people stay 7 days in a room</a:t>
            </a:r>
          </a:p>
          <a:p>
            <a:pPr algn="l" indent="-285750" marL="285750">
              <a:buFont typeface="Wingdings" panose="05000000000000000000" pitchFamily="2" charset="2"/>
              <a:buChar char="v"/>
            </a:pPr>
            <a:endParaRPr dirty="0" lang="en-GB">
              <a:solidFill>
                <a:srgbClr val="212121"/>
              </a:solidFill>
              <a:latin typeface="+mn-lt"/>
            </a:endParaRPr>
          </a:p>
          <a:p>
            <a:pPr algn="l" indent="-285750" marL="285750">
              <a:buFont typeface="Wingdings" panose="05000000000000000000" pitchFamily="2" charset="2"/>
              <a:buChar char="v"/>
            </a:pPr>
            <a:r>
              <a:rPr dirty="0" lang="en-GB">
                <a:solidFill>
                  <a:srgbClr val="212121"/>
                </a:solidFill>
                <a:latin typeface="+mn-lt"/>
              </a:rPr>
              <a:t>Maximum price of the room is 10000 $</a:t>
            </a:r>
          </a:p>
          <a:p>
            <a:pPr algn="l" indent="-285750" marL="285750">
              <a:buFont typeface="Wingdings" panose="05000000000000000000" pitchFamily="2" charset="2"/>
              <a:buChar char="v"/>
            </a:pPr>
            <a:endParaRPr b="0" dirty="0" i="0" lang="en-GB">
              <a:solidFill>
                <a:srgbClr val="212121"/>
              </a:solidFill>
              <a:effectLst/>
              <a:latin typeface="+mn-lt"/>
            </a:endParaRPr>
          </a:p>
          <a:p>
            <a:pPr algn="l" indent="-285750" marL="285750">
              <a:buFont typeface="Wingdings" panose="05000000000000000000" pitchFamily="2" charset="2"/>
              <a:buChar char="v"/>
            </a:pPr>
            <a:r>
              <a:rPr dirty="0" lang="en-GB">
                <a:solidFill>
                  <a:srgbClr val="212121"/>
                </a:solidFill>
                <a:latin typeface="+mn-lt"/>
              </a:rPr>
              <a:t>Mean review given to the room/apartment is 23.</a:t>
            </a:r>
            <a:endParaRPr b="0" dirty="0" i="0" lang="en-GB">
              <a:solidFill>
                <a:srgbClr val="212121"/>
              </a:solidFill>
              <a:effectLst/>
              <a:latin typeface="+mn-lt"/>
            </a:endParaRPr>
          </a:p>
          <a:p>
            <a:endParaRPr dirty="0" lang="en-IN">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5" name="Title 1"/>
          <p:cNvSpPr>
            <a:spLocks noGrp="1"/>
          </p:cNvSpPr>
          <p:nvPr>
            <p:ph type="title"/>
          </p:nvPr>
        </p:nvSpPr>
        <p:spPr/>
        <p:txBody>
          <a:bodyPr/>
          <a:p>
            <a:r>
              <a:rPr b="1" dirty="0" lang="en-IN"/>
              <a:t>Data Wrangling</a:t>
            </a:r>
          </a:p>
        </p:txBody>
      </p:sp>
      <p:sp>
        <p:nvSpPr>
          <p:cNvPr id="1048626" name="Text Placeholder 2"/>
          <p:cNvSpPr>
            <a:spLocks noGrp="1"/>
          </p:cNvSpPr>
          <p:nvPr>
            <p:ph type="body" idx="1"/>
          </p:nvPr>
        </p:nvSpPr>
        <p:spPr/>
        <p:txBody>
          <a:bodyPr/>
          <a:p>
            <a:endParaRPr dirty="0" lang="en-IN"/>
          </a:p>
        </p:txBody>
      </p:sp>
      <p:sp>
        <p:nvSpPr>
          <p:cNvPr id="1048627" name="TextBox 5"/>
          <p:cNvSpPr txBox="1"/>
          <p:nvPr/>
        </p:nvSpPr>
        <p:spPr>
          <a:xfrm>
            <a:off x="4175052" y="1248905"/>
            <a:ext cx="4167962" cy="904240"/>
          </a:xfrm>
          <a:prstGeom prst="rect"/>
          <a:noFill/>
        </p:spPr>
        <p:txBody>
          <a:bodyPr rtlCol="0" wrap="square">
            <a:spAutoFit/>
          </a:bodyPr>
          <a:p>
            <a:pPr indent="-285750" marL="285750">
              <a:buFont typeface="Wingdings" panose="05000000000000000000" pitchFamily="2" charset="2"/>
              <a:buChar char="v"/>
            </a:pPr>
            <a:r>
              <a:rPr dirty="0" lang="en-IN"/>
              <a:t>Name and host name has 12 null values</a:t>
            </a:r>
          </a:p>
          <a:p>
            <a:pPr indent="-285750" marL="285750">
              <a:buFont typeface="Wingdings" panose="05000000000000000000" pitchFamily="2" charset="2"/>
              <a:buChar char="v"/>
            </a:pPr>
            <a:r>
              <a:rPr dirty="0" lang="en-IN"/>
              <a:t>Last review and reviews per month has 10052 null values.</a:t>
            </a:r>
          </a:p>
          <a:p>
            <a:endParaRPr dirty="0" lang="en-IN"/>
          </a:p>
        </p:txBody>
      </p:sp>
      <p:pic>
        <p:nvPicPr>
          <p:cNvPr id="2097163" name="Picture 7"/>
          <p:cNvPicPr>
            <a:picLocks noChangeAspect="1"/>
          </p:cNvPicPr>
          <p:nvPr/>
        </p:nvPicPr>
        <p:blipFill>
          <a:blip xmlns:r="http://schemas.openxmlformats.org/officeDocument/2006/relationships" r:embed="rId1"/>
          <a:stretch>
            <a:fillRect/>
          </a:stretch>
        </p:blipFill>
        <p:spPr>
          <a:xfrm>
            <a:off x="417465" y="1245095"/>
            <a:ext cx="2964437" cy="3231160"/>
          </a:xfrm>
          <a:prstGeom prst="rect"/>
        </p:spPr>
      </p:pic>
      <p:sp>
        <p:nvSpPr>
          <p:cNvPr id="1048628" name="TextBox 10"/>
          <p:cNvSpPr txBox="1"/>
          <p:nvPr/>
        </p:nvSpPr>
        <p:spPr>
          <a:xfrm>
            <a:off x="3679333" y="1856442"/>
            <a:ext cx="4855534" cy="1424940"/>
          </a:xfrm>
          <a:prstGeom prst="rect"/>
          <a:noFill/>
        </p:spPr>
        <p:txBody>
          <a:bodyPr rtlCol="0" wrap="square">
            <a:spAutoFit/>
          </a:bodyPr>
          <a:p>
            <a:r>
              <a:rPr b="0" dirty="0" sz="1800" i="0" lang="en-GB">
                <a:solidFill>
                  <a:srgbClr val="212121"/>
                </a:solidFill>
                <a:effectLst/>
                <a:latin typeface="Gabriola" panose="04040605051002020D02" pitchFamily="82" charset="0"/>
              </a:rPr>
              <a:t>There we have total 4 columns with null values but "last_review" has no significance for this current EDA project. The missing values present in "reviews_per_month" can be replaced by 0.</a:t>
            </a:r>
            <a:endParaRPr dirty="0" sz="1800" lang="en-IN">
              <a:latin typeface="Gabriola" panose="04040605051002020D02" pitchFamily="82" charset="0"/>
            </a:endParaRPr>
          </a:p>
        </p:txBody>
      </p:sp>
      <p:sp>
        <p:nvSpPr>
          <p:cNvPr id="1048629" name="TextBox 13"/>
          <p:cNvSpPr txBox="1"/>
          <p:nvPr/>
        </p:nvSpPr>
        <p:spPr>
          <a:xfrm>
            <a:off x="3679333" y="3135294"/>
            <a:ext cx="4423145" cy="1780540"/>
          </a:xfrm>
          <a:prstGeom prst="rect"/>
          <a:noFill/>
        </p:spPr>
        <p:txBody>
          <a:bodyPr rtlCol="0" wrap="square">
            <a:spAutoFit/>
          </a:bodyPr>
          <a:p>
            <a:r>
              <a:rPr b="0" dirty="0" sz="1600" i="0" lang="en-GB">
                <a:solidFill>
                  <a:srgbClr val="212121"/>
                </a:solidFill>
                <a:effectLst/>
                <a:latin typeface="Gabriola" panose="04040605051002020D02" pitchFamily="82" charset="0"/>
              </a:rPr>
              <a:t>Now lets take a look at "availability_365" column, there we can see even though availability is zero, there are some corresponding values available in "reviews_per_month" column .So that means that </a:t>
            </a:r>
            <a:r>
              <a:rPr dirty="0" sz="1600" lang="en-GB">
                <a:solidFill>
                  <a:srgbClr val="212121"/>
                </a:solidFill>
                <a:latin typeface="Gabriola" panose="04040605051002020D02" pitchFamily="82" charset="0"/>
              </a:rPr>
              <a:t>A</a:t>
            </a:r>
            <a:r>
              <a:rPr b="0" dirty="0" sz="1600" i="0" lang="en-GB">
                <a:solidFill>
                  <a:srgbClr val="212121"/>
                </a:solidFill>
                <a:effectLst/>
                <a:latin typeface="Gabriola" panose="04040605051002020D02" pitchFamily="82" charset="0"/>
              </a:rPr>
              <a:t>irBnb reviewed some rooms having no guests yet. We can drop those values</a:t>
            </a:r>
            <a:endParaRPr dirty="0" sz="1600" lang="en-IN">
              <a:latin typeface="Gabriola" panose="04040605051002020D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0" name="Title 1"/>
          <p:cNvSpPr>
            <a:spLocks noGrp="1"/>
          </p:cNvSpPr>
          <p:nvPr>
            <p:ph type="title"/>
          </p:nvPr>
        </p:nvSpPr>
        <p:spPr>
          <a:xfrm>
            <a:off x="311700" y="445025"/>
            <a:ext cx="4958132" cy="572700"/>
          </a:xfrm>
        </p:spPr>
        <p:txBody>
          <a:bodyPr/>
          <a:p>
            <a:r>
              <a:rPr b="1" dirty="0" sz="2800" lang="en-US">
                <a:solidFill>
                  <a:srgbClr val="FF0000"/>
                </a:solidFill>
              </a:rPr>
              <a:t>Data Cleaning</a:t>
            </a:r>
            <a:r>
              <a:rPr b="1" dirty="0" sz="2800" lang="en-US">
                <a:solidFill>
                  <a:srgbClr val="000000"/>
                </a:solidFill>
              </a:rPr>
              <a:t> </a:t>
            </a:r>
            <a:br>
              <a:rPr b="1" dirty="0" sz="2800" lang="en-GB">
                <a:solidFill>
                  <a:srgbClr val="000000"/>
                </a:solidFill>
              </a:rPr>
            </a:br>
            <a:endParaRPr dirty="0" lang="en-IN"/>
          </a:p>
        </p:txBody>
      </p:sp>
      <p:pic>
        <p:nvPicPr>
          <p:cNvPr id="2097164" name="Picture 4"/>
          <p:cNvPicPr>
            <a:picLocks noChangeAspect="1"/>
          </p:cNvPicPr>
          <p:nvPr/>
        </p:nvPicPr>
        <p:blipFill>
          <a:blip xmlns:r="http://schemas.openxmlformats.org/officeDocument/2006/relationships" r:embed="rId1"/>
          <a:stretch>
            <a:fillRect/>
          </a:stretch>
        </p:blipFill>
        <p:spPr>
          <a:xfrm>
            <a:off x="323893" y="2419536"/>
            <a:ext cx="4176122" cy="937276"/>
          </a:xfrm>
          <a:prstGeom prst="rect"/>
        </p:spPr>
      </p:pic>
      <p:pic>
        <p:nvPicPr>
          <p:cNvPr id="2097165" name="Picture 5"/>
          <p:cNvPicPr>
            <a:picLocks noChangeAspect="1"/>
          </p:cNvPicPr>
          <p:nvPr/>
        </p:nvPicPr>
        <p:blipFill>
          <a:blip xmlns:r="http://schemas.openxmlformats.org/officeDocument/2006/relationships" r:embed="rId2"/>
          <a:stretch>
            <a:fillRect/>
          </a:stretch>
        </p:blipFill>
        <p:spPr>
          <a:xfrm>
            <a:off x="323893" y="3627652"/>
            <a:ext cx="4127350" cy="841321"/>
          </a:xfrm>
          <a:prstGeom prst="rect"/>
        </p:spPr>
      </p:pic>
      <p:pic>
        <p:nvPicPr>
          <p:cNvPr id="2097166" name="Picture 6"/>
          <p:cNvPicPr>
            <a:picLocks noChangeAspect="1"/>
          </p:cNvPicPr>
          <p:nvPr/>
        </p:nvPicPr>
        <p:blipFill>
          <a:blip xmlns:r="http://schemas.openxmlformats.org/officeDocument/2006/relationships" r:embed="rId3"/>
          <a:stretch>
            <a:fillRect/>
          </a:stretch>
        </p:blipFill>
        <p:spPr>
          <a:xfrm>
            <a:off x="4572000" y="986590"/>
            <a:ext cx="5655605" cy="866274"/>
          </a:xfrm>
          <a:prstGeom prst="rect"/>
        </p:spPr>
      </p:pic>
      <p:pic>
        <p:nvPicPr>
          <p:cNvPr id="2097167" name="Picture 7"/>
          <p:cNvPicPr>
            <a:picLocks noChangeAspect="1"/>
          </p:cNvPicPr>
          <p:nvPr/>
        </p:nvPicPr>
        <p:blipFill>
          <a:blip xmlns:r="http://schemas.openxmlformats.org/officeDocument/2006/relationships" r:embed="rId4"/>
          <a:stretch>
            <a:fillRect/>
          </a:stretch>
        </p:blipFill>
        <p:spPr>
          <a:xfrm>
            <a:off x="4572000" y="1952406"/>
            <a:ext cx="4958132" cy="778762"/>
          </a:xfrm>
          <a:prstGeom prst="rect"/>
        </p:spPr>
      </p:pic>
      <p:pic>
        <p:nvPicPr>
          <p:cNvPr id="2097168" name="Picture 8"/>
          <p:cNvPicPr>
            <a:picLocks noChangeAspect="1"/>
          </p:cNvPicPr>
          <p:nvPr/>
        </p:nvPicPr>
        <p:blipFill>
          <a:blip xmlns:r="http://schemas.openxmlformats.org/officeDocument/2006/relationships" r:embed="rId5"/>
          <a:stretch>
            <a:fillRect/>
          </a:stretch>
        </p:blipFill>
        <p:spPr>
          <a:xfrm>
            <a:off x="4692759" y="2731168"/>
            <a:ext cx="2899125" cy="2213811"/>
          </a:xfrm>
          <a:prstGeom prst="rect"/>
        </p:spPr>
      </p:pic>
      <p:pic>
        <p:nvPicPr>
          <p:cNvPr id="2097169" name="Picture 9"/>
          <p:cNvPicPr>
            <a:picLocks noChangeAspect="1"/>
          </p:cNvPicPr>
          <p:nvPr/>
        </p:nvPicPr>
        <p:blipFill>
          <a:blip xmlns:r="http://schemas.openxmlformats.org/officeDocument/2006/relationships" r:embed="rId6"/>
          <a:stretch>
            <a:fillRect/>
          </a:stretch>
        </p:blipFill>
        <p:spPr>
          <a:xfrm>
            <a:off x="323893" y="1123627"/>
            <a:ext cx="4188315" cy="1025069"/>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1" name="Title 1"/>
          <p:cNvSpPr>
            <a:spLocks noGrp="1"/>
          </p:cNvSpPr>
          <p:nvPr>
            <p:ph type="title"/>
          </p:nvPr>
        </p:nvSpPr>
        <p:spPr/>
        <p:txBody>
          <a:bodyPr/>
          <a:p>
            <a:r>
              <a:rPr b="1" dirty="0" sz="2800" lang="en-GB">
                <a:solidFill>
                  <a:srgbClr val="FF0000"/>
                </a:solidFill>
              </a:rPr>
              <a:t>Viewing</a:t>
            </a:r>
            <a:r>
              <a:rPr b="1" dirty="0" sz="2800" lang="en-US">
                <a:solidFill>
                  <a:srgbClr val="FF0000"/>
                </a:solidFill>
              </a:rPr>
              <a:t> </a:t>
            </a:r>
            <a:r>
              <a:rPr b="1" dirty="0" sz="2800" lang="en-GB">
                <a:solidFill>
                  <a:srgbClr val="FF0000"/>
                </a:solidFill>
              </a:rPr>
              <a:t>correlation</a:t>
            </a:r>
            <a:r>
              <a:rPr b="1" dirty="0" sz="2800" lang="en-US">
                <a:solidFill>
                  <a:srgbClr val="FF0000"/>
                </a:solidFill>
              </a:rPr>
              <a:t> </a:t>
            </a:r>
            <a:r>
              <a:rPr b="1" dirty="0" sz="2800" lang="en-GB">
                <a:solidFill>
                  <a:srgbClr val="FF0000"/>
                </a:solidFill>
              </a:rPr>
              <a:t>of</a:t>
            </a:r>
            <a:r>
              <a:rPr b="1" dirty="0" sz="2800" lang="en-US">
                <a:solidFill>
                  <a:srgbClr val="FF0000"/>
                </a:solidFill>
              </a:rPr>
              <a:t> </a:t>
            </a:r>
            <a:r>
              <a:rPr b="1" dirty="0" sz="2800" lang="en-GB">
                <a:solidFill>
                  <a:srgbClr val="FF0000"/>
                </a:solidFill>
              </a:rPr>
              <a:t>the</a:t>
            </a:r>
            <a:r>
              <a:rPr b="1" dirty="0" sz="2800" lang="en-US">
                <a:solidFill>
                  <a:srgbClr val="FF0000"/>
                </a:solidFill>
              </a:rPr>
              <a:t> </a:t>
            </a:r>
            <a:r>
              <a:rPr b="1" dirty="0" sz="2800" lang="en-GB">
                <a:solidFill>
                  <a:srgbClr val="FF0000"/>
                </a:solidFill>
              </a:rPr>
              <a:t>numerical</a:t>
            </a:r>
            <a:r>
              <a:rPr b="1" dirty="0" sz="2800" lang="en-US">
                <a:solidFill>
                  <a:srgbClr val="FF0000"/>
                </a:solidFill>
              </a:rPr>
              <a:t> </a:t>
            </a:r>
            <a:r>
              <a:rPr b="1" dirty="0" sz="2800" lang="en-GB">
                <a:solidFill>
                  <a:srgbClr val="FF0000"/>
                </a:solidFill>
              </a:rPr>
              <a:t>values</a:t>
            </a:r>
            <a:br>
              <a:rPr b="1" dirty="0" sz="2800" lang="en-GB">
                <a:solidFill>
                  <a:srgbClr val="FF0000"/>
                </a:solidFill>
              </a:rPr>
            </a:br>
            <a:endParaRPr dirty="0" lang="en-IN"/>
          </a:p>
        </p:txBody>
      </p:sp>
      <p:pic>
        <p:nvPicPr>
          <p:cNvPr id="2097170" name="Picture 3"/>
          <p:cNvPicPr>
            <a:picLocks noChangeAspect="1"/>
          </p:cNvPicPr>
          <p:nvPr/>
        </p:nvPicPr>
        <p:blipFill>
          <a:blip xmlns:r="http://schemas.openxmlformats.org/officeDocument/2006/relationships" r:embed="rId1"/>
          <a:stretch>
            <a:fillRect/>
          </a:stretch>
        </p:blipFill>
        <p:spPr>
          <a:xfrm>
            <a:off x="558687" y="1017725"/>
            <a:ext cx="7021208" cy="4125775"/>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 Airbnb Booking Analysis</dc:title>
  <dc:creator>Redmi</dc:creator>
  <cp:lastModifiedBy>Biswajit Paul</cp:lastModifiedBy>
  <dcterms:created xsi:type="dcterms:W3CDTF">2022-06-18T18:13:47Z</dcterms:created>
  <dcterms:modified xsi:type="dcterms:W3CDTF">2022-07-18T12:56:59Z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e74957b319284b629220b93147beab31</vt:lpwstr>
  </property>
</Properties>
</file>