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3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Current</a:t>
            </a:r>
            <a:r>
              <a:rPr lang="en-IN" baseline="0" dirty="0"/>
              <a:t> Ratio</a:t>
            </a:r>
            <a:endParaRPr lang="en-IN" dirty="0"/>
          </a:p>
        </c:rich>
      </c:tx>
      <c:layout>
        <c:manualLayout>
          <c:xMode val="edge"/>
          <c:yMode val="edge"/>
          <c:x val="0.22075537114230395"/>
          <c:y val="4.86105553101369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7.2553075261246963E-2"/>
          <c:y val="0.29179794070734316"/>
          <c:w val="0.88158211359799465"/>
          <c:h val="0.6439453121646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tata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0.97</c:v>
                </c:pt>
                <c:pt idx="1">
                  <c:v>0.98</c:v>
                </c:pt>
                <c:pt idx="2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2D-49C3-88E8-AAE4AE0B40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ashok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0.98</c:v>
                </c:pt>
                <c:pt idx="1">
                  <c:v>1.08</c:v>
                </c:pt>
                <c:pt idx="2">
                  <c:v>1.0900000000000001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2D-49C3-88E8-AAE4AE0B40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suzuki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0.99</c:v>
                </c:pt>
                <c:pt idx="1">
                  <c:v>0.57999999999999996</c:v>
                </c:pt>
                <c:pt idx="2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2D-49C3-88E8-AAE4AE0B40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3562992"/>
        <c:axId val="1533565904"/>
      </c:barChart>
      <c:catAx>
        <c:axId val="1533562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565904"/>
        <c:crosses val="autoZero"/>
        <c:auto val="1"/>
        <c:lblAlgn val="ctr"/>
        <c:lblOffset val="100"/>
        <c:noMultiLvlLbl val="0"/>
      </c:catAx>
      <c:valAx>
        <c:axId val="153356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3562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393032695752279"/>
          <c:y val="0.90491678142309717"/>
          <c:w val="0.47483423211735154"/>
          <c:h val="6.51319549589551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Net</a:t>
            </a:r>
            <a:r>
              <a:rPr lang="en-US" baseline="0" dirty="0"/>
              <a:t> Profit Margin (in %)</a:t>
            </a:r>
            <a:endParaRPr lang="en-IN" dirty="0"/>
          </a:p>
        </c:rich>
      </c:tx>
      <c:layout>
        <c:manualLayout>
          <c:xMode val="edge"/>
          <c:yMode val="edge"/>
          <c:x val="1.8402985415355368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13633219203613056"/>
          <c:y val="0.19734168321959514"/>
          <c:w val="0.89392044458227338"/>
          <c:h val="0.762847392269440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TATA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-4.0599999999999996</c:v>
                </c:pt>
                <c:pt idx="1">
                  <c:v>0.78</c:v>
                </c:pt>
                <c:pt idx="2">
                  <c:v>7.31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2-44AA-AB0B-D127E17C81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ASHOK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1.0900000000000001</c:v>
                </c:pt>
                <c:pt idx="1">
                  <c:v>3.27</c:v>
                </c:pt>
                <c:pt idx="2">
                  <c:v>5.89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B2-44AA-AB0B-D127E17C81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MARUTI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2021-22</c:v>
                </c:pt>
                <c:pt idx="1">
                  <c:v>2022-23</c:v>
                </c:pt>
                <c:pt idx="2">
                  <c:v>2023-24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4.3899999999999997</c:v>
                </c:pt>
                <c:pt idx="1">
                  <c:v>6.98</c:v>
                </c:pt>
                <c:pt idx="2">
                  <c:v>9.51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B2-44AA-AB0B-D127E17C8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115696"/>
        <c:axId val="715111536"/>
      </c:barChart>
      <c:catAx>
        <c:axId val="715115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111536"/>
        <c:crosses val="autoZero"/>
        <c:auto val="1"/>
        <c:lblAlgn val="ctr"/>
        <c:lblOffset val="100"/>
        <c:noMultiLvlLbl val="0"/>
      </c:catAx>
      <c:valAx>
        <c:axId val="71511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115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9999812583478451E-2"/>
          <c:y val="0.90587809254775065"/>
          <c:w val="0.70797119775056172"/>
          <c:h val="9.412190745224940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2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2110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16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99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7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6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15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7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7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0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5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9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2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8733" y="1518248"/>
            <a:ext cx="6738474" cy="2577647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Ratio </a:t>
            </a:r>
            <a:r>
              <a:rPr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Auto Giants &amp; AI in Finance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6756" y="4095895"/>
            <a:ext cx="6600451" cy="1126283"/>
          </a:xfrm>
        </p:spPr>
        <p:txBody>
          <a:bodyPr/>
          <a:lstStyle/>
          <a:p>
            <a:r>
              <a:rPr dirty="0"/>
              <a:t>Summer Internship Progress Report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2B8A075-B3EA-57DF-9374-91B262646954}"/>
              </a:ext>
            </a:extLst>
          </p:cNvPr>
          <p:cNvSpPr txBox="1">
            <a:spLocks/>
          </p:cNvSpPr>
          <p:nvPr/>
        </p:nvSpPr>
        <p:spPr>
          <a:xfrm>
            <a:off x="7029127" y="5469469"/>
            <a:ext cx="2114874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anmeet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Kour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BBA 5</a:t>
            </a:r>
            <a:r>
              <a:rPr lang="en-IN" sz="20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Semester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230409120044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7362" y="2133600"/>
            <a:ext cx="592487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Topics Covered: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Ratio Analysis of Tata Motors, Ashok Leyland, Maruti Suzuki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of Artificial Intelligence in Finance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evaluate and compare financial health using key ratios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understand AI applications in modern financial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9728" y="1779916"/>
            <a:ext cx="4981019" cy="4206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 financial data of 3 auto companies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ratio analysis: Current Ratio, Debt-Equity, Profit Margin, ROE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Researched AI technologies in finance (ML, NLP, Robo-Advisors)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visual and tabula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comparison of findings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Drafted summary of AI’s impact on financial decision-making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0143BFE5-9DE1-5260-7055-EA6EB78562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980818"/>
              </p:ext>
            </p:extLst>
          </p:nvPr>
        </p:nvGraphicFramePr>
        <p:xfrm>
          <a:off x="6211019" y="3060805"/>
          <a:ext cx="3761118" cy="3717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6" y="2133600"/>
            <a:ext cx="4665418" cy="3777622"/>
          </a:xfrm>
        </p:spPr>
        <p:txBody>
          <a:bodyPr>
            <a:normAutofit/>
          </a:bodyPr>
          <a:lstStyle/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Maruti Suzuki shows strongest financial performance (low debt, high ROE)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Tata Motors carries more debt burden; lower liquidity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is widely used in fraud detection, risk assessment, and investment advice</a:t>
            </a:r>
          </a:p>
          <a:p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Combining traditional analysis with AI provides deeper insights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40A6CAA-C73B-3F1C-5CEE-49ECA5406E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136689"/>
              </p:ext>
            </p:extLst>
          </p:nvPr>
        </p:nvGraphicFramePr>
        <p:xfrm>
          <a:off x="6426679" y="1329326"/>
          <a:ext cx="3372931" cy="3016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13B7A7B-D7DA-7844-2A91-C2E26FFFB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437" y="4703717"/>
            <a:ext cx="2670318" cy="2076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15FB6-C72A-439D-9983-519DFAE5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04" y="615093"/>
            <a:ext cx="6067592" cy="1085850"/>
          </a:xfrm>
        </p:spPr>
        <p:txBody>
          <a:bodyPr>
            <a:normAutofit/>
          </a:bodyPr>
          <a:lstStyle/>
          <a:p>
            <a:pPr algn="ctr"/>
            <a:r>
              <a:rPr lang="en-US" sz="40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ABOUT- TATA MOTORS</a:t>
            </a:r>
            <a:endParaRPr lang="en-IN" sz="405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33C6-5FFB-4B24-8CCA-0F9400A6A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1985" y="1789099"/>
            <a:ext cx="7274693" cy="4577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FOUNDED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1945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HEADQUARTERS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Mumbai, Maharashtra , India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 COMPANY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Tata Group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STOCK LISTING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BSE (500570), NSE( TATAMOTORS ), NYSE( TTM 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Tata Motors is a leading global automobile manufacturer and part of the Tata Group, one of India's largest and oldest conglomerates. The company designs, manufactures, and sells a wide range of vehicles including: Passenger cars ,Trucks ,Vans ,Buses ,Defense and military vehicles ,Electric vehicles (EVs)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Presence: Tata Motors operates in over 125 countries and has manufacturing and R&amp;D facilities in India, the UK, South Korea, South Africa, and Thailand. Its international subsidiaries include: Jaguar Land Rover (JLR): Acquired in 2008, JLR is a major luxury vehicle brand headquartered in the UK. Tata Daewoo: Commercial vehicle manufacturer in South Korea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C869B-3B99-43D8-A777-7701984D2BA1}"/>
              </a:ext>
            </a:extLst>
          </p:cNvPr>
          <p:cNvSpPr/>
          <p:nvPr/>
        </p:nvSpPr>
        <p:spPr>
          <a:xfrm>
            <a:off x="150579" y="1347748"/>
            <a:ext cx="34289" cy="34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264972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3B8F580-F970-AD3A-AC37-24A686AD94D7}"/>
              </a:ext>
            </a:extLst>
          </p:cNvPr>
          <p:cNvSpPr/>
          <p:nvPr/>
        </p:nvSpPr>
        <p:spPr>
          <a:xfrm>
            <a:off x="2613804" y="1682151"/>
            <a:ext cx="4390845" cy="3157268"/>
          </a:xfrm>
          <a:prstGeom prst="ellipse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5F935-9973-3BE1-D86C-77639396806D}"/>
              </a:ext>
            </a:extLst>
          </p:cNvPr>
          <p:cNvSpPr txBox="1"/>
          <p:nvPr/>
        </p:nvSpPr>
        <p:spPr>
          <a:xfrm>
            <a:off x="3520721" y="2198956"/>
            <a:ext cx="28616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</a:t>
            </a:r>
          </a:p>
          <a:p>
            <a:r>
              <a:rPr lang="en-US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YOU!</a:t>
            </a:r>
            <a:endParaRPr lang="en-IN" sz="6600" b="1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195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73</TotalTime>
  <Words>335</Words>
  <Application>Microsoft Office PowerPoint</Application>
  <PresentationFormat>On-screen Show (4:3)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Comparative Ratio Analysis of Auto Giants &amp; AI in Finance</vt:lpstr>
      <vt:lpstr>Topic &amp; Objectives</vt:lpstr>
      <vt:lpstr>Work Done</vt:lpstr>
      <vt:lpstr>Key Findings</vt:lpstr>
      <vt:lpstr>ABOUT- TATA MOTORS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_.Akash._</dc:creator>
  <cp:keywords/>
  <dc:description>generated using python-pptx</dc:description>
  <cp:lastModifiedBy>Akash Pattanayak</cp:lastModifiedBy>
  <cp:revision>4</cp:revision>
  <dcterms:created xsi:type="dcterms:W3CDTF">2013-01-27T09:14:16Z</dcterms:created>
  <dcterms:modified xsi:type="dcterms:W3CDTF">2025-06-25T14:55:52Z</dcterms:modified>
  <cp:category/>
</cp:coreProperties>
</file>