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1673224"/>
            <a:ext cx="5733415" cy="20320"/>
            <a:chOff x="914400" y="1673224"/>
            <a:chExt cx="5733415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167322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167360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1673605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1676653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169036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1690382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14400" y="4611369"/>
            <a:ext cx="5733415" cy="20955"/>
            <a:chOff x="914400" y="4611369"/>
            <a:chExt cx="5733415" cy="20955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4611369"/>
              <a:ext cx="5731510" cy="20320"/>
            </a:xfrm>
            <a:custGeom>
              <a:avLst/>
              <a:gdLst/>
              <a:ahLst/>
              <a:cxnLst/>
              <a:rect l="l" t="t" r="r" b="b"/>
              <a:pathLst>
                <a:path w="5731509" h="20320">
                  <a:moveTo>
                    <a:pt x="5731497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5731497" y="20320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44385" y="461225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704" y="4612271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44385" y="4615306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462902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4629035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914400" y="7169150"/>
            <a:ext cx="5733415" cy="20955"/>
            <a:chOff x="914400" y="7169150"/>
            <a:chExt cx="5733415" cy="20955"/>
          </a:xfrm>
        </p:grpSpPr>
        <p:sp>
          <p:nvSpPr>
            <p:cNvPr id="17" name="object 17" descr=""/>
            <p:cNvSpPr/>
            <p:nvPr/>
          </p:nvSpPr>
          <p:spPr>
            <a:xfrm>
              <a:off x="914400" y="716914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644385" y="716978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14704" y="7169797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644385" y="7172832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14704" y="718654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14704" y="7186561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902004" y="1215897"/>
            <a:ext cx="5744210" cy="832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2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 spc="600">
                <a:solidFill>
                  <a:srgbClr val="0074B9"/>
                </a:solidFill>
                <a:latin typeface="Segoe UI Emoji"/>
                <a:cs typeface="Segoe UI Emoji"/>
              </a:rPr>
              <a:t>●</a:t>
            </a:r>
            <a:r>
              <a:rPr dirty="0" sz="1200" spc="-85">
                <a:solidFill>
                  <a:srgbClr val="0074B9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335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spc="-50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-33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125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225">
                <a:solidFill>
                  <a:srgbClr val="F3EDF8"/>
                </a:solidFill>
                <a:latin typeface="Segoe UI Emoji"/>
                <a:cs typeface="Segoe UI Emoji"/>
              </a:rPr>
              <a:t>h</a:t>
            </a:r>
            <a:r>
              <a:rPr dirty="0" sz="1200" spc="455">
                <a:solidFill>
                  <a:srgbClr val="F3EDF8"/>
                </a:solidFill>
                <a:latin typeface="Segoe UI Emoji"/>
                <a:cs typeface="Segoe UI Emoji"/>
              </a:rPr>
              <a:t>l</a:t>
            </a:r>
            <a:r>
              <a:rPr dirty="0" sz="1200" spc="-50">
                <a:solidFill>
                  <a:srgbClr val="F3EDF8"/>
                </a:solidFill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Introduction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9800"/>
              </a:lnSpc>
              <a:spcBef>
                <a:spcPts val="810"/>
              </a:spcBef>
            </a:pP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guiding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principles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lives.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reflect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consider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wrong,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good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bad,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unjust.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Universal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Human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Values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(UHVs)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are </a:t>
            </a:r>
            <a:r>
              <a:rPr dirty="0" sz="1200">
                <a:latin typeface="Calibri"/>
                <a:cs typeface="Calibri"/>
              </a:rPr>
              <a:t>fundamental,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inherent,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applicable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beings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across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cultures,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societies, </a:t>
            </a:r>
            <a:r>
              <a:rPr dirty="0" sz="1200">
                <a:latin typeface="Calibri"/>
                <a:cs typeface="Calibri"/>
              </a:rPr>
              <a:t>religions,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nations.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merely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personal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preferences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universally</a:t>
            </a:r>
            <a:r>
              <a:rPr dirty="0" sz="1200" spc="5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accepted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essential for</a:t>
            </a:r>
            <a:r>
              <a:rPr dirty="0" sz="1200" spc="-10">
                <a:latin typeface="Calibri"/>
                <a:cs typeface="Calibri"/>
              </a:rPr>
              <a:t> harmonious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coexistence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well-</a:t>
            </a:r>
            <a:r>
              <a:rPr dirty="0" sz="1200" spc="-10">
                <a:latin typeface="Calibri"/>
                <a:cs typeface="Calibri"/>
              </a:rPr>
              <a:t>being.</a:t>
            </a:r>
            <a:endParaRPr sz="1200">
              <a:latin typeface="Calibri"/>
              <a:cs typeface="Calibri"/>
            </a:endParaRPr>
          </a:p>
          <a:p>
            <a:pPr marL="12700" marR="138430">
              <a:lnSpc>
                <a:spcPct val="110100"/>
              </a:lnSpc>
              <a:spcBef>
                <a:spcPts val="790"/>
              </a:spcBef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world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increasingly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divided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differences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religion,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race,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ideology,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economic </a:t>
            </a:r>
            <a:r>
              <a:rPr dirty="0" sz="1200">
                <a:latin typeface="Calibri"/>
                <a:cs typeface="Calibri"/>
              </a:rPr>
              <a:t>status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remind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shared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humanity.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guide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toward </a:t>
            </a:r>
            <a:r>
              <a:rPr dirty="0" sz="1200">
                <a:latin typeface="Calibri"/>
                <a:cs typeface="Calibri"/>
              </a:rPr>
              <a:t>ethical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behavior,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respect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others,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ecological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balance.</a:t>
            </a:r>
            <a:endParaRPr sz="1200">
              <a:latin typeface="Calibri"/>
              <a:cs typeface="Calibri"/>
            </a:endParaRPr>
          </a:p>
          <a:p>
            <a:pPr marL="12700" marR="219710">
              <a:lnSpc>
                <a:spcPct val="110000"/>
              </a:lnSpc>
              <a:spcBef>
                <a:spcPts val="790"/>
              </a:spcBef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essay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explores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meaning,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significance,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types,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applications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human </a:t>
            </a:r>
            <a:r>
              <a:rPr dirty="0" sz="1200">
                <a:latin typeface="Calibri"/>
                <a:cs typeface="Calibri"/>
              </a:rPr>
              <a:t>values,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examples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individual,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societal,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global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contexts.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b="1">
                <a:latin typeface="Calibri"/>
                <a:cs typeface="Calibri"/>
              </a:rPr>
              <a:t>What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are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Values?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545">
                <a:solidFill>
                  <a:srgbClr val="F8302E"/>
                </a:solidFill>
                <a:latin typeface="Segoe UI Emoji"/>
                <a:cs typeface="Segoe UI Emoji"/>
              </a:rPr>
              <a:t>z’</a:t>
            </a:r>
            <a:r>
              <a:rPr dirty="0" sz="1200" spc="-325">
                <a:solidFill>
                  <a:srgbClr val="D2D2D2"/>
                </a:solidFill>
                <a:latin typeface="Segoe UI Emoji"/>
                <a:cs typeface="Segoe UI Emoji"/>
              </a:rPr>
              <a:t> </a:t>
            </a:r>
            <a:r>
              <a:rPr dirty="0" sz="1200" spc="1370">
                <a:solidFill>
                  <a:srgbClr val="C90A49"/>
                </a:solidFill>
                <a:latin typeface="Segoe UI Emoji"/>
                <a:cs typeface="Segoe UI Emoji"/>
              </a:rPr>
              <a:t>‘</a:t>
            </a:r>
            <a:r>
              <a:rPr dirty="0" sz="1200" spc="-45">
                <a:solidFill>
                  <a:srgbClr val="C90A49"/>
                </a:solidFill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Definition</a:t>
            </a:r>
            <a:endParaRPr sz="1200">
              <a:latin typeface="Calibri"/>
              <a:cs typeface="Calibri"/>
            </a:endParaRPr>
          </a:p>
          <a:p>
            <a:pPr marL="12700" marR="10160">
              <a:lnSpc>
                <a:spcPct val="110000"/>
              </a:lnSpc>
              <a:spcBef>
                <a:spcPts val="800"/>
              </a:spcBef>
            </a:pP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applicable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beings, </a:t>
            </a:r>
            <a:r>
              <a:rPr dirty="0" sz="1200">
                <a:latin typeface="Calibri"/>
                <a:cs typeface="Calibri"/>
              </a:rPr>
              <a:t>irrespective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their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backgrounds.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transcend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cultural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boundaries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are </a:t>
            </a:r>
            <a:r>
              <a:rPr dirty="0" sz="1200">
                <a:latin typeface="Calibri"/>
                <a:cs typeface="Calibri"/>
              </a:rPr>
              <a:t>rooted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very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humanity.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uphold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dignity,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equality,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worth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every </a:t>
            </a:r>
            <a:r>
              <a:rPr dirty="0" sz="1200">
                <a:latin typeface="Calibri"/>
                <a:cs typeface="Calibri"/>
              </a:rPr>
              <a:t>individual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promote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harmony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society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nature.</a:t>
            </a:r>
            <a:endParaRPr sz="1200">
              <a:latin typeface="Calibri"/>
              <a:cs typeface="Calibri"/>
            </a:endParaRPr>
          </a:p>
          <a:p>
            <a:pPr marL="12700" marR="226695">
              <a:lnSpc>
                <a:spcPct val="109600"/>
              </a:lnSpc>
              <a:spcBef>
                <a:spcPts val="800"/>
              </a:spcBef>
            </a:pP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intrinsic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imposed</a:t>
            </a:r>
            <a:r>
              <a:rPr dirty="0" sz="1200" spc="-10">
                <a:latin typeface="Calibri"/>
                <a:cs typeface="Calibri"/>
              </a:rPr>
              <a:t> externally.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often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discovered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through introspection,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education,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life</a:t>
            </a:r>
            <a:r>
              <a:rPr dirty="0" sz="1200" spc="-10">
                <a:latin typeface="Calibri"/>
                <a:cs typeface="Calibri"/>
              </a:rPr>
              <a:t> experience. </a:t>
            </a:r>
            <a:r>
              <a:rPr dirty="0" sz="1200">
                <a:latin typeface="Calibri"/>
                <a:cs typeface="Calibri"/>
              </a:rPr>
              <a:t>Examples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love,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truth,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compassion, </a:t>
            </a:r>
            <a:r>
              <a:rPr dirty="0" sz="1200">
                <a:latin typeface="Calibri"/>
                <a:cs typeface="Calibri"/>
              </a:rPr>
              <a:t>justice,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freedom,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equality,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non-violence,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respect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others.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b="1">
                <a:latin typeface="Calibri"/>
                <a:cs typeface="Calibri"/>
              </a:rPr>
              <a:t>Why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are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Values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Important?</a:t>
            </a:r>
            <a:endParaRPr sz="1200">
              <a:latin typeface="Calibri"/>
              <a:cs typeface="Calibri"/>
            </a:endParaRPr>
          </a:p>
          <a:p>
            <a:pPr marL="12700" marR="21590">
              <a:lnSpc>
                <a:spcPct val="1098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modern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times,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numerous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crises —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environmental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degradation,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poverty,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violence, </a:t>
            </a:r>
            <a:r>
              <a:rPr dirty="0" sz="1200">
                <a:latin typeface="Calibri"/>
                <a:cs typeface="Calibri"/>
              </a:rPr>
              <a:t>discrimination,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unrest.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stem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selfishness,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greed,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intolerance,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disregard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others.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address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root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causes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fostering </a:t>
            </a:r>
            <a:r>
              <a:rPr dirty="0" sz="1200">
                <a:latin typeface="Calibri"/>
                <a:cs typeface="Calibri"/>
              </a:rPr>
              <a:t>understanding,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empathy,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ethical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behavior.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475">
                <a:solidFill>
                  <a:srgbClr val="FBD43E"/>
                </a:solidFill>
                <a:latin typeface="Segoe UI Emoji"/>
                <a:cs typeface="Segoe UI Emoji"/>
              </a:rPr>
              <a:t>-</a:t>
            </a:r>
            <a:r>
              <a:rPr dirty="0" sz="1200" spc="-325">
                <a:solidFill>
                  <a:srgbClr val="FBD43E"/>
                </a:solidFill>
                <a:latin typeface="Segoe UI Emoji"/>
                <a:cs typeface="Segoe UI Emoji"/>
              </a:rPr>
              <a:t> ` </a:t>
            </a:r>
            <a:r>
              <a:rPr dirty="0" sz="1200" spc="1370">
                <a:solidFill>
                  <a:srgbClr val="FBD43E"/>
                </a:solidFill>
                <a:latin typeface="Segoe UI Emoji"/>
                <a:cs typeface="Segoe UI Emoji"/>
              </a:rPr>
              <a:t>'</a:t>
            </a:r>
            <a:r>
              <a:rPr dirty="0" sz="1200" spc="-45">
                <a:solidFill>
                  <a:srgbClr val="FBD43E"/>
                </a:solidFill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Significance: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dirty="0"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-80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guide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individuals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toward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self-</a:t>
            </a:r>
            <a:r>
              <a:rPr dirty="0" sz="1200">
                <a:latin typeface="Calibri"/>
                <a:cs typeface="Calibri"/>
              </a:rPr>
              <a:t>awareness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integrity.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dirty="0"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-8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build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trust,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cooperation,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peace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communities.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75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reduce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conflicts.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5646419"/>
            <a:ext cx="5733415" cy="20955"/>
            <a:chOff x="914400" y="5646419"/>
            <a:chExt cx="5733415" cy="20955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564641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564705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5647067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5650102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566381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5663831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02004" y="894079"/>
            <a:ext cx="5699760" cy="833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Honesty: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truthful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words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deeds.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Empathy: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imagining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oneself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another’s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position.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Calibri"/>
                <a:cs typeface="Calibri"/>
              </a:rPr>
              <a:t>Responsibility: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acknowledging</a:t>
            </a:r>
            <a:r>
              <a:rPr dirty="0" sz="1200">
                <a:latin typeface="Calibri"/>
                <a:cs typeface="Calibri"/>
              </a:rPr>
              <a:t> the impact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one’s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choices.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275">
                <a:solidFill>
                  <a:srgbClr val="00D26A"/>
                </a:solidFill>
                <a:latin typeface="Segoe UI Emoji"/>
                <a:cs typeface="Segoe UI Emoji"/>
              </a:rPr>
              <a:t>,</a:t>
            </a:r>
            <a:r>
              <a:rPr dirty="0" sz="1200" spc="-275">
                <a:solidFill>
                  <a:srgbClr val="83CAFF"/>
                </a:solidFill>
                <a:latin typeface="Segoe UI Emoji"/>
                <a:cs typeface="Segoe UI Emoji"/>
              </a:rPr>
              <a:t>.</a:t>
            </a:r>
            <a:r>
              <a:rPr dirty="0" sz="1200" spc="-505">
                <a:solidFill>
                  <a:srgbClr val="00F396"/>
                </a:solidFill>
                <a:latin typeface="Segoe UI Emoji"/>
                <a:cs typeface="Segoe UI Emoji"/>
              </a:rPr>
              <a:t>_</a:t>
            </a:r>
            <a:r>
              <a:rPr dirty="0" sz="1200" spc="-830">
                <a:solidFill>
                  <a:srgbClr val="F8302E"/>
                </a:solidFill>
                <a:latin typeface="Segoe UI Emoji"/>
                <a:cs typeface="Segoe UI Emoji"/>
              </a:rPr>
              <a:t>^</a:t>
            </a:r>
            <a:r>
              <a:rPr dirty="0" sz="1200" spc="-505">
                <a:solidFill>
                  <a:srgbClr val="D2D2D2"/>
                </a:solidFill>
                <a:latin typeface="Segoe UI Emoji"/>
                <a:cs typeface="Segoe UI Emoji"/>
              </a:rPr>
              <a:t>_</a:t>
            </a:r>
            <a:r>
              <a:rPr dirty="0" sz="1200" spc="-340">
                <a:solidFill>
                  <a:srgbClr val="8B5443"/>
                </a:solidFill>
                <a:latin typeface="Segoe UI Emoji"/>
                <a:cs typeface="Segoe UI Emoji"/>
              </a:rPr>
              <a:t>¡</a:t>
            </a:r>
            <a:r>
              <a:rPr dirty="0" sz="1200" spc="-275">
                <a:solidFill>
                  <a:srgbClr val="402A31"/>
                </a:solidFill>
                <a:latin typeface="Segoe UI Emoji"/>
                <a:cs typeface="Segoe UI Emoji"/>
              </a:rPr>
              <a:t>.</a:t>
            </a:r>
            <a:r>
              <a:rPr dirty="0" sz="1200" spc="-325">
                <a:solidFill>
                  <a:srgbClr val="F3C07A"/>
                </a:solidFill>
                <a:latin typeface="Segoe UI Emoji"/>
                <a:cs typeface="Segoe UI Emoji"/>
              </a:rPr>
              <a:t> </a:t>
            </a:r>
            <a:r>
              <a:rPr dirty="0" sz="1200" spc="1155">
                <a:solidFill>
                  <a:srgbClr val="00D26A"/>
                </a:solidFill>
                <a:latin typeface="Segoe UI Emoji"/>
                <a:cs typeface="Segoe UI Emoji"/>
              </a:rPr>
              <a:t>•</a:t>
            </a:r>
            <a:r>
              <a:rPr dirty="0" sz="1200" spc="-60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At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Family</a:t>
            </a:r>
            <a:r>
              <a:rPr dirty="0" sz="1200" spc="-20" b="1">
                <a:latin typeface="Calibri"/>
                <a:cs typeface="Calibri"/>
              </a:rPr>
              <a:t> Level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Love: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unconditional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support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care.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44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Respect: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parents,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children,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family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members.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4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Communication: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resolving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conflicts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peacefully.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420">
                <a:solidFill>
                  <a:srgbClr val="F3C07A"/>
                </a:solidFill>
                <a:latin typeface="Segoe UI Emoji"/>
                <a:cs typeface="Segoe UI Emoji"/>
              </a:rPr>
              <a:t>t</a:t>
            </a:r>
            <a:r>
              <a:rPr dirty="0" sz="1200" spc="-420">
                <a:solidFill>
                  <a:srgbClr val="00F396"/>
                </a:solidFill>
                <a:latin typeface="Segoe UI Emoji"/>
                <a:cs typeface="Segoe UI Emoji"/>
              </a:rPr>
              <a:t>.</a:t>
            </a:r>
            <a:r>
              <a:rPr dirty="0" sz="1200" spc="-32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 spc="-220">
                <a:solidFill>
                  <a:srgbClr val="D2D2D2"/>
                </a:solidFill>
                <a:latin typeface="Segoe UI Emoji"/>
                <a:cs typeface="Segoe UI Emoji"/>
              </a:rPr>
              <a:t>_</a:t>
            </a:r>
            <a:r>
              <a:rPr dirty="0" sz="1200" spc="10">
                <a:solidFill>
                  <a:srgbClr val="402A31"/>
                </a:solidFill>
                <a:latin typeface="Segoe UI Emoji"/>
                <a:cs typeface="Segoe UI Emoji"/>
              </a:rPr>
              <a:t>·</a:t>
            </a:r>
            <a:r>
              <a:rPr dirty="0" sz="1200" spc="-545">
                <a:solidFill>
                  <a:srgbClr val="8B5443"/>
                </a:solidFill>
                <a:latin typeface="Segoe UI Emoji"/>
                <a:cs typeface="Segoe UI Emoji"/>
              </a:rPr>
              <a:t>±</a:t>
            </a:r>
            <a:r>
              <a:rPr dirty="0" sz="1200" spc="285">
                <a:solidFill>
                  <a:srgbClr val="F8302E"/>
                </a:solidFill>
                <a:latin typeface="Segoe UI Emoji"/>
                <a:cs typeface="Segoe UI Emoji"/>
              </a:rPr>
              <a:t>*</a:t>
            </a:r>
            <a:r>
              <a:rPr dirty="0" sz="1200" spc="-45">
                <a:solidFill>
                  <a:srgbClr val="F8302E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-10" b="1">
                <a:latin typeface="Calibri"/>
                <a:cs typeface="Calibri"/>
              </a:rPr>
              <a:t> Community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Volunteer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causes.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Stand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against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injustice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discrimination.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Foster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inclusivity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embracing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diversity.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45">
                <a:solidFill>
                  <a:srgbClr val="8B5443"/>
                </a:solidFill>
                <a:latin typeface="Segoe UI Emoji"/>
                <a:cs typeface="Segoe UI Emoji"/>
              </a:rPr>
              <a:t>¡</a:t>
            </a:r>
            <a:r>
              <a:rPr dirty="0" sz="1200" spc="-484">
                <a:solidFill>
                  <a:srgbClr val="6C4534"/>
                </a:solidFill>
                <a:latin typeface="Segoe UI Emoji"/>
                <a:cs typeface="Segoe UI Emoji"/>
              </a:rPr>
              <a:t>A</a:t>
            </a:r>
            <a:r>
              <a:rPr dirty="0" sz="1200" spc="-385">
                <a:solidFill>
                  <a:srgbClr val="D2873D"/>
                </a:solidFill>
                <a:latin typeface="Segoe UI Emoji"/>
                <a:cs typeface="Segoe UI Emoji"/>
              </a:rPr>
              <a:t>u</a:t>
            </a:r>
            <a:r>
              <a:rPr dirty="0" sz="1200" spc="295">
                <a:solidFill>
                  <a:srgbClr val="E09646"/>
                </a:solidFill>
                <a:latin typeface="Segoe UI Emoji"/>
                <a:cs typeface="Segoe UI Emoji"/>
              </a:rPr>
              <a:t>-</a:t>
            </a:r>
            <a:r>
              <a:rPr dirty="0" sz="1200" spc="-45">
                <a:solidFill>
                  <a:srgbClr val="E09646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Workplace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Fairness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promotions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opportunities.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Accountability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decisions.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Respectful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communication.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buFont typeface="Symbol"/>
              <a:buChar char="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325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spc="-50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-32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125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225">
                <a:solidFill>
                  <a:srgbClr val="F3EDF8"/>
                </a:solidFill>
                <a:latin typeface="Segoe UI Emoji"/>
                <a:cs typeface="Segoe UI Emoji"/>
              </a:rPr>
              <a:t>h</a:t>
            </a:r>
            <a:r>
              <a:rPr dirty="0" sz="1200" spc="455">
                <a:solidFill>
                  <a:srgbClr val="F3EDF8"/>
                </a:solidFill>
                <a:latin typeface="Segoe UI Emoji"/>
                <a:cs typeface="Segoe UI Emoji"/>
              </a:rPr>
              <a:t>l</a:t>
            </a:r>
            <a:r>
              <a:rPr dirty="0" sz="1200" spc="-75">
                <a:solidFill>
                  <a:srgbClr val="F3EDF8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6.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Frameworks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for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Integrating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32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 spc="-190">
                <a:solidFill>
                  <a:srgbClr val="00A6EC"/>
                </a:solidFill>
                <a:latin typeface="Segoe UI Emoji"/>
                <a:cs typeface="Segoe UI Emoji"/>
              </a:rPr>
              <a:t>/</a:t>
            </a:r>
            <a:r>
              <a:rPr dirty="0" sz="1200" spc="-65">
                <a:solidFill>
                  <a:srgbClr val="F7098D"/>
                </a:solidFill>
                <a:latin typeface="Segoe UI Emoji"/>
                <a:cs typeface="Segoe UI Emoji"/>
              </a:rPr>
              <a:t>¡</a:t>
            </a:r>
            <a:r>
              <a:rPr dirty="0" sz="1200" spc="-440">
                <a:solidFill>
                  <a:srgbClr val="B4ACBB"/>
                </a:solidFill>
                <a:latin typeface="Segoe UI Emoji"/>
                <a:cs typeface="Segoe UI Emoji"/>
              </a:rPr>
              <a:t>#</a:t>
            </a:r>
            <a:r>
              <a:rPr dirty="0" sz="1200" spc="275">
                <a:solidFill>
                  <a:srgbClr val="E0D7EB"/>
                </a:solidFill>
                <a:latin typeface="Segoe UI Emoji"/>
                <a:cs typeface="Segoe UI Emoji"/>
              </a:rPr>
              <a:t>ç</a:t>
            </a:r>
            <a:r>
              <a:rPr dirty="0" sz="1200" spc="-45">
                <a:solidFill>
                  <a:srgbClr val="E0D7EB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Educational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Programs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Curriculum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modules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civic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duty,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emotional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intelligence.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Community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experiential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learning.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350">
                <a:solidFill>
                  <a:srgbClr val="E09646"/>
                </a:solidFill>
                <a:latin typeface="Segoe UI Emoji"/>
                <a:cs typeface="Segoe UI Emoji"/>
              </a:rPr>
              <a:t>¸</a:t>
            </a:r>
            <a:r>
              <a:rPr dirty="0" sz="1200" spc="-350">
                <a:solidFill>
                  <a:srgbClr val="D2873D"/>
                </a:solidFill>
                <a:latin typeface="Segoe UI Emoji"/>
                <a:cs typeface="Segoe UI Emoji"/>
              </a:rPr>
              <a:t>ˆ</a:t>
            </a:r>
            <a:r>
              <a:rPr dirty="0" sz="1200" spc="285">
                <a:solidFill>
                  <a:srgbClr val="D2873D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Corporate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Social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Responsibility </a:t>
            </a:r>
            <a:r>
              <a:rPr dirty="0" sz="1200" spc="-20" b="1">
                <a:latin typeface="Calibri"/>
                <a:cs typeface="Calibri"/>
              </a:rPr>
              <a:t>(CSR)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44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Businesses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aligning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goals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environmental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good.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spc="-280">
                <a:solidFill>
                  <a:srgbClr val="8D64C5"/>
                </a:solidFill>
                <a:latin typeface="Segoe UI Emoji"/>
                <a:cs typeface="Segoe UI Emoji"/>
              </a:rPr>
              <a:t>.</a:t>
            </a:r>
            <a:r>
              <a:rPr dirty="0" sz="1200" spc="-835">
                <a:solidFill>
                  <a:srgbClr val="8D64C5"/>
                </a:solidFill>
                <a:latin typeface="Segoe UI Emoji"/>
                <a:cs typeface="Segoe UI Emoji"/>
              </a:rPr>
              <a:t>×</a:t>
            </a:r>
            <a:r>
              <a:rPr dirty="0" sz="1200" spc="-685">
                <a:solidFill>
                  <a:srgbClr val="8D64C5"/>
                </a:solidFill>
                <a:latin typeface="Segoe UI Emoji"/>
                <a:cs typeface="Segoe UI Emoji"/>
              </a:rPr>
              <a:t>˙</a:t>
            </a:r>
            <a:r>
              <a:rPr dirty="0" sz="1200" spc="-345">
                <a:solidFill>
                  <a:srgbClr val="8D64C5"/>
                </a:solidFill>
                <a:latin typeface="Segoe UI Emoji"/>
                <a:cs typeface="Segoe UI Emoji"/>
              </a:rPr>
              <a:t>´</a:t>
            </a:r>
            <a:r>
              <a:rPr dirty="0" sz="1200" spc="-325">
                <a:solidFill>
                  <a:srgbClr val="8D64C5"/>
                </a:solidFill>
                <a:latin typeface="Segoe UI Emoji"/>
                <a:cs typeface="Segoe UI Emoji"/>
              </a:rPr>
              <a:t> </a:t>
            </a:r>
            <a:r>
              <a:rPr dirty="0" sz="1200" spc="50">
                <a:solidFill>
                  <a:srgbClr val="BDBDBD"/>
                </a:solidFill>
                <a:latin typeface="Segoe UI Emoji"/>
                <a:cs typeface="Segoe UI Emoji"/>
              </a:rPr>
              <a:t>k</a:t>
            </a:r>
            <a:r>
              <a:rPr dirty="0" sz="1200" spc="655">
                <a:solidFill>
                  <a:srgbClr val="8D64C5"/>
                </a:solidFill>
                <a:latin typeface="Segoe UI Emoji"/>
                <a:cs typeface="Segoe UI Emoji"/>
              </a:rPr>
              <a:t>´</a:t>
            </a:r>
            <a:r>
              <a:rPr dirty="0" sz="1200" spc="-60">
                <a:solidFill>
                  <a:srgbClr val="8D64C5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Policy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25" b="1">
                <a:latin typeface="Calibri"/>
                <a:cs typeface="Calibri"/>
              </a:rPr>
              <a:t>Law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44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Enacting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legislation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protect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environment.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200" spc="-840">
                <a:solidFill>
                  <a:srgbClr val="E0D7EB"/>
                </a:solidFill>
                <a:latin typeface="Segoe UI Emoji"/>
                <a:cs typeface="Segoe UI Emoji"/>
              </a:rPr>
              <a:t>⬛</a:t>
            </a:r>
            <a:r>
              <a:rPr dirty="0" sz="1200" spc="-320">
                <a:solidFill>
                  <a:srgbClr val="B4ACBB"/>
                </a:solidFill>
                <a:latin typeface="Segoe UI Emoji"/>
                <a:cs typeface="Segoe UI Emoji"/>
              </a:rPr>
              <a:t>#</a:t>
            </a:r>
            <a:r>
              <a:rPr dirty="0" sz="1200" spc="395">
                <a:solidFill>
                  <a:srgbClr val="309FE7"/>
                </a:solidFill>
                <a:latin typeface="Segoe UI Emoji"/>
                <a:cs typeface="Segoe UI Emoji"/>
              </a:rPr>
              <a:t>/</a:t>
            </a:r>
            <a:r>
              <a:rPr dirty="0" sz="1200" spc="-45">
                <a:solidFill>
                  <a:srgbClr val="309FE7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Measurement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Evaluation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9600"/>
              </a:lnSpc>
              <a:spcBef>
                <a:spcPts val="810"/>
              </a:spcBef>
            </a:pPr>
            <a:r>
              <a:rPr dirty="0" sz="1200" spc="-10">
                <a:latin typeface="Calibri"/>
                <a:cs typeface="Calibri"/>
              </a:rPr>
              <a:t>Organizations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United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Nations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Development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Programme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(UNDP)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metrics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Development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Index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(HDI),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Gender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Inequality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Index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(GII),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Sustainable </a:t>
            </a:r>
            <a:r>
              <a:rPr dirty="0" sz="1200">
                <a:latin typeface="Calibri"/>
                <a:cs typeface="Calibri"/>
              </a:rPr>
              <a:t>Development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(SDG)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indicators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track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progress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aligning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values.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14400" y="9476104"/>
            <a:ext cx="5733415" cy="21590"/>
            <a:chOff x="914400" y="9476104"/>
            <a:chExt cx="5733415" cy="21590"/>
          </a:xfrm>
        </p:grpSpPr>
        <p:sp>
          <p:nvSpPr>
            <p:cNvPr id="11" name="object 11" descr=""/>
            <p:cNvSpPr/>
            <p:nvPr/>
          </p:nvSpPr>
          <p:spPr>
            <a:xfrm>
              <a:off x="914400" y="947610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44385" y="94774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14704" y="9477450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60"/>
                  </a:moveTo>
                  <a:lnTo>
                    <a:pt x="0" y="3060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60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644385" y="9480498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949421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4704" y="9494227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2861944"/>
            <a:ext cx="5733415" cy="20320"/>
            <a:chOff x="914400" y="2861944"/>
            <a:chExt cx="5733415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2861957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72"/>
                  </a:lnTo>
                  <a:lnTo>
                    <a:pt x="5731497" y="19672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286232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2862325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2865373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287908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2879089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29605" y="3048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14400" y="7094219"/>
            <a:ext cx="5733415" cy="20955"/>
            <a:chOff x="914400" y="7094219"/>
            <a:chExt cx="5733415" cy="20955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709421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44385" y="709510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704" y="7095121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44385" y="7098156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711187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7111885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02004" y="913891"/>
            <a:ext cx="5661025" cy="845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-325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spc="-680">
                <a:solidFill>
                  <a:srgbClr val="F3EDF8"/>
                </a:solidFill>
                <a:latin typeface="Segoe UI Emoji"/>
                <a:cs typeface="Segoe UI Emoji"/>
              </a:rPr>
              <a:t>lh</a:t>
            </a:r>
            <a:r>
              <a:rPr dirty="0" sz="1200" spc="-32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1315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55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7.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Barriers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to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Universal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Despite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their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importance,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often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violated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to: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325">
                <a:solidFill>
                  <a:srgbClr val="FFAF2D"/>
                </a:solidFill>
                <a:latin typeface="Segoe UI Emoji"/>
                <a:cs typeface="Segoe UI Emoji"/>
              </a:rPr>
              <a:t> </a:t>
            </a:r>
            <a:r>
              <a:rPr dirty="0" sz="1200" spc="545">
                <a:latin typeface="Segoe UI Emoji"/>
                <a:cs typeface="Segoe UI Emoji"/>
              </a:rPr>
              <a:t>.ı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>
                <a:latin typeface="Calibri"/>
                <a:cs typeface="Calibri"/>
              </a:rPr>
              <a:t>Greed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materialism.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275">
                <a:latin typeface="Segoe UI Emoji"/>
                <a:cs typeface="Segoe UI Emoji"/>
              </a:rPr>
              <a:t>.ı</a:t>
            </a:r>
            <a:r>
              <a:rPr dirty="0" sz="1200" spc="285">
                <a:solidFill>
                  <a:srgbClr val="FFAF2D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Prejudices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stereotypes.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325">
                <a:solidFill>
                  <a:srgbClr val="FFAF2D"/>
                </a:solidFill>
                <a:latin typeface="Segoe UI Emoji"/>
                <a:cs typeface="Segoe UI Emoji"/>
              </a:rPr>
              <a:t> </a:t>
            </a:r>
            <a:r>
              <a:rPr dirty="0" sz="1200" spc="509">
                <a:latin typeface="Segoe UI Emoji"/>
                <a:cs typeface="Segoe UI Emoji"/>
              </a:rPr>
              <a:t>ı.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>
                <a:latin typeface="Calibri"/>
                <a:cs typeface="Calibri"/>
              </a:rPr>
              <a:t>Political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economic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interests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overriding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ethics.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290">
                <a:latin typeface="Segoe UI Emoji"/>
                <a:cs typeface="Segoe UI Emoji"/>
              </a:rPr>
              <a:t>ı</a:t>
            </a:r>
            <a:r>
              <a:rPr dirty="0" sz="1200" spc="-325">
                <a:solidFill>
                  <a:srgbClr val="FFAF2D"/>
                </a:solidFill>
                <a:latin typeface="Segoe UI Emoji"/>
                <a:cs typeface="Segoe UI Emoji"/>
              </a:rPr>
              <a:t> </a:t>
            </a:r>
            <a:r>
              <a:rPr dirty="0" sz="1200" spc="1310">
                <a:latin typeface="Segoe UI Emoji"/>
                <a:cs typeface="Segoe UI Emoji"/>
              </a:rPr>
              <a:t>.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>
                <a:latin typeface="Calibri"/>
                <a:cs typeface="Calibri"/>
              </a:rPr>
              <a:t>Lack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awareness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education.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Overcoming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barriers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requires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persistent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effort,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education,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collective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will.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32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-450">
                <a:solidFill>
                  <a:srgbClr val="F3EDF8"/>
                </a:solidFill>
                <a:latin typeface="Segoe UI Emoji"/>
                <a:cs typeface="Segoe UI Emoji"/>
              </a:rPr>
              <a:t>lh</a:t>
            </a:r>
            <a:r>
              <a:rPr dirty="0" sz="1200" spc="-450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45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235">
                <a:solidFill>
                  <a:srgbClr val="B4ACBB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8.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Values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-5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21st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Century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humanity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enters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era,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certain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themes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become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central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future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values: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325">
                <a:solidFill>
                  <a:srgbClr val="D57C00"/>
                </a:solidFill>
                <a:latin typeface="Segoe UI Emoji"/>
                <a:cs typeface="Segoe UI Emoji"/>
              </a:rPr>
              <a:t> </a:t>
            </a:r>
            <a:r>
              <a:rPr dirty="0" sz="1200" spc="-275">
                <a:solidFill>
                  <a:srgbClr val="D57C00"/>
                </a:solidFill>
                <a:latin typeface="Segoe UI Emoji"/>
                <a:cs typeface="Segoe UI Emoji"/>
              </a:rPr>
              <a:t>¸</a:t>
            </a:r>
            <a:r>
              <a:rPr dirty="0" sz="1200" spc="-280">
                <a:solidFill>
                  <a:srgbClr val="D57C00"/>
                </a:solidFill>
                <a:latin typeface="Segoe UI Emoji"/>
                <a:cs typeface="Segoe UI Emoji"/>
              </a:rPr>
              <a:t>’</a:t>
            </a:r>
            <a:r>
              <a:rPr dirty="0" sz="1200" spc="-830">
                <a:solidFill>
                  <a:srgbClr val="D57C00"/>
                </a:solidFill>
                <a:latin typeface="Segoe UI Emoji"/>
                <a:cs typeface="Segoe UI Emoji"/>
              </a:rPr>
              <a:t>×</a:t>
            </a:r>
            <a:r>
              <a:rPr dirty="0" sz="1200" spc="-325">
                <a:solidFill>
                  <a:srgbClr val="FFC73C"/>
                </a:solidFill>
                <a:latin typeface="Segoe UI Emoji"/>
                <a:cs typeface="Segoe UI Emoji"/>
              </a:rPr>
              <a:t> </a:t>
            </a:r>
            <a:r>
              <a:rPr dirty="0" sz="1200" spc="-819">
                <a:solidFill>
                  <a:srgbClr val="FFC73C"/>
                </a:solidFill>
                <a:latin typeface="Segoe UI Emoji"/>
                <a:cs typeface="Segoe UI Emoji"/>
              </a:rPr>
              <a:t>~</a:t>
            </a:r>
            <a:r>
              <a:rPr dirty="0" sz="1200" spc="-270">
                <a:solidFill>
                  <a:srgbClr val="F59F00"/>
                </a:solidFill>
                <a:latin typeface="Segoe UI Emoji"/>
                <a:cs typeface="Segoe UI Emoji"/>
              </a:rPr>
              <a:t>‘</a:t>
            </a:r>
            <a:r>
              <a:rPr dirty="0" sz="1200" spc="-265">
                <a:solidFill>
                  <a:srgbClr val="D57C00"/>
                </a:solidFill>
                <a:latin typeface="Segoe UI Emoji"/>
                <a:cs typeface="Segoe UI Emoji"/>
              </a:rPr>
              <a:t>¸</a:t>
            </a:r>
            <a:r>
              <a:rPr dirty="0" sz="1200" spc="-695">
                <a:solidFill>
                  <a:srgbClr val="D57C00"/>
                </a:solidFill>
                <a:latin typeface="Segoe UI Emoji"/>
                <a:cs typeface="Segoe UI Emoji"/>
              </a:rPr>
              <a:t>˛</a:t>
            </a:r>
            <a:r>
              <a:rPr dirty="0" sz="1200" spc="310">
                <a:solidFill>
                  <a:srgbClr val="D57C00"/>
                </a:solidFill>
                <a:latin typeface="Segoe UI Emoji"/>
                <a:cs typeface="Segoe UI Emoji"/>
              </a:rPr>
              <a:t>   </a:t>
            </a:r>
            <a:r>
              <a:rPr dirty="0" sz="1200" spc="-10" b="1">
                <a:latin typeface="Calibri"/>
                <a:cs typeface="Calibri"/>
              </a:rPr>
              <a:t>Interconnectedness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9200"/>
              </a:lnSpc>
              <a:spcBef>
                <a:spcPts val="815"/>
              </a:spcBef>
            </a:pPr>
            <a:r>
              <a:rPr dirty="0" sz="1200" spc="-10">
                <a:latin typeface="Calibri"/>
                <a:cs typeface="Calibri"/>
              </a:rPr>
              <a:t>Globalization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means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increasingly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affect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people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around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world.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Solidarity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cooperation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crucial.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295">
                <a:solidFill>
                  <a:srgbClr val="83CAFF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Digital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Citizenship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internet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connects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billions.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Online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behavior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must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reflect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same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offline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—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Calibri"/>
                <a:cs typeface="Calibri"/>
              </a:rPr>
              <a:t>truthfulness,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respect,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responsibility.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325">
                <a:solidFill>
                  <a:srgbClr val="6C4534"/>
                </a:solidFill>
                <a:latin typeface="Segoe UI Emoji"/>
                <a:cs typeface="Segoe UI Emoji"/>
              </a:rPr>
              <a:t> </a:t>
            </a:r>
            <a:r>
              <a:rPr dirty="0" sz="1200" spc="890">
                <a:solidFill>
                  <a:srgbClr val="44911B"/>
                </a:solidFill>
                <a:latin typeface="Segoe UI Emoji"/>
                <a:cs typeface="Segoe UI Emoji"/>
              </a:rPr>
              <a:t>V</a:t>
            </a:r>
            <a:r>
              <a:rPr dirty="0" sz="1200" spc="-45">
                <a:solidFill>
                  <a:srgbClr val="44911B"/>
                </a:solidFill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Sustainability</a:t>
            </a:r>
            <a:endParaRPr sz="1200">
              <a:latin typeface="Calibri"/>
              <a:cs typeface="Calibri"/>
            </a:endParaRPr>
          </a:p>
          <a:p>
            <a:pPr marL="12700" marR="115570">
              <a:lnSpc>
                <a:spcPct val="1101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survival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depends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protecting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planet.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responsibility,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stewardship,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extend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ecosystems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species.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325">
                <a:solidFill>
                  <a:srgbClr val="625893"/>
                </a:solidFill>
                <a:latin typeface="Segoe UI Emoji"/>
                <a:cs typeface="Segoe UI Emoji"/>
              </a:rPr>
              <a:t> </a:t>
            </a:r>
            <a:r>
              <a:rPr dirty="0" sz="1200" spc="-275">
                <a:solidFill>
                  <a:srgbClr val="998EA3"/>
                </a:solidFill>
                <a:latin typeface="Segoe UI Emoji"/>
                <a:cs typeface="Segoe UI Emoji"/>
              </a:rPr>
              <a:t>‘</a:t>
            </a:r>
            <a:r>
              <a:rPr dirty="0" sz="1200" spc="315">
                <a:solidFill>
                  <a:srgbClr val="B4ACBB"/>
                </a:solidFill>
                <a:latin typeface="Segoe UI Emoji"/>
                <a:cs typeface="Segoe UI Emoji"/>
              </a:rPr>
              <a:t>   </a:t>
            </a:r>
            <a:r>
              <a:rPr dirty="0" sz="1200" spc="-10" b="1">
                <a:latin typeface="Calibri"/>
                <a:cs typeface="Calibri"/>
              </a:rPr>
              <a:t>Exploring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Space</a:t>
            </a:r>
            <a:endParaRPr sz="1200">
              <a:latin typeface="Calibri"/>
              <a:cs typeface="Calibri"/>
            </a:endParaRPr>
          </a:p>
          <a:p>
            <a:pPr marL="12700" marR="140335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venture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space,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carry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peace,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cooperation,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stewardship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beyond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Earth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growing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concern.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325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spc="-50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-32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125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225">
                <a:solidFill>
                  <a:srgbClr val="F3EDF8"/>
                </a:solidFill>
                <a:latin typeface="Segoe UI Emoji"/>
                <a:cs typeface="Segoe UI Emoji"/>
              </a:rPr>
              <a:t>h</a:t>
            </a:r>
            <a:r>
              <a:rPr dirty="0" sz="1200" spc="455">
                <a:solidFill>
                  <a:srgbClr val="F3EDF8"/>
                </a:solidFill>
                <a:latin typeface="Segoe UI Emoji"/>
                <a:cs typeface="Segoe UI Emoji"/>
              </a:rPr>
              <a:t>l</a:t>
            </a:r>
            <a:r>
              <a:rPr dirty="0" sz="1200" spc="-75">
                <a:solidFill>
                  <a:srgbClr val="F3EDF8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9.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Quotes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Reflecting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  <a:p>
            <a:pPr marL="12700" marR="121920">
              <a:lnSpc>
                <a:spcPct val="110800"/>
              </a:lnSpc>
              <a:spcBef>
                <a:spcPts val="935"/>
              </a:spcBef>
            </a:pPr>
            <a:r>
              <a:rPr dirty="0" sz="1200" spc="-325">
                <a:solidFill>
                  <a:srgbClr val="44911B"/>
                </a:solidFill>
                <a:latin typeface="Segoe UI Emoji"/>
                <a:cs typeface="Segoe UI Emoj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Segoe UI Emoji"/>
                <a:cs typeface="Segoe UI Emoji"/>
              </a:rPr>
              <a:t>˙</a:t>
            </a:r>
            <a:r>
              <a:rPr dirty="0" sz="1200" spc="685">
                <a:solidFill>
                  <a:srgbClr val="F8C23B"/>
                </a:solidFill>
                <a:latin typeface="Segoe UI Emoji"/>
                <a:cs typeface="Segoe UI Emoji"/>
              </a:rPr>
              <a:t>‘</a:t>
            </a:r>
            <a:r>
              <a:rPr dirty="0" sz="1200" spc="-75">
                <a:solidFill>
                  <a:srgbClr val="F8C23B"/>
                </a:solidFill>
                <a:latin typeface="Segoe UI Emoji"/>
                <a:cs typeface="Segoe UI Emoji"/>
              </a:rPr>
              <a:t> </a:t>
            </a:r>
            <a:r>
              <a:rPr dirty="0" sz="1200" i="1">
                <a:latin typeface="Calibri"/>
                <a:cs typeface="Calibri"/>
              </a:rPr>
              <a:t>“The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best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way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to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find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yourself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is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to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lose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yourself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the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service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of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others.”</a:t>
            </a:r>
            <a:r>
              <a:rPr dirty="0" sz="1200" spc="30" i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Mahatma Gandhi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550">
                <a:solidFill>
                  <a:srgbClr val="6C4534"/>
                </a:solidFill>
                <a:latin typeface="Segoe UI Emoji"/>
                <a:cs typeface="Segoe UI Emoji"/>
              </a:rPr>
              <a:t>ç</a:t>
            </a:r>
            <a:r>
              <a:rPr dirty="0" sz="1200" spc="280">
                <a:solidFill>
                  <a:srgbClr val="85D62E"/>
                </a:solidFill>
                <a:latin typeface="Segoe UI Emoji"/>
                <a:cs typeface="Segoe UI Emoji"/>
              </a:rPr>
              <a:t>   </a:t>
            </a:r>
            <a:r>
              <a:rPr dirty="0" sz="1200" i="1">
                <a:latin typeface="Calibri"/>
                <a:cs typeface="Calibri"/>
              </a:rPr>
              <a:t>“We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do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not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inherit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the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earth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from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our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ancestors,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we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borrow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it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from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our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children.”</a:t>
            </a:r>
            <a:r>
              <a:rPr dirty="0" sz="1200" spc="25" i="1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—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200">
                <a:latin typeface="Calibri"/>
                <a:cs typeface="Calibri"/>
              </a:rPr>
              <a:t>Native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American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proverb</a:t>
            </a:r>
            <a:endParaRPr sz="1200">
              <a:latin typeface="Calibri"/>
              <a:cs typeface="Calibri"/>
            </a:endParaRPr>
          </a:p>
          <a:p>
            <a:pPr marL="12700" marR="275590">
              <a:lnSpc>
                <a:spcPct val="110000"/>
              </a:lnSpc>
              <a:spcBef>
                <a:spcPts val="155"/>
              </a:spcBef>
            </a:pPr>
            <a:r>
              <a:rPr dirty="0" sz="1200" spc="-325">
                <a:solidFill>
                  <a:srgbClr val="F8302E"/>
                </a:solidFill>
                <a:latin typeface="Segoe UI Emoji"/>
                <a:cs typeface="Segoe UI Emoji"/>
              </a:rPr>
              <a:t> </a:t>
            </a:r>
            <a:r>
              <a:rPr dirty="0" sz="1200" spc="-85">
                <a:solidFill>
                  <a:srgbClr val="C90A49"/>
                </a:solidFill>
                <a:latin typeface="Segoe UI Emoji"/>
                <a:cs typeface="Segoe UI Emoji"/>
              </a:rPr>
              <a:t>ˇ</a:t>
            </a:r>
            <a:r>
              <a:rPr dirty="0" sz="1200" spc="-285">
                <a:solidFill>
                  <a:srgbClr val="C90A49"/>
                </a:solidFill>
                <a:latin typeface="Segoe UI Emoji"/>
                <a:cs typeface="Segoe UI Emoji"/>
              </a:rPr>
              <a:t>£</a:t>
            </a:r>
            <a:r>
              <a:rPr dirty="0" sz="1200" spc="370">
                <a:solidFill>
                  <a:srgbClr val="F37366"/>
                </a:solidFill>
                <a:latin typeface="Segoe UI Emoji"/>
                <a:cs typeface="Segoe UI Emoji"/>
              </a:rPr>
              <a:t>³</a:t>
            </a:r>
            <a:r>
              <a:rPr dirty="0" sz="1200" spc="-70">
                <a:solidFill>
                  <a:srgbClr val="F37366"/>
                </a:solidFill>
                <a:latin typeface="Segoe UI Emoji"/>
                <a:cs typeface="Segoe UI Emoji"/>
              </a:rPr>
              <a:t> </a:t>
            </a:r>
            <a:r>
              <a:rPr dirty="0" sz="1200" i="1">
                <a:latin typeface="Calibri"/>
                <a:cs typeface="Calibri"/>
              </a:rPr>
              <a:t>“Love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compassion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are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necessities,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not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luxuries.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Without them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humanity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cannot </a:t>
            </a:r>
            <a:r>
              <a:rPr dirty="0" sz="1200" i="1">
                <a:latin typeface="Calibri"/>
                <a:cs typeface="Calibri"/>
              </a:rPr>
              <a:t>survive.”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Dalai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Lama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825">
                <a:solidFill>
                  <a:srgbClr val="9B9B9B"/>
                </a:solidFill>
                <a:latin typeface="Segoe UI Emoji"/>
                <a:cs typeface="Segoe UI Emoji"/>
              </a:rPr>
              <a:t>^</a:t>
            </a:r>
            <a:r>
              <a:rPr dirty="0" sz="1200" spc="-325">
                <a:solidFill>
                  <a:srgbClr val="D2D2D2"/>
                </a:solidFill>
                <a:latin typeface="Segoe UI Emoji"/>
                <a:cs typeface="Segoe UI Emoji"/>
              </a:rPr>
              <a:t> </a:t>
            </a:r>
            <a:r>
              <a:rPr dirty="0" sz="1200" spc="-434">
                <a:solidFill>
                  <a:srgbClr val="F8C23B"/>
                </a:solidFill>
                <a:latin typeface="Segoe UI Emoji"/>
                <a:cs typeface="Segoe UI Emoji"/>
              </a:rPr>
              <a:t>˙</a:t>
            </a:r>
            <a:r>
              <a:rPr dirty="0" sz="1200" spc="-335">
                <a:solidFill>
                  <a:srgbClr val="F8C23B"/>
                </a:solidFill>
                <a:latin typeface="Segoe UI Emoji"/>
                <a:cs typeface="Segoe UI Emoji"/>
              </a:rPr>
              <a:t>v</a:t>
            </a:r>
            <a:r>
              <a:rPr dirty="0" sz="1200" spc="-260">
                <a:solidFill>
                  <a:srgbClr val="F8C23B"/>
                </a:solidFill>
                <a:latin typeface="Segoe UI Emoji"/>
                <a:cs typeface="Segoe UI Emoji"/>
              </a:rPr>
              <a:t>_</a:t>
            </a:r>
            <a:r>
              <a:rPr dirty="0" sz="1200" spc="245">
                <a:solidFill>
                  <a:srgbClr val="F8C23B"/>
                </a:solidFill>
                <a:latin typeface="Segoe UI Emoji"/>
                <a:cs typeface="Segoe UI Emoji"/>
              </a:rPr>
              <a:t>˙</a:t>
            </a:r>
            <a:r>
              <a:rPr dirty="0" sz="1200" spc="-60">
                <a:solidFill>
                  <a:srgbClr val="F8C23B"/>
                </a:solidFill>
                <a:latin typeface="Segoe UI Emoji"/>
                <a:cs typeface="Segoe UI Emoji"/>
              </a:rPr>
              <a:t> </a:t>
            </a:r>
            <a:r>
              <a:rPr dirty="0" sz="1200" i="1">
                <a:latin typeface="Calibri"/>
                <a:cs typeface="Calibri"/>
              </a:rPr>
              <a:t>“Injustice</a:t>
            </a:r>
            <a:r>
              <a:rPr dirty="0" sz="1200" spc="-3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anywhere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is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threat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to</a:t>
            </a:r>
            <a:r>
              <a:rPr dirty="0" sz="1200" spc="-3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justice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everywhere.”</a:t>
            </a:r>
            <a:r>
              <a:rPr dirty="0" sz="1200" spc="15" i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Martin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Luther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Jr.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words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inspire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live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ideals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every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sphere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life.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914400" y="9611994"/>
            <a:ext cx="5733415" cy="20955"/>
            <a:chOff x="914400" y="9611994"/>
            <a:chExt cx="5733415" cy="20955"/>
          </a:xfrm>
        </p:grpSpPr>
        <p:sp>
          <p:nvSpPr>
            <p:cNvPr id="18" name="object 18" descr=""/>
            <p:cNvSpPr/>
            <p:nvPr/>
          </p:nvSpPr>
          <p:spPr>
            <a:xfrm>
              <a:off x="914400" y="961199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644385" y="961308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14704" y="9613099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644385" y="9616134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14704" y="9629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14704" y="9629850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29605" y="3048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3063239"/>
            <a:ext cx="5733415" cy="20320"/>
            <a:chOff x="914400" y="3063239"/>
            <a:chExt cx="5733415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3063252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72"/>
                  </a:lnTo>
                  <a:lnTo>
                    <a:pt x="5731497" y="19672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306349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3063493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306654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308025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3080270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02004" y="913891"/>
            <a:ext cx="5706745" cy="5444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-325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spc="-680">
                <a:solidFill>
                  <a:srgbClr val="F3EDF8"/>
                </a:solidFill>
                <a:latin typeface="Segoe UI Emoji"/>
                <a:cs typeface="Segoe UI Emoji"/>
              </a:rPr>
              <a:t>lh</a:t>
            </a:r>
            <a:r>
              <a:rPr dirty="0" sz="1200" spc="-32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1315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75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10.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Values: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Not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Just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Ideals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but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Actions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Ultimately,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meaningful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practiced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consistently: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9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Speaking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against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injustice.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95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Supporting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those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need.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30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Caring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environment.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8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Making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decisions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even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inconvenient.</a:t>
            </a:r>
            <a:endParaRPr sz="1200">
              <a:latin typeface="Calibri"/>
              <a:cs typeface="Calibri"/>
            </a:endParaRPr>
          </a:p>
          <a:p>
            <a:pPr marL="12700" marR="156210">
              <a:lnSpc>
                <a:spcPct val="109200"/>
              </a:lnSpc>
              <a:spcBef>
                <a:spcPts val="815"/>
              </a:spcBef>
            </a:pPr>
            <a:r>
              <a:rPr dirty="0" sz="1200">
                <a:latin typeface="Calibri"/>
                <a:cs typeface="Calibri"/>
              </a:rPr>
              <a:t>Every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small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choosing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litter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stranger,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step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toward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better world.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680">
                <a:solidFill>
                  <a:srgbClr val="F3EDF8"/>
                </a:solidFill>
                <a:latin typeface="Segoe UI Emoji"/>
                <a:cs typeface="Segoe UI Emoji"/>
              </a:rPr>
              <a:t>lh</a:t>
            </a:r>
            <a:r>
              <a:rPr dirty="0" sz="1200" spc="-680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32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-50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320">
                <a:solidFill>
                  <a:srgbClr val="B4ACBB"/>
                </a:solidFill>
                <a:latin typeface="Segoe UI Emoji"/>
                <a:cs typeface="Segoe UI Emoji"/>
              </a:rPr>
              <a:t>   </a:t>
            </a:r>
            <a:r>
              <a:rPr dirty="0" sz="1200" spc="-10" b="1">
                <a:latin typeface="Calibri"/>
                <a:cs typeface="Calibri"/>
              </a:rPr>
              <a:t>Conclusion:</a:t>
            </a:r>
            <a:r>
              <a:rPr dirty="0" sz="1200" b="1">
                <a:latin typeface="Calibri"/>
                <a:cs typeface="Calibri"/>
              </a:rPr>
              <a:t> The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Way </a:t>
            </a:r>
            <a:r>
              <a:rPr dirty="0" sz="1200" spc="-10" b="1">
                <a:latin typeface="Calibri"/>
                <a:cs typeface="Calibri"/>
              </a:rPr>
              <a:t>Forward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  <a:spcBef>
                <a:spcPts val="815"/>
              </a:spcBef>
            </a:pP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philosophical </a:t>
            </a:r>
            <a:r>
              <a:rPr dirty="0" sz="1200">
                <a:latin typeface="Calibri"/>
                <a:cs typeface="Calibri"/>
              </a:rPr>
              <a:t>concepts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foundation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peaceful,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sustainable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world.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unprecedented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challenges</a:t>
            </a:r>
            <a:r>
              <a:rPr dirty="0" sz="1200" spc="-25">
                <a:latin typeface="Calibri"/>
                <a:cs typeface="Calibri"/>
              </a:rPr>
              <a:t> and </a:t>
            </a:r>
            <a:r>
              <a:rPr dirty="0" sz="1200">
                <a:latin typeface="Calibri"/>
                <a:cs typeface="Calibri"/>
              </a:rPr>
              <a:t>opportunities,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compass,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guiding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individuals,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communities,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nations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alike.</a:t>
            </a:r>
            <a:endParaRPr sz="1200">
              <a:latin typeface="Calibri"/>
              <a:cs typeface="Calibri"/>
            </a:endParaRPr>
          </a:p>
          <a:p>
            <a:pPr marL="12700" marR="451484">
              <a:lnSpc>
                <a:spcPct val="109200"/>
              </a:lnSpc>
              <a:spcBef>
                <a:spcPts val="815"/>
              </a:spcBef>
            </a:pP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reflecting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actions,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educating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ourselves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others,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holding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institutions </a:t>
            </a:r>
            <a:r>
              <a:rPr dirty="0" sz="1200">
                <a:latin typeface="Calibri"/>
                <a:cs typeface="Calibri"/>
              </a:rPr>
              <a:t>accountable,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ideals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lived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realities.</a:t>
            </a:r>
            <a:endParaRPr sz="1200">
              <a:latin typeface="Calibri"/>
              <a:cs typeface="Calibri"/>
            </a:endParaRPr>
          </a:p>
          <a:p>
            <a:pPr marL="12700" marR="275590">
              <a:lnSpc>
                <a:spcPct val="110000"/>
              </a:lnSpc>
              <a:spcBef>
                <a:spcPts val="800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journey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toward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embodying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ongoing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begins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with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us.</a:t>
            </a:r>
            <a:endParaRPr sz="1200">
              <a:latin typeface="Calibri"/>
              <a:cs typeface="Calibri"/>
            </a:endParaRPr>
          </a:p>
          <a:p>
            <a:pPr marL="12700" marR="84455">
              <a:lnSpc>
                <a:spcPct val="109700"/>
              </a:lnSpc>
              <a:spcBef>
                <a:spcPts val="800"/>
              </a:spcBef>
            </a:pPr>
            <a:r>
              <a:rPr dirty="0" sz="1200" i="1">
                <a:latin typeface="Calibri"/>
                <a:cs typeface="Calibri"/>
              </a:rPr>
              <a:t>"The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ultimate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measure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of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man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is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not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where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he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stands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moments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of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comfort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spc="-25" i="1">
                <a:latin typeface="Calibri"/>
                <a:cs typeface="Calibri"/>
              </a:rPr>
              <a:t>and </a:t>
            </a:r>
            <a:r>
              <a:rPr dirty="0" sz="1200" i="1">
                <a:latin typeface="Calibri"/>
                <a:cs typeface="Calibri"/>
              </a:rPr>
              <a:t>convenience,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but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where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he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stands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at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times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of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challenge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controversy."</a:t>
            </a:r>
            <a:r>
              <a:rPr dirty="0" sz="1200" spc="10" i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Martin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Luther </a:t>
            </a:r>
            <a:r>
              <a:rPr dirty="0" sz="1200">
                <a:latin typeface="Calibri"/>
                <a:cs typeface="Calibri"/>
              </a:rPr>
              <a:t>King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Jr.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200">
                <a:latin typeface="Calibri"/>
                <a:cs typeface="Calibri"/>
              </a:rPr>
              <a:t>Let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challenge.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14400" y="6605269"/>
            <a:ext cx="5733415" cy="20955"/>
            <a:chOff x="914400" y="6605269"/>
            <a:chExt cx="5733415" cy="20955"/>
          </a:xfrm>
        </p:grpSpPr>
        <p:sp>
          <p:nvSpPr>
            <p:cNvPr id="11" name="object 11" descr=""/>
            <p:cNvSpPr/>
            <p:nvPr/>
          </p:nvSpPr>
          <p:spPr>
            <a:xfrm>
              <a:off x="914400" y="660526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44385" y="660590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14704" y="6605904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644385" y="6608952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662266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4704" y="6622681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1896109"/>
            <a:ext cx="5733415" cy="20320"/>
            <a:chOff x="914400" y="1896109"/>
            <a:chExt cx="5733415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189610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5729910" y="0"/>
                  </a:lnTo>
                  <a:lnTo>
                    <a:pt x="3352" y="0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189610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1896109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1899157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191287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1912886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14400" y="8180704"/>
            <a:ext cx="5733415" cy="20955"/>
            <a:chOff x="914400" y="8180704"/>
            <a:chExt cx="5733415" cy="20955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818070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44385" y="818172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704" y="8181733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44385" y="8184768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819848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8198497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02004" y="875536"/>
            <a:ext cx="5619115" cy="881316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dirty="0"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-6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encourage </a:t>
            </a:r>
            <a:r>
              <a:rPr dirty="0" sz="1200" spc="-10">
                <a:latin typeface="Calibri"/>
                <a:cs typeface="Calibri"/>
              </a:rPr>
              <a:t>sustainable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development</a:t>
            </a:r>
            <a:r>
              <a:rPr dirty="0" sz="1200">
                <a:latin typeface="Calibri"/>
                <a:cs typeface="Calibri"/>
              </a:rPr>
              <a:t> and care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environment.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8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align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individuals’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aspirations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societal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well-being.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200">
                <a:latin typeface="Calibri"/>
                <a:cs typeface="Calibri"/>
              </a:rPr>
              <a:t>Without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society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risks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descending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chaos,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inequality,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injustice.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b="1">
                <a:latin typeface="Calibri"/>
                <a:cs typeface="Calibri"/>
              </a:rPr>
              <a:t>Fundamental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  <a:p>
            <a:pPr marL="12700" marR="73660">
              <a:lnSpc>
                <a:spcPct val="109600"/>
              </a:lnSpc>
              <a:spcBef>
                <a:spcPts val="810"/>
              </a:spcBef>
            </a:pPr>
            <a:r>
              <a:rPr dirty="0" sz="1200">
                <a:latin typeface="Calibri"/>
                <a:cs typeface="Calibri"/>
              </a:rPr>
              <a:t>Scholars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philosophers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proposed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various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lists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different </a:t>
            </a:r>
            <a:r>
              <a:rPr dirty="0" sz="1200">
                <a:latin typeface="Calibri"/>
                <a:cs typeface="Calibri"/>
              </a:rPr>
              <a:t>traditions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emphasize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some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over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others,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following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generally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agreed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as </a:t>
            </a:r>
            <a:r>
              <a:rPr dirty="0" sz="1200" spc="-10">
                <a:latin typeface="Calibri"/>
                <a:cs typeface="Calibri"/>
              </a:rPr>
              <a:t>universal: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325">
                <a:solidFill>
                  <a:srgbClr val="F8302E"/>
                </a:solidFill>
                <a:latin typeface="Segoe UI Emoji"/>
                <a:cs typeface="Segoe UI Emoji"/>
              </a:rPr>
              <a:t> </a:t>
            </a:r>
            <a:r>
              <a:rPr dirty="0" sz="1200" spc="-85">
                <a:solidFill>
                  <a:srgbClr val="C90A49"/>
                </a:solidFill>
                <a:latin typeface="Segoe UI Emoji"/>
                <a:cs typeface="Segoe UI Emoji"/>
              </a:rPr>
              <a:t>ˇ</a:t>
            </a:r>
            <a:r>
              <a:rPr dirty="0" sz="1200" spc="-285">
                <a:solidFill>
                  <a:srgbClr val="C90A49"/>
                </a:solidFill>
                <a:latin typeface="Segoe UI Emoji"/>
                <a:cs typeface="Segoe UI Emoji"/>
              </a:rPr>
              <a:t>£</a:t>
            </a:r>
            <a:r>
              <a:rPr dirty="0" sz="1200" spc="370">
                <a:solidFill>
                  <a:srgbClr val="F37366"/>
                </a:solidFill>
                <a:latin typeface="Segoe UI Emoji"/>
                <a:cs typeface="Segoe UI Emoji"/>
              </a:rPr>
              <a:t>³</a:t>
            </a:r>
            <a:r>
              <a:rPr dirty="0" sz="1200" spc="-35">
                <a:solidFill>
                  <a:srgbClr val="F37366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1.</a:t>
            </a:r>
            <a:r>
              <a:rPr dirty="0" sz="1200" spc="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Love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Compassion</a:t>
            </a:r>
            <a:endParaRPr sz="1200">
              <a:latin typeface="Calibri"/>
              <a:cs typeface="Calibri"/>
            </a:endParaRPr>
          </a:p>
          <a:p>
            <a:pPr marL="12700" marR="186055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Love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most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profound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unconditional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regard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others,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compassion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sensitivity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suffering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others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alleviate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spc="-280">
                <a:solidFill>
                  <a:srgbClr val="F59F00"/>
                </a:solidFill>
                <a:latin typeface="Segoe UI Emoji"/>
                <a:cs typeface="Segoe UI Emoji"/>
              </a:rPr>
              <a:t>‘</a:t>
            </a:r>
            <a:r>
              <a:rPr dirty="0" sz="1200" spc="-275">
                <a:solidFill>
                  <a:srgbClr val="D57C00"/>
                </a:solidFill>
                <a:latin typeface="Segoe UI Emoji"/>
                <a:cs typeface="Segoe UI Emoji"/>
              </a:rPr>
              <a:t>¸</a:t>
            </a:r>
            <a:r>
              <a:rPr dirty="0" sz="1200" spc="-280">
                <a:solidFill>
                  <a:srgbClr val="D57C00"/>
                </a:solidFill>
                <a:latin typeface="Segoe UI Emoji"/>
                <a:cs typeface="Segoe UI Emoji"/>
              </a:rPr>
              <a:t>’</a:t>
            </a:r>
            <a:r>
              <a:rPr dirty="0" sz="1200" spc="-830">
                <a:solidFill>
                  <a:srgbClr val="D57C00"/>
                </a:solidFill>
                <a:latin typeface="Segoe UI Emoji"/>
                <a:cs typeface="Segoe UI Emoji"/>
              </a:rPr>
              <a:t>×</a:t>
            </a:r>
            <a:r>
              <a:rPr dirty="0" sz="1200" spc="-325">
                <a:solidFill>
                  <a:srgbClr val="FFC73C"/>
                </a:solidFill>
                <a:latin typeface="Segoe UI Emoji"/>
                <a:cs typeface="Segoe UI Emoji"/>
              </a:rPr>
              <a:t> </a:t>
            </a:r>
            <a:r>
              <a:rPr dirty="0" sz="1200" spc="-825">
                <a:solidFill>
                  <a:srgbClr val="FFC73C"/>
                </a:solidFill>
                <a:latin typeface="Segoe UI Emoji"/>
                <a:cs typeface="Segoe UI Emoji"/>
              </a:rPr>
              <a:t>~</a:t>
            </a:r>
            <a:r>
              <a:rPr dirty="0" sz="1200" spc="-325">
                <a:solidFill>
                  <a:srgbClr val="D57C00"/>
                </a:solidFill>
                <a:latin typeface="Segoe UI Emoji"/>
                <a:cs typeface="Segoe UI Emoji"/>
              </a:rPr>
              <a:t> </a:t>
            </a:r>
            <a:r>
              <a:rPr dirty="0" sz="1200" spc="-475">
                <a:solidFill>
                  <a:srgbClr val="D57C00"/>
                </a:solidFill>
                <a:latin typeface="Segoe UI Emoji"/>
                <a:cs typeface="Segoe UI Emoji"/>
              </a:rPr>
              <a:t>¸˛</a:t>
            </a:r>
            <a:r>
              <a:rPr dirty="0" sz="1200" spc="245">
                <a:solidFill>
                  <a:srgbClr val="D57C00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2.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Respect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Dignity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Every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deserves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respect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live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dignity,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regardless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status, </a:t>
            </a:r>
            <a:r>
              <a:rPr dirty="0" sz="1200">
                <a:latin typeface="Calibri"/>
                <a:cs typeface="Calibri"/>
              </a:rPr>
              <a:t>wealth,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background.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290">
                <a:solidFill>
                  <a:srgbClr val="83CAFF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3. Equality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Justice</a:t>
            </a:r>
            <a:endParaRPr sz="1200">
              <a:latin typeface="Calibri"/>
              <a:cs typeface="Calibri"/>
            </a:endParaRPr>
          </a:p>
          <a:p>
            <a:pPr marL="12700" marR="113030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Equality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means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everyone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equal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opportunities,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fairness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protection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those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rights.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475">
                <a:solidFill>
                  <a:srgbClr val="F8C23B"/>
                </a:solidFill>
                <a:latin typeface="Segoe UI Emoji"/>
                <a:cs typeface="Segoe UI Emoji"/>
              </a:rPr>
              <a:t>‘</a:t>
            </a:r>
            <a:r>
              <a:rPr dirty="0" sz="1200" spc="-475">
                <a:solidFill>
                  <a:srgbClr val="202020"/>
                </a:solidFill>
                <a:latin typeface="Segoe UI Emoji"/>
                <a:cs typeface="Segoe UI Emoji"/>
              </a:rPr>
              <a:t>˙</a:t>
            </a:r>
            <a:r>
              <a:rPr dirty="0" sz="1200" spc="245">
                <a:solidFill>
                  <a:srgbClr val="44911B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4.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Non-</a:t>
            </a:r>
            <a:r>
              <a:rPr dirty="0" sz="1200" b="1">
                <a:latin typeface="Calibri"/>
                <a:cs typeface="Calibri"/>
              </a:rPr>
              <a:t>Violence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Peace</a:t>
            </a:r>
            <a:endParaRPr sz="1200">
              <a:latin typeface="Calibri"/>
              <a:cs typeface="Calibri"/>
            </a:endParaRPr>
          </a:p>
          <a:p>
            <a:pPr marL="12700" marR="62230">
              <a:lnSpc>
                <a:spcPct val="110000"/>
              </a:lnSpc>
              <a:spcBef>
                <a:spcPts val="805"/>
              </a:spcBef>
            </a:pPr>
            <a:r>
              <a:rPr dirty="0" sz="1200" spc="-10">
                <a:latin typeface="Calibri"/>
                <a:cs typeface="Calibri"/>
              </a:rPr>
              <a:t>Non-</a:t>
            </a:r>
            <a:r>
              <a:rPr dirty="0" sz="1200">
                <a:latin typeface="Calibri"/>
                <a:cs typeface="Calibri"/>
              </a:rPr>
              <a:t>violence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rejection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harm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others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thought,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word,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action,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peace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is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absence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conflict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presence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harmony.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spc="-245">
                <a:solidFill>
                  <a:srgbClr val="00A6EC"/>
                </a:solidFill>
                <a:latin typeface="Segoe UI Emoji"/>
                <a:cs typeface="Segoe UI Emoji"/>
              </a:rPr>
              <a:t>•</a:t>
            </a:r>
            <a:r>
              <a:rPr dirty="0" sz="1200" spc="-434">
                <a:solidFill>
                  <a:srgbClr val="FFFFFF"/>
                </a:solidFill>
                <a:latin typeface="Segoe UI Emoji"/>
                <a:cs typeface="Segoe UI Emoji"/>
              </a:rPr>
              <a:t>˙</a:t>
            </a:r>
            <a:r>
              <a:rPr dirty="0" sz="1200" spc="245">
                <a:solidFill>
                  <a:srgbClr val="625893"/>
                </a:solidFill>
                <a:latin typeface="Segoe UI Emoji"/>
                <a:cs typeface="Segoe UI Emoji"/>
              </a:rPr>
              <a:t>Q</a:t>
            </a:r>
            <a:r>
              <a:rPr dirty="0" sz="1200" spc="-45">
                <a:solidFill>
                  <a:srgbClr val="625893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5.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Truth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10" b="1">
                <a:latin typeface="Calibri"/>
                <a:cs typeface="Calibri"/>
              </a:rPr>
              <a:t> Integrity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200">
                <a:latin typeface="Calibri"/>
                <a:cs typeface="Calibri"/>
              </a:rPr>
              <a:t>Truthfulness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involves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honesty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actions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words,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integrity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means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consistency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Calibri"/>
                <a:cs typeface="Calibri"/>
              </a:rPr>
              <a:t>between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one’s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beliefs,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words,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actions.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spc="-325">
                <a:solidFill>
                  <a:srgbClr val="FF822C"/>
                </a:solidFill>
                <a:latin typeface="Segoe UI Emoji"/>
                <a:cs typeface="Segoe UI Emoji"/>
              </a:rPr>
              <a:t>`</a:t>
            </a:r>
            <a:r>
              <a:rPr dirty="0" sz="1200" spc="-325">
                <a:solidFill>
                  <a:srgbClr val="48B59D"/>
                </a:solidFill>
                <a:latin typeface="Segoe UI Emoji"/>
                <a:cs typeface="Segoe UI Emoji"/>
              </a:rPr>
              <a:t> </a:t>
            </a:r>
            <a:r>
              <a:rPr dirty="0" sz="1200" spc="-340">
                <a:solidFill>
                  <a:srgbClr val="48B59D"/>
                </a:solidFill>
                <a:latin typeface="Segoe UI Emoji"/>
                <a:cs typeface="Segoe UI Emoji"/>
              </a:rPr>
              <a:t>!</a:t>
            </a:r>
            <a:r>
              <a:rPr dirty="0" sz="1200" spc="290">
                <a:solidFill>
                  <a:srgbClr val="71CCB4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6.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Freedom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Responsibility</a:t>
            </a:r>
            <a:endParaRPr sz="1200">
              <a:latin typeface="Calibri"/>
              <a:cs typeface="Calibri"/>
            </a:endParaRPr>
          </a:p>
          <a:p>
            <a:pPr marL="12700" marR="85725">
              <a:lnSpc>
                <a:spcPct val="110000"/>
              </a:lnSpc>
              <a:spcBef>
                <a:spcPts val="800"/>
              </a:spcBef>
            </a:pPr>
            <a:r>
              <a:rPr dirty="0" sz="1200">
                <a:latin typeface="Calibri"/>
                <a:cs typeface="Calibri"/>
              </a:rPr>
              <a:t>Freedom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ability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make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choices,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inseparably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responsibility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 </a:t>
            </a:r>
            <a:r>
              <a:rPr dirty="0" sz="1200" spc="-10">
                <a:latin typeface="Calibri"/>
                <a:cs typeface="Calibri"/>
              </a:rPr>
              <a:t>being </a:t>
            </a:r>
            <a:r>
              <a:rPr dirty="0" sz="1200">
                <a:latin typeface="Calibri"/>
                <a:cs typeface="Calibri"/>
              </a:rPr>
              <a:t>accountable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consequences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actions.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spc="-10" b="1">
                <a:latin typeface="Calibri"/>
                <a:cs typeface="Calibri"/>
              </a:rPr>
              <a:t>Dimensions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manifest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three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interconnected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levels: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114">
                <a:solidFill>
                  <a:srgbClr val="311B41"/>
                </a:solidFill>
                <a:latin typeface="Segoe UI Emoji"/>
                <a:cs typeface="Segoe UI Emoji"/>
              </a:rPr>
              <a:t>ç</a:t>
            </a:r>
            <a:r>
              <a:rPr dirty="0" sz="1200" spc="-15">
                <a:solidFill>
                  <a:srgbClr val="523566"/>
                </a:solidFill>
                <a:latin typeface="Segoe UI Emoji"/>
                <a:cs typeface="Segoe UI Emoji"/>
              </a:rPr>
              <a:t>†</a:t>
            </a:r>
            <a:r>
              <a:rPr dirty="0" sz="1200" spc="440">
                <a:solidFill>
                  <a:srgbClr val="523566"/>
                </a:solidFill>
                <a:latin typeface="Segoe UI Emoji"/>
                <a:cs typeface="Segoe UI Emoji"/>
              </a:rPr>
              <a:t>,</a:t>
            </a:r>
            <a:r>
              <a:rPr dirty="0" sz="1200" spc="-45">
                <a:solidFill>
                  <a:srgbClr val="523566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1. </a:t>
            </a:r>
            <a:r>
              <a:rPr dirty="0" sz="1200" spc="-10" b="1">
                <a:latin typeface="Calibri"/>
                <a:cs typeface="Calibri"/>
              </a:rPr>
              <a:t>Individual </a:t>
            </a:r>
            <a:r>
              <a:rPr dirty="0" sz="1200" spc="-20" b="1">
                <a:latin typeface="Calibri"/>
                <a:cs typeface="Calibri"/>
              </a:rPr>
              <a:t>Level</a:t>
            </a:r>
            <a:endParaRPr sz="1200">
              <a:latin typeface="Calibri"/>
              <a:cs typeface="Calibri"/>
            </a:endParaRPr>
          </a:p>
          <a:p>
            <a:pPr marL="12700" marR="315595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personal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level,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guide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character,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decisions,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actions.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For </a:t>
            </a:r>
            <a:r>
              <a:rPr dirty="0" sz="1200" spc="-10">
                <a:latin typeface="Calibri"/>
                <a:cs typeface="Calibri"/>
              </a:rPr>
              <a:t>example: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5220969"/>
            <a:ext cx="5733415" cy="20955"/>
            <a:chOff x="914400" y="5220969"/>
            <a:chExt cx="5733415" cy="20955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5220969"/>
              <a:ext cx="5731510" cy="20320"/>
            </a:xfrm>
            <a:custGeom>
              <a:avLst/>
              <a:gdLst/>
              <a:ahLst/>
              <a:cxnLst/>
              <a:rect l="l" t="t" r="r" b="b"/>
              <a:pathLst>
                <a:path w="5731509" h="20320">
                  <a:moveTo>
                    <a:pt x="5731497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5731497" y="20320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522185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5221871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5224906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523862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5238635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02004" y="894079"/>
            <a:ext cx="5447665" cy="8515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Being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honest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work.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Showing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kindness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others.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Respecting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ourselves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others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equally.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500">
                <a:solidFill>
                  <a:srgbClr val="D2D2D2"/>
                </a:solidFill>
                <a:latin typeface="Segoe UI Emoji"/>
                <a:cs typeface="Segoe UI Emoji"/>
              </a:rPr>
              <a:t>_</a:t>
            </a:r>
            <a:r>
              <a:rPr dirty="0" sz="1200" spc="-32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 spc="-50">
                <a:solidFill>
                  <a:srgbClr val="402A31"/>
                </a:solidFill>
                <a:latin typeface="Segoe UI Emoji"/>
                <a:cs typeface="Segoe UI Emoji"/>
              </a:rPr>
              <a:t>·</a:t>
            </a:r>
            <a:r>
              <a:rPr dirty="0" sz="1200" spc="-605">
                <a:solidFill>
                  <a:srgbClr val="8B5443"/>
                </a:solidFill>
                <a:latin typeface="Segoe UI Emoji"/>
                <a:cs typeface="Segoe UI Emoji"/>
              </a:rPr>
              <a:t>±</a:t>
            </a:r>
            <a:r>
              <a:rPr dirty="0" sz="1200" spc="-50">
                <a:solidFill>
                  <a:srgbClr val="83CAFF"/>
                </a:solidFill>
                <a:latin typeface="Segoe UI Emoji"/>
                <a:cs typeface="Segoe UI Emoji"/>
              </a:rPr>
              <a:t>·</a:t>
            </a:r>
            <a:r>
              <a:rPr dirty="0" sz="1200" spc="-280">
                <a:solidFill>
                  <a:srgbClr val="F8302E"/>
                </a:solidFill>
                <a:latin typeface="Segoe UI Emoji"/>
                <a:cs typeface="Segoe UI Emoji"/>
              </a:rPr>
              <a:t>*</a:t>
            </a:r>
            <a:r>
              <a:rPr dirty="0" sz="1200" spc="-190">
                <a:solidFill>
                  <a:srgbClr val="F3C07A"/>
                </a:solidFill>
                <a:latin typeface="Segoe UI Emoji"/>
                <a:cs typeface="Segoe UI Emoji"/>
              </a:rPr>
              <a:t>t</a:t>
            </a:r>
            <a:r>
              <a:rPr dirty="0" sz="1200" spc="225">
                <a:solidFill>
                  <a:srgbClr val="00F396"/>
                </a:solidFill>
                <a:latin typeface="Segoe UI Emoji"/>
                <a:cs typeface="Segoe UI Emoji"/>
              </a:rPr>
              <a:t>.</a:t>
            </a:r>
            <a:r>
              <a:rPr dirty="0" sz="1200" spc="-45">
                <a:solidFill>
                  <a:srgbClr val="00F396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2.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Social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Level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societal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level,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build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harmonious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</a:t>
            </a:r>
            <a:r>
              <a:rPr dirty="0" sz="1200" spc="-10">
                <a:latin typeface="Calibri"/>
                <a:cs typeface="Calibri"/>
              </a:rPr>
              <a:t> communities.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example: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44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Protecting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minorities.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4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Ensuring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gender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equality.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Supporting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underprivileged.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270">
                <a:solidFill>
                  <a:srgbClr val="00D26A"/>
                </a:solidFill>
                <a:latin typeface="Segoe UI Emoji"/>
                <a:cs typeface="Segoe UI Emoji"/>
              </a:rPr>
              <a:t>?</a:t>
            </a:r>
            <a:r>
              <a:rPr dirty="0" sz="1200" spc="270">
                <a:solidFill>
                  <a:srgbClr val="0074B9"/>
                </a:solidFill>
                <a:latin typeface="Segoe UI Emoji"/>
                <a:cs typeface="Segoe UI Emoji"/>
              </a:rPr>
              <a:t>●</a:t>
            </a:r>
            <a:r>
              <a:rPr dirty="0" sz="1200" spc="-45">
                <a:solidFill>
                  <a:srgbClr val="0074B9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3.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Global </a:t>
            </a:r>
            <a:r>
              <a:rPr dirty="0" sz="1200" spc="-20" b="1">
                <a:latin typeface="Calibri"/>
                <a:cs typeface="Calibri"/>
              </a:rPr>
              <a:t>Level</a:t>
            </a:r>
            <a:endParaRPr sz="1200">
              <a:latin typeface="Calibri"/>
              <a:cs typeface="Calibri"/>
            </a:endParaRPr>
          </a:p>
          <a:p>
            <a:pPr marL="12700" marR="326390">
              <a:lnSpc>
                <a:spcPct val="109200"/>
              </a:lnSpc>
              <a:spcBef>
                <a:spcPts val="815"/>
              </a:spcBef>
            </a:pP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global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scale,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underpin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peace,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cooperation,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sustainable development.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example: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Reducing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carbon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emissions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protect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planet.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International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cooperation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during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pandemics.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Promoting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rights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worldwide.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b="1">
                <a:latin typeface="Calibri"/>
                <a:cs typeface="Calibri"/>
              </a:rPr>
              <a:t>Historical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Philosophical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Perspectives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1230">
                <a:solidFill>
                  <a:srgbClr val="8D64C5"/>
                </a:solidFill>
                <a:latin typeface="Segoe UI Emoji"/>
                <a:cs typeface="Segoe UI Emoji"/>
              </a:rPr>
              <a:t>⬛</a:t>
            </a:r>
            <a:r>
              <a:rPr dirty="0" sz="1200" spc="-450">
                <a:solidFill>
                  <a:srgbClr val="FFFFFF"/>
                </a:solidFill>
                <a:latin typeface="Segoe UI Emoji"/>
                <a:cs typeface="Segoe UI Emoji"/>
              </a:rPr>
              <a:t>ˇ</a:t>
            </a:r>
            <a:r>
              <a:rPr dirty="0" sz="1200" spc="-3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969">
                <a:solidFill>
                  <a:srgbClr val="FFFFFF"/>
                </a:solidFill>
                <a:latin typeface="Segoe UI Emoji"/>
                <a:cs typeface="Segoe UI Emoji"/>
              </a:rPr>
              <a:t>˙</a:t>
            </a:r>
            <a:r>
              <a:rPr dirty="0" sz="120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Indian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Philosophy</a:t>
            </a:r>
            <a:endParaRPr sz="1200">
              <a:latin typeface="Calibri"/>
              <a:cs typeface="Calibri"/>
            </a:endParaRPr>
          </a:p>
          <a:p>
            <a:pPr marL="12700" marR="95250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Indian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traditions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emphasize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dharma</a:t>
            </a:r>
            <a:r>
              <a:rPr dirty="0" sz="1200" spc="-10">
                <a:latin typeface="Calibri"/>
                <a:cs typeface="Calibri"/>
              </a:rPr>
              <a:t> (righteousness),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ahimsa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(non-violence),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satya </a:t>
            </a:r>
            <a:r>
              <a:rPr dirty="0" sz="1200">
                <a:latin typeface="Calibri"/>
                <a:cs typeface="Calibri"/>
              </a:rPr>
              <a:t>(truth)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values.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145">
                <a:solidFill>
                  <a:srgbClr val="44911B"/>
                </a:solidFill>
                <a:latin typeface="Segoe UI Emoji"/>
                <a:cs typeface="Segoe UI Emoji"/>
              </a:rPr>
              <a:t>{</a:t>
            </a:r>
            <a:r>
              <a:rPr dirty="0" sz="1200" spc="-60">
                <a:solidFill>
                  <a:srgbClr val="85D62E"/>
                </a:solidFill>
                <a:latin typeface="Segoe UI Emoji"/>
                <a:cs typeface="Segoe UI Emoji"/>
              </a:rPr>
              <a:t>’‘</a:t>
            </a:r>
            <a:r>
              <a:rPr dirty="0" sz="1200" spc="-160">
                <a:solidFill>
                  <a:srgbClr val="85D62E"/>
                </a:solidFill>
                <a:latin typeface="Segoe UI Emoji"/>
                <a:cs typeface="Segoe UI Emoji"/>
              </a:rPr>
              <a:t>›</a:t>
            </a:r>
            <a:r>
              <a:rPr dirty="0" sz="1200" spc="-610">
                <a:solidFill>
                  <a:srgbClr val="85D62E"/>
                </a:solidFill>
                <a:latin typeface="Segoe UI Emoji"/>
                <a:cs typeface="Segoe UI Emoji"/>
              </a:rPr>
              <a:t>~</a:t>
            </a:r>
            <a:r>
              <a:rPr dirty="0" sz="1200" spc="220">
                <a:solidFill>
                  <a:srgbClr val="85D62E"/>
                </a:solidFill>
                <a:latin typeface="Segoe UI Emoji"/>
                <a:cs typeface="Segoe UI Emoji"/>
              </a:rPr>
              <a:t>.</a:t>
            </a:r>
            <a:r>
              <a:rPr dirty="0" sz="1200" spc="-45">
                <a:solidFill>
                  <a:srgbClr val="85D62E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Western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Philosophy</a:t>
            </a:r>
            <a:endParaRPr sz="1200">
              <a:latin typeface="Calibri"/>
              <a:cs typeface="Calibri"/>
            </a:endParaRPr>
          </a:p>
          <a:p>
            <a:pPr marL="12700" marR="74295">
              <a:lnSpc>
                <a:spcPct val="110000"/>
              </a:lnSpc>
              <a:spcBef>
                <a:spcPts val="795"/>
              </a:spcBef>
            </a:pPr>
            <a:r>
              <a:rPr dirty="0" sz="1200">
                <a:latin typeface="Calibri"/>
                <a:cs typeface="Calibri"/>
              </a:rPr>
              <a:t>Greek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philosophers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Socrates,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Plato,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Aristotle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discussed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virtue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justice, </a:t>
            </a:r>
            <a:r>
              <a:rPr dirty="0" sz="1200">
                <a:latin typeface="Calibri"/>
                <a:cs typeface="Calibri"/>
              </a:rPr>
              <a:t>courage,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temperance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essential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good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life.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200" spc="-475">
                <a:solidFill>
                  <a:srgbClr val="F8C23B"/>
                </a:solidFill>
                <a:latin typeface="Segoe UI Emoji"/>
                <a:cs typeface="Segoe UI Emoji"/>
              </a:rPr>
              <a:t>‘</a:t>
            </a:r>
            <a:r>
              <a:rPr dirty="0" sz="1200" spc="-475">
                <a:solidFill>
                  <a:srgbClr val="202020"/>
                </a:solidFill>
                <a:latin typeface="Segoe UI Emoji"/>
                <a:cs typeface="Segoe UI Emoji"/>
              </a:rPr>
              <a:t>˙</a:t>
            </a:r>
            <a:r>
              <a:rPr dirty="0" sz="1200" spc="260">
                <a:solidFill>
                  <a:srgbClr val="44911B"/>
                </a:solidFill>
                <a:latin typeface="Segoe UI Emoji"/>
                <a:cs typeface="Segoe UI Emoji"/>
              </a:rPr>
              <a:t>   </a:t>
            </a:r>
            <a:r>
              <a:rPr dirty="0" sz="1200" spc="-10" b="1">
                <a:latin typeface="Calibri"/>
                <a:cs typeface="Calibri"/>
              </a:rPr>
              <a:t>Religious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Teachings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major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religions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emphasize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values: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Christianity: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love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neighbor,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forgiveness.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4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Islam: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charity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(zakat),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peace.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Buddhism:</a:t>
            </a:r>
            <a:r>
              <a:rPr dirty="0" sz="1200" spc="-10">
                <a:latin typeface="Calibri"/>
                <a:cs typeface="Calibri"/>
              </a:rPr>
              <a:t> compassion,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mindfulness.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Hinduism: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life,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selflessness.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300">
                <a:solidFill>
                  <a:srgbClr val="83CAFF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Modern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Declarations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1551304"/>
            <a:ext cx="5733415" cy="20320"/>
            <a:chOff x="914400" y="1551304"/>
            <a:chExt cx="5733415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155130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155168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1551685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1554733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156844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1568449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29605" y="3048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14400" y="3991609"/>
            <a:ext cx="5733415" cy="20320"/>
            <a:chOff x="914400" y="3991609"/>
            <a:chExt cx="5733415" cy="20320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399160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44385" y="399199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704" y="3992003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44385" y="3995038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400875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4008767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914400" y="6932929"/>
            <a:ext cx="5733415" cy="20955"/>
            <a:chOff x="914400" y="6932929"/>
            <a:chExt cx="5733415" cy="20955"/>
          </a:xfrm>
        </p:grpSpPr>
        <p:sp>
          <p:nvSpPr>
            <p:cNvPr id="17" name="object 17" descr=""/>
            <p:cNvSpPr/>
            <p:nvPr/>
          </p:nvSpPr>
          <p:spPr>
            <a:xfrm>
              <a:off x="914400" y="693292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644385" y="693356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14704" y="6933577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48"/>
                  </a:moveTo>
                  <a:lnTo>
                    <a:pt x="0" y="3048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48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644385" y="6936612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14704" y="695032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14704" y="6950341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902004" y="875536"/>
            <a:ext cx="5749925" cy="841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2595">
              <a:lnSpc>
                <a:spcPct val="1101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Documents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Declaration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Rights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(1948)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enshrine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universal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dignity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freedoms.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spc="-10" b="1">
                <a:latin typeface="Calibri"/>
                <a:cs typeface="Calibri"/>
              </a:rPr>
              <a:t>Challenges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to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latin typeface="Calibri"/>
                <a:cs typeface="Calibri"/>
              </a:rPr>
              <a:t>Despite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their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nature,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often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ignored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violated: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Wars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conflicts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violate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peace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justice.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Discrimination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undermines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equality.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44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Corruption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erodes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truth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integrity.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4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Environmental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damage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responsibility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toward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nature.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10">
                <a:latin typeface="Calibri"/>
                <a:cs typeface="Calibri"/>
              </a:rPr>
              <a:t> challenges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often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arise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ignorance,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selfishness,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fear,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systemic</a:t>
            </a:r>
            <a:r>
              <a:rPr dirty="0" sz="1200" spc="-10">
                <a:latin typeface="Calibri"/>
                <a:cs typeface="Calibri"/>
              </a:rPr>
              <a:t> injustice.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spcBef>
                <a:spcPts val="5"/>
              </a:spcBef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b="1">
                <a:latin typeface="Calibri"/>
                <a:cs typeface="Calibri"/>
              </a:rPr>
              <a:t>Role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Education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Promoting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  <a:p>
            <a:pPr marL="12700" marR="109855">
              <a:lnSpc>
                <a:spcPct val="110000"/>
              </a:lnSpc>
              <a:spcBef>
                <a:spcPts val="800"/>
              </a:spcBef>
            </a:pPr>
            <a:r>
              <a:rPr dirty="0" sz="1200">
                <a:latin typeface="Calibri"/>
                <a:cs typeface="Calibri"/>
              </a:rPr>
              <a:t>Education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key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nurturing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Schools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universities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play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crucial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in </a:t>
            </a:r>
            <a:r>
              <a:rPr dirty="0" sz="1200">
                <a:latin typeface="Calibri"/>
                <a:cs typeface="Calibri"/>
              </a:rPr>
              <a:t>shaping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only </a:t>
            </a:r>
            <a:r>
              <a:rPr dirty="0" sz="1200" spc="-10">
                <a:latin typeface="Calibri"/>
                <a:cs typeface="Calibri"/>
              </a:rPr>
              <a:t>knowledgeable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also </a:t>
            </a:r>
            <a:r>
              <a:rPr dirty="0" sz="1200" spc="-10">
                <a:latin typeface="Calibri"/>
                <a:cs typeface="Calibri"/>
              </a:rPr>
              <a:t>responsible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ethical </a:t>
            </a:r>
            <a:r>
              <a:rPr dirty="0" sz="1200" spc="-10">
                <a:latin typeface="Calibri"/>
                <a:cs typeface="Calibri"/>
              </a:rPr>
              <a:t>citizens.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spc="-575">
                <a:solidFill>
                  <a:srgbClr val="00A6EC"/>
                </a:solidFill>
                <a:latin typeface="Segoe UI Emoji"/>
                <a:cs typeface="Segoe UI Emoji"/>
              </a:rPr>
              <a:t>H</a:t>
            </a:r>
            <a:r>
              <a:rPr dirty="0" sz="1200" spc="-575">
                <a:solidFill>
                  <a:srgbClr val="D2D2D2"/>
                </a:solidFill>
                <a:latin typeface="Segoe UI Emoji"/>
                <a:cs typeface="Segoe UI Emoji"/>
              </a:rPr>
              <a:t>_</a:t>
            </a:r>
            <a:r>
              <a:rPr dirty="0" sz="1200" spc="-575">
                <a:solidFill>
                  <a:srgbClr val="0074B9"/>
                </a:solidFill>
                <a:latin typeface="Segoe UI Emoji"/>
                <a:cs typeface="Segoe UI Emoji"/>
              </a:rPr>
              <a:t>]</a:t>
            </a:r>
            <a:r>
              <a:rPr dirty="0" sz="1200" spc="490">
                <a:solidFill>
                  <a:srgbClr val="0074B9"/>
                </a:solidFill>
                <a:latin typeface="Segoe UI Emoji"/>
                <a:cs typeface="Segoe UI Emoji"/>
              </a:rPr>
              <a:t>  </a:t>
            </a:r>
            <a:r>
              <a:rPr dirty="0" sz="1200" b="1">
                <a:latin typeface="Calibri"/>
                <a:cs typeface="Calibri"/>
              </a:rPr>
              <a:t>How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Education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Helps: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8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Encourages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reasoning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empathy.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dirty="0"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-80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latin typeface="Calibri"/>
                <a:cs typeface="Calibri"/>
              </a:rPr>
              <a:t>Teaches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respect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diversity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multiculturalism.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75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Instills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environmental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awareness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sustainability.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7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Promotes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critical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thinking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about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fairness.</a:t>
            </a:r>
            <a:endParaRPr sz="1200">
              <a:latin typeface="Calibri"/>
              <a:cs typeface="Calibri"/>
            </a:endParaRPr>
          </a:p>
          <a:p>
            <a:pPr marL="12700" marR="109855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Educational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initiatives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 </a:t>
            </a:r>
            <a:r>
              <a:rPr dirty="0" sz="1200" i="1">
                <a:latin typeface="Calibri"/>
                <a:cs typeface="Calibri"/>
              </a:rPr>
              <a:t>Value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Education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Social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Emotional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Learning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(SEL)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Ethics </a:t>
            </a:r>
            <a:r>
              <a:rPr dirty="0" sz="1200" i="1">
                <a:latin typeface="Calibri"/>
                <a:cs typeface="Calibri"/>
              </a:rPr>
              <a:t>courses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gaining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prominence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worldwide.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spc="-10" b="1">
                <a:latin typeface="Calibri"/>
                <a:cs typeface="Calibri"/>
              </a:rPr>
              <a:t>Real-</a:t>
            </a:r>
            <a:r>
              <a:rPr dirty="0" sz="1200" b="1">
                <a:latin typeface="Calibri"/>
                <a:cs typeface="Calibri"/>
              </a:rPr>
              <a:t>World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Applications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 </a:t>
            </a:r>
            <a:r>
              <a:rPr dirty="0" sz="1200" spc="-10" b="1">
                <a:latin typeface="Calibri"/>
                <a:cs typeface="Calibri"/>
              </a:rPr>
              <a:t>Examples</a:t>
            </a:r>
            <a:endParaRPr sz="12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1105"/>
              </a:spcBef>
            </a:pPr>
            <a:r>
              <a:rPr dirty="0" sz="1200" spc="-325">
                <a:solidFill>
                  <a:srgbClr val="F82E5F"/>
                </a:solidFill>
                <a:latin typeface="Segoe UI Emoji"/>
                <a:cs typeface="Segoe UI Emoji"/>
              </a:rPr>
              <a:t> </a:t>
            </a:r>
            <a:r>
              <a:rPr dirty="0" sz="1200" spc="-500">
                <a:solidFill>
                  <a:srgbClr val="FCBA11"/>
                </a:solidFill>
                <a:latin typeface="Segoe UI Emoji"/>
                <a:cs typeface="Segoe UI Emoji"/>
              </a:rPr>
              <a:t>¨</a:t>
            </a:r>
            <a:r>
              <a:rPr dirty="0" sz="1200" spc="-325">
                <a:solidFill>
                  <a:srgbClr val="EC9200"/>
                </a:solidFill>
                <a:latin typeface="Segoe UI Emoji"/>
                <a:cs typeface="Segoe UI Emoji"/>
              </a:rPr>
              <a:t> </a:t>
            </a:r>
            <a:r>
              <a:rPr dirty="0" sz="1200" spc="-825">
                <a:solidFill>
                  <a:srgbClr val="FFFFFF"/>
                </a:solidFill>
                <a:latin typeface="Segoe UI Emoji"/>
                <a:cs typeface="Segoe UI Emoji"/>
              </a:rPr>
              <a:t>=</a:t>
            </a:r>
            <a:r>
              <a:rPr dirty="0" sz="1200" spc="-825">
                <a:solidFill>
                  <a:srgbClr val="7C4533"/>
                </a:solidFill>
                <a:latin typeface="Segoe UI Emoji"/>
                <a:cs typeface="Segoe UI Emoji"/>
              </a:rPr>
              <a:t>=</a:t>
            </a:r>
            <a:r>
              <a:rPr dirty="0" sz="1200" spc="-3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825">
                <a:solidFill>
                  <a:srgbClr val="D26F34"/>
                </a:solidFill>
                <a:latin typeface="Segoe UI Emoji"/>
                <a:cs typeface="Segoe UI Emoji"/>
              </a:rPr>
              <a:t>=</a:t>
            </a:r>
            <a:r>
              <a:rPr dirty="0" sz="1200" spc="-520">
                <a:solidFill>
                  <a:srgbClr val="D26F34"/>
                </a:solidFill>
                <a:latin typeface="Segoe UI Emoji"/>
                <a:cs typeface="Segoe UI Emoji"/>
              </a:rPr>
              <a:t>¨</a:t>
            </a:r>
            <a:r>
              <a:rPr dirty="0" sz="1200" spc="-710">
                <a:solidFill>
                  <a:srgbClr val="00A6EC"/>
                </a:solidFill>
                <a:latin typeface="Segoe UI Emoji"/>
                <a:cs typeface="Segoe UI Emoji"/>
              </a:rPr>
              <a:t>µ</a:t>
            </a:r>
            <a:r>
              <a:rPr dirty="0" sz="1200" spc="-520">
                <a:solidFill>
                  <a:srgbClr val="F0A01E"/>
                </a:solidFill>
                <a:latin typeface="Segoe UI Emoji"/>
                <a:cs typeface="Segoe UI Emoji"/>
              </a:rPr>
              <a:t>*</a:t>
            </a:r>
            <a:r>
              <a:rPr dirty="0" sz="1200" spc="-520">
                <a:solidFill>
                  <a:srgbClr val="FCBA11"/>
                </a:solidFill>
                <a:latin typeface="Segoe UI Emoji"/>
                <a:cs typeface="Segoe UI Emoji"/>
              </a:rPr>
              <a:t>¨</a:t>
            </a:r>
            <a:r>
              <a:rPr dirty="0" sz="1200" spc="-465">
                <a:solidFill>
                  <a:srgbClr val="FFC73C"/>
                </a:solidFill>
                <a:latin typeface="Segoe UI Emoji"/>
                <a:cs typeface="Segoe UI Emoji"/>
              </a:rPr>
              <a:t>†</a:t>
            </a:r>
            <a:r>
              <a:rPr dirty="0" sz="1200" spc="-465">
                <a:solidFill>
                  <a:srgbClr val="990839"/>
                </a:solidFill>
                <a:latin typeface="Segoe UI Emoji"/>
                <a:cs typeface="Segoe UI Emoji"/>
              </a:rPr>
              <a:t>ˇ</a:t>
            </a:r>
            <a:r>
              <a:rPr dirty="0" sz="1200" spc="-850">
                <a:solidFill>
                  <a:srgbClr val="EC9200"/>
                </a:solidFill>
                <a:latin typeface="Segoe UI Emoji"/>
                <a:cs typeface="Segoe UI Emoji"/>
              </a:rPr>
              <a:t>^</a:t>
            </a:r>
            <a:r>
              <a:rPr dirty="0" sz="1200" spc="70">
                <a:solidFill>
                  <a:srgbClr val="FFFFFF"/>
                </a:solidFill>
                <a:latin typeface="Segoe UI Emoji"/>
                <a:cs typeface="Segoe UI Emoji"/>
              </a:rPr>
              <a:t>¨</a:t>
            </a:r>
            <a:r>
              <a:rPr dirty="0" sz="1200" spc="-32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 spc="-505">
                <a:solidFill>
                  <a:srgbClr val="FCBA11"/>
                </a:solidFill>
                <a:latin typeface="Segoe UI Emoji"/>
                <a:cs typeface="Segoe UI Emoji"/>
              </a:rPr>
              <a:t>¨</a:t>
            </a:r>
            <a:r>
              <a:rPr dirty="0" sz="1200" spc="-505">
                <a:solidFill>
                  <a:srgbClr val="FFC73C"/>
                </a:solidFill>
                <a:latin typeface="Segoe UI Emoji"/>
                <a:cs typeface="Segoe UI Emoji"/>
              </a:rPr>
              <a:t>,</a:t>
            </a:r>
            <a:r>
              <a:rPr dirty="0" sz="1200" spc="-325">
                <a:solidFill>
                  <a:srgbClr val="EC9200"/>
                </a:solidFill>
                <a:latin typeface="Segoe UI Emoji"/>
                <a:cs typeface="Segoe UI Emoji"/>
              </a:rPr>
              <a:t> </a:t>
            </a:r>
            <a:r>
              <a:rPr dirty="0" sz="1200" spc="-825">
                <a:solidFill>
                  <a:srgbClr val="FFFFFF"/>
                </a:solidFill>
                <a:latin typeface="Segoe UI Emoji"/>
                <a:cs typeface="Segoe UI Emoji"/>
              </a:rPr>
              <a:t>=</a:t>
            </a:r>
            <a:r>
              <a:rPr dirty="0" sz="1200" spc="-825">
                <a:solidFill>
                  <a:srgbClr val="7C4533"/>
                </a:solidFill>
                <a:latin typeface="Segoe UI Emoji"/>
                <a:cs typeface="Segoe UI Emoji"/>
              </a:rPr>
              <a:t>=</a:t>
            </a:r>
            <a:r>
              <a:rPr dirty="0" sz="1200" spc="-3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825">
                <a:solidFill>
                  <a:srgbClr val="D26F34"/>
                </a:solidFill>
                <a:latin typeface="Segoe UI Emoji"/>
                <a:cs typeface="Segoe UI Emoji"/>
              </a:rPr>
              <a:t>=</a:t>
            </a:r>
            <a:r>
              <a:rPr dirty="0" sz="1200" spc="-325">
                <a:solidFill>
                  <a:srgbClr val="F0A01E"/>
                </a:solidFill>
                <a:latin typeface="Segoe UI Emoji"/>
                <a:cs typeface="Segoe UI Emoji"/>
              </a:rPr>
              <a:t> </a:t>
            </a:r>
            <a:r>
              <a:rPr dirty="0" sz="1200" spc="-830">
                <a:solidFill>
                  <a:srgbClr val="FCBA11"/>
                </a:solidFill>
                <a:latin typeface="Segoe UI Emoji"/>
                <a:cs typeface="Segoe UI Emoji"/>
              </a:rPr>
              <a:t>¨</a:t>
            </a:r>
            <a:r>
              <a:rPr dirty="0" sz="1200" spc="-830">
                <a:solidFill>
                  <a:srgbClr val="8A61BE"/>
                </a:solidFill>
                <a:latin typeface="Segoe UI Emoji"/>
                <a:cs typeface="Segoe UI Emoji"/>
              </a:rPr>
              <a:t>µ</a:t>
            </a:r>
            <a:r>
              <a:rPr dirty="0" sz="1200" spc="-830">
                <a:solidFill>
                  <a:srgbClr val="F0A01E"/>
                </a:solidFill>
                <a:latin typeface="Segoe UI Emoji"/>
                <a:cs typeface="Segoe UI Emoji"/>
              </a:rPr>
              <a:t>^</a:t>
            </a:r>
            <a:r>
              <a:rPr dirty="0" sz="1200" spc="-325">
                <a:solidFill>
                  <a:srgbClr val="FFC73C"/>
                </a:solidFill>
                <a:latin typeface="Segoe UI Emoji"/>
                <a:cs typeface="Segoe UI Emoji"/>
              </a:rPr>
              <a:t> </a:t>
            </a:r>
            <a:r>
              <a:rPr dirty="0" sz="1200" spc="-480">
                <a:latin typeface="Segoe UI Emoji"/>
                <a:cs typeface="Segoe UI Emoji"/>
              </a:rPr>
              <a:t>¨</a:t>
            </a:r>
            <a:r>
              <a:rPr dirty="0" sz="1200" spc="-430">
                <a:solidFill>
                  <a:srgbClr val="990839"/>
                </a:solidFill>
                <a:latin typeface="Segoe UI Emoji"/>
                <a:cs typeface="Segoe UI Emoji"/>
              </a:rPr>
              <a:t>ˇ</a:t>
            </a:r>
            <a:r>
              <a:rPr dirty="0" sz="1200" spc="-815">
                <a:solidFill>
                  <a:srgbClr val="EC9200"/>
                </a:solidFill>
                <a:latin typeface="Segoe UI Emoji"/>
                <a:cs typeface="Segoe UI Emoji"/>
              </a:rPr>
              <a:t>^</a:t>
            </a:r>
            <a:r>
              <a:rPr dirty="0" sz="1200" spc="-480">
                <a:solidFill>
                  <a:srgbClr val="7C4533"/>
                </a:solidFill>
                <a:latin typeface="Segoe UI Emoji"/>
                <a:cs typeface="Segoe UI Emoji"/>
              </a:rPr>
              <a:t>¨</a:t>
            </a:r>
            <a:r>
              <a:rPr dirty="0" sz="1200" spc="-430">
                <a:solidFill>
                  <a:srgbClr val="D26F34"/>
                </a:solidFill>
                <a:latin typeface="Segoe UI Emoji"/>
                <a:cs typeface="Segoe UI Emoji"/>
              </a:rPr>
              <a:t>”</a:t>
            </a:r>
            <a:r>
              <a:rPr dirty="0" sz="1200" spc="25">
                <a:solidFill>
                  <a:srgbClr val="FFFFFF"/>
                </a:solidFill>
                <a:latin typeface="Segoe UI Emoji"/>
                <a:cs typeface="Segoe UI Emoji"/>
              </a:rPr>
              <a:t>¨</a:t>
            </a:r>
            <a:r>
              <a:rPr dirty="0" sz="1200" spc="2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Family</a:t>
            </a:r>
            <a:endParaRPr sz="1200">
              <a:latin typeface="Calibri"/>
              <a:cs typeface="Calibri"/>
            </a:endParaRPr>
          </a:p>
          <a:p>
            <a:pPr marL="12700" marR="73025">
              <a:lnSpc>
                <a:spcPct val="109200"/>
              </a:lnSpc>
              <a:spcBef>
                <a:spcPts val="815"/>
              </a:spcBef>
            </a:pP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love,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respect,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responsibility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start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home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elders,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honest, </a:t>
            </a:r>
            <a:r>
              <a:rPr dirty="0" sz="1200">
                <a:latin typeface="Calibri"/>
                <a:cs typeface="Calibri"/>
              </a:rPr>
              <a:t>resolving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conflicts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peacefully.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200" spc="-325">
                <a:solidFill>
                  <a:srgbClr val="83CAFF"/>
                </a:solidFill>
                <a:latin typeface="Segoe UI Emoji"/>
                <a:cs typeface="Segoe UI Emoji"/>
              </a:rPr>
              <a:t> </a:t>
            </a:r>
            <a:r>
              <a:rPr dirty="0" sz="1200" spc="-275">
                <a:solidFill>
                  <a:srgbClr val="1C1C1C"/>
                </a:solidFill>
                <a:latin typeface="Segoe UI Emoji"/>
                <a:cs typeface="Segoe UI Emoji"/>
              </a:rPr>
              <a:t>.</a:t>
            </a:r>
            <a:r>
              <a:rPr dirty="0" sz="1200" spc="-880">
                <a:solidFill>
                  <a:srgbClr val="83CAFF"/>
                </a:solidFill>
                <a:latin typeface="Segoe UI Emoji"/>
                <a:cs typeface="Segoe UI Emoji"/>
              </a:rPr>
              <a:t>…</a:t>
            </a:r>
            <a:r>
              <a:rPr dirty="0" sz="1200" spc="-325">
                <a:solidFill>
                  <a:srgbClr val="D2D2D2"/>
                </a:solidFill>
                <a:latin typeface="Segoe UI Emoji"/>
                <a:cs typeface="Segoe UI Emoji"/>
              </a:rPr>
              <a:t> </a:t>
            </a:r>
            <a:r>
              <a:rPr dirty="0" sz="1200" spc="1090">
                <a:solidFill>
                  <a:srgbClr val="83CAFF"/>
                </a:solidFill>
                <a:latin typeface="Segoe UI Emoji"/>
                <a:cs typeface="Segoe UI Emoji"/>
              </a:rPr>
              <a:t>c</a:t>
            </a:r>
            <a:r>
              <a:rPr dirty="0" sz="1200" spc="-45">
                <a:solidFill>
                  <a:srgbClr val="83CAFF"/>
                </a:solidFill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Workplace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00"/>
              </a:spcBef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organizations,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integrity,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fairness,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accountability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build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trust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productivity.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Examples </a:t>
            </a:r>
            <a:r>
              <a:rPr dirty="0" sz="1200">
                <a:latin typeface="Calibri"/>
                <a:cs typeface="Calibri"/>
              </a:rPr>
              <a:t>include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corporate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responsibility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(CSR)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leadership.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spc="-1040">
                <a:solidFill>
                  <a:srgbClr val="0074B9"/>
                </a:solidFill>
                <a:latin typeface="Segoe UI Emoji"/>
                <a:cs typeface="Segoe UI Emoji"/>
              </a:rPr>
              <a:t>●</a:t>
            </a:r>
            <a:r>
              <a:rPr dirty="0" sz="1200" spc="315">
                <a:solidFill>
                  <a:srgbClr val="00D26A"/>
                </a:solidFill>
                <a:latin typeface="Segoe UI Emoji"/>
                <a:cs typeface="Segoe UI Emoji"/>
              </a:rPr>
              <a:t>   </a:t>
            </a:r>
            <a:r>
              <a:rPr dirty="0" sz="1200" spc="-10" b="1">
                <a:latin typeface="Calibri"/>
                <a:cs typeface="Calibri"/>
              </a:rPr>
              <a:t>Society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2377439"/>
            <a:ext cx="5733415" cy="20320"/>
            <a:chOff x="914400" y="2377439"/>
            <a:chExt cx="5733415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2377452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72"/>
                  </a:lnTo>
                  <a:lnTo>
                    <a:pt x="5731497" y="19672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237769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2377693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238074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239445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2394470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14400" y="4715509"/>
            <a:ext cx="5733415" cy="20320"/>
            <a:chOff x="914400" y="4715509"/>
            <a:chExt cx="5733415" cy="20320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471550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44385" y="471589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704" y="4715903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48"/>
                  </a:moveTo>
                  <a:lnTo>
                    <a:pt x="0" y="3048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48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44385" y="4718938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473265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4732667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914400" y="8787129"/>
            <a:ext cx="5733415" cy="21590"/>
            <a:chOff x="914400" y="8787129"/>
            <a:chExt cx="5733415" cy="21590"/>
          </a:xfrm>
        </p:grpSpPr>
        <p:sp>
          <p:nvSpPr>
            <p:cNvPr id="17" name="object 17" descr=""/>
            <p:cNvSpPr/>
            <p:nvPr/>
          </p:nvSpPr>
          <p:spPr>
            <a:xfrm>
              <a:off x="914400" y="8787142"/>
              <a:ext cx="5731510" cy="20320"/>
            </a:xfrm>
            <a:custGeom>
              <a:avLst/>
              <a:gdLst/>
              <a:ahLst/>
              <a:cxnLst/>
              <a:rect l="l" t="t" r="r" b="b"/>
              <a:pathLst>
                <a:path w="5731509" h="20320">
                  <a:moveTo>
                    <a:pt x="5731497" y="0"/>
                  </a:moveTo>
                  <a:lnTo>
                    <a:pt x="0" y="0"/>
                  </a:lnTo>
                  <a:lnTo>
                    <a:pt x="0" y="20307"/>
                  </a:lnTo>
                  <a:lnTo>
                    <a:pt x="5731497" y="20307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644385" y="878865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14704" y="8788666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644385" y="879170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14704" y="880541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14704" y="8805430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902004" y="875536"/>
            <a:ext cx="5739130" cy="8613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860">
              <a:lnSpc>
                <a:spcPct val="1101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Civic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duties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voting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responsibly,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volunteering,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respecting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laws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strengthen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democracy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cohesion.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525">
                <a:solidFill>
                  <a:srgbClr val="0074B9"/>
                </a:solidFill>
                <a:latin typeface="Segoe UI Emoji"/>
                <a:cs typeface="Segoe UI Emoji"/>
              </a:rPr>
              <a:t>●</a:t>
            </a:r>
            <a:r>
              <a:rPr dirty="0" sz="1200" spc="520">
                <a:solidFill>
                  <a:srgbClr val="00D26A"/>
                </a:solidFill>
                <a:latin typeface="Segoe UI Emoji"/>
                <a:cs typeface="Segoe UI Emoji"/>
              </a:rPr>
              <a:t>?</a:t>
            </a:r>
            <a:r>
              <a:rPr dirty="0" sz="1200" spc="2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International</a:t>
            </a:r>
            <a:endParaRPr sz="1200">
              <a:latin typeface="Calibri"/>
              <a:cs typeface="Calibri"/>
            </a:endParaRPr>
          </a:p>
          <a:p>
            <a:pPr marL="12700" marR="180340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Global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cooperation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climate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change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(Paris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Agreement),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humanitarian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disaster-</a:t>
            </a:r>
            <a:r>
              <a:rPr dirty="0" sz="1200" spc="-25">
                <a:latin typeface="Calibri"/>
                <a:cs typeface="Calibri"/>
              </a:rPr>
              <a:t>hit </a:t>
            </a:r>
            <a:r>
              <a:rPr dirty="0" sz="1200">
                <a:latin typeface="Calibri"/>
                <a:cs typeface="Calibri"/>
              </a:rPr>
              <a:t>regions,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advocacy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refugees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exemplify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global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level.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b="1">
                <a:latin typeface="Calibri"/>
                <a:cs typeface="Calibri"/>
              </a:rPr>
              <a:t>Contemporary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Relevance</a:t>
            </a:r>
            <a:r>
              <a:rPr dirty="0" sz="1200" spc="-5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  <a:p>
            <a:pPr marL="12700" marR="90170">
              <a:lnSpc>
                <a:spcPct val="109200"/>
              </a:lnSpc>
              <a:spcBef>
                <a:spcPts val="815"/>
              </a:spcBef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today’s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digital,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globalized,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fast-paced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world,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relevant</a:t>
            </a:r>
            <a:r>
              <a:rPr dirty="0" sz="1200" spc="-20">
                <a:latin typeface="Calibri"/>
                <a:cs typeface="Calibri"/>
              </a:rPr>
              <a:t> than </a:t>
            </a:r>
            <a:r>
              <a:rPr dirty="0" sz="1200">
                <a:latin typeface="Calibri"/>
                <a:cs typeface="Calibri"/>
              </a:rPr>
              <a:t>ever.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address: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 b="1">
                <a:latin typeface="Calibri"/>
                <a:cs typeface="Calibri"/>
              </a:rPr>
              <a:t>Technological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Impact: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Ethical use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privacy,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digital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rights.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4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Climate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Crisis: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Sustainable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practices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intergenerational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justice.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44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Global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Inequalities: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Reducing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poverty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equitable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access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resources.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Social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Media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&amp;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Misinformation: </a:t>
            </a:r>
            <a:r>
              <a:rPr dirty="0" sz="1200">
                <a:latin typeface="Calibri"/>
                <a:cs typeface="Calibri"/>
              </a:rPr>
              <a:t>Promoting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truth,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empathy,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responsible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speech.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0"/>
              </a:spcBef>
              <a:buFont typeface="Symbol"/>
              <a:buChar char=""/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b="1">
                <a:latin typeface="Calibri"/>
                <a:cs typeface="Calibri"/>
              </a:rPr>
              <a:t>How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to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Practice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275">
                <a:solidFill>
                  <a:srgbClr val="FBD43E"/>
                </a:solidFill>
                <a:latin typeface="Segoe UI Emoji"/>
                <a:cs typeface="Segoe UI Emoji"/>
              </a:rPr>
              <a:t>'</a:t>
            </a:r>
            <a:r>
              <a:rPr dirty="0" sz="1200" spc="-325">
                <a:solidFill>
                  <a:srgbClr val="FBD43E"/>
                </a:solidFill>
                <a:latin typeface="Segoe UI Emoji"/>
                <a:cs typeface="Segoe UI Emoji"/>
              </a:rPr>
              <a:t> ` </a:t>
            </a:r>
            <a:r>
              <a:rPr dirty="0" sz="1200" spc="1165">
                <a:solidFill>
                  <a:srgbClr val="FBD43E"/>
                </a:solidFill>
                <a:latin typeface="Segoe UI Emoji"/>
                <a:cs typeface="Segoe UI Emoji"/>
              </a:rPr>
              <a:t>-</a:t>
            </a:r>
            <a:r>
              <a:rPr dirty="0" sz="1200" spc="-40">
                <a:solidFill>
                  <a:srgbClr val="FBD43E"/>
                </a:solidFill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Individual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Actions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85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Reflect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 your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own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biases.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9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Act with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honesty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integrity.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8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Show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empathy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kindness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all.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9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Take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responsibility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your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choices.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475">
                <a:solidFill>
                  <a:srgbClr val="FBD43E"/>
                </a:solidFill>
                <a:latin typeface="Segoe UI Emoji"/>
                <a:cs typeface="Segoe UI Emoji"/>
              </a:rPr>
              <a:t>-</a:t>
            </a:r>
            <a:r>
              <a:rPr dirty="0" sz="1200" spc="-275">
                <a:solidFill>
                  <a:srgbClr val="FBD43E"/>
                </a:solidFill>
                <a:latin typeface="Segoe UI Emoji"/>
                <a:cs typeface="Segoe UI Emoji"/>
              </a:rPr>
              <a:t>'</a:t>
            </a:r>
            <a:r>
              <a:rPr dirty="0" sz="1200" spc="-325">
                <a:solidFill>
                  <a:srgbClr val="FBD43E"/>
                </a:solidFill>
                <a:latin typeface="Segoe UI Emoji"/>
                <a:cs typeface="Segoe UI Emoji"/>
              </a:rPr>
              <a:t> `</a:t>
            </a:r>
            <a:r>
              <a:rPr dirty="0" sz="1200" spc="295">
                <a:solidFill>
                  <a:srgbClr val="FBD43E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Community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Actions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85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Support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inclusive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just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policies.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9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Volunteer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 social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environmental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causes.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85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Stand up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against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injustice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discrimination.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330">
                <a:solidFill>
                  <a:srgbClr val="FBD43E"/>
                </a:solidFill>
                <a:latin typeface="Segoe UI Emoji"/>
                <a:cs typeface="Segoe UI Emoji"/>
              </a:rPr>
              <a:t>`'</a:t>
            </a:r>
            <a:r>
              <a:rPr dirty="0" sz="1200" spc="-325">
                <a:solidFill>
                  <a:srgbClr val="FBD43E"/>
                </a:solidFill>
                <a:latin typeface="Segoe UI Emoji"/>
                <a:cs typeface="Segoe UI Emoji"/>
              </a:rPr>
              <a:t> </a:t>
            </a:r>
            <a:r>
              <a:rPr dirty="0" sz="1200" spc="1165">
                <a:solidFill>
                  <a:srgbClr val="FBD43E"/>
                </a:solidFill>
                <a:latin typeface="Segoe UI Emoji"/>
                <a:cs typeface="Segoe UI Emoji"/>
              </a:rPr>
              <a:t>-</a:t>
            </a:r>
            <a:r>
              <a:rPr dirty="0" sz="1200" spc="-60">
                <a:solidFill>
                  <a:srgbClr val="FBD43E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Policy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Actions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0100"/>
              </a:lnSpc>
              <a:spcBef>
                <a:spcPts val="96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30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 spc="-10">
                <a:latin typeface="Calibri"/>
                <a:cs typeface="Calibri"/>
              </a:rPr>
              <a:t>Governments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10">
                <a:latin typeface="Calibri"/>
                <a:cs typeface="Calibri"/>
              </a:rPr>
              <a:t>organizations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must embed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 laws,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policies,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programs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protection,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gender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equality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initiatives,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environmental regulations.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b="1">
                <a:latin typeface="Calibri"/>
                <a:cs typeface="Calibri"/>
              </a:rPr>
              <a:t>Case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Studies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Values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Action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325">
                <a:solidFill>
                  <a:srgbClr val="85D62E"/>
                </a:solidFill>
                <a:latin typeface="Segoe UI Emoji"/>
                <a:cs typeface="Segoe UI Emoji"/>
              </a:rPr>
              <a:t> </a:t>
            </a:r>
            <a:r>
              <a:rPr dirty="0" sz="1200" spc="1090">
                <a:solidFill>
                  <a:srgbClr val="6C4534"/>
                </a:solidFill>
                <a:latin typeface="Segoe UI Emoji"/>
                <a:cs typeface="Segoe UI Emoji"/>
              </a:rPr>
              <a:t>ç</a:t>
            </a:r>
            <a:r>
              <a:rPr dirty="0" sz="1200" spc="-80">
                <a:solidFill>
                  <a:srgbClr val="6C4534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Environmental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Movements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3203574"/>
            <a:ext cx="5733415" cy="20320"/>
            <a:chOff x="914400" y="3203574"/>
            <a:chExt cx="5733415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320357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320370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3203714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3206749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322046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3220465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29605" y="3048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14400" y="6144894"/>
            <a:ext cx="5733415" cy="20955"/>
            <a:chOff x="914400" y="6144894"/>
            <a:chExt cx="5733415" cy="20955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614489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44385" y="614565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704" y="6145669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44385" y="6148704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616242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6162420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29605" y="3048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02004" y="875536"/>
            <a:ext cx="5739765" cy="8061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7790">
              <a:lnSpc>
                <a:spcPct val="1101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Movements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Chipko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India,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Fridays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Future,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Earth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Hour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responsibility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respect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nature.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500">
                <a:solidFill>
                  <a:srgbClr val="D57C00"/>
                </a:solidFill>
                <a:latin typeface="Segoe UI Emoji"/>
                <a:cs typeface="Segoe UI Emoji"/>
              </a:rPr>
              <a:t>’</a:t>
            </a:r>
            <a:r>
              <a:rPr dirty="0" sz="1200" spc="500">
                <a:solidFill>
                  <a:srgbClr val="FFC73C"/>
                </a:solidFill>
                <a:latin typeface="Segoe UI Emoji"/>
                <a:cs typeface="Segoe UI Emoji"/>
              </a:rPr>
              <a:t>)</a:t>
            </a:r>
            <a:r>
              <a:rPr dirty="0" sz="1200" spc="-65">
                <a:solidFill>
                  <a:srgbClr val="FFC73C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Social</a:t>
            </a:r>
            <a:r>
              <a:rPr dirty="0" sz="1200" spc="-10" b="1">
                <a:latin typeface="Calibri"/>
                <a:cs typeface="Calibri"/>
              </a:rPr>
              <a:t> Justice</a:t>
            </a:r>
            <a:endParaRPr sz="1200">
              <a:latin typeface="Calibri"/>
              <a:cs typeface="Calibri"/>
            </a:endParaRPr>
          </a:p>
          <a:p>
            <a:pPr marL="12700" marR="494030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Civil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Movement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anti-apartheid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struggle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South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Africa,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ongoing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gender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equality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campaigns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exemplify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equality.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275">
                <a:solidFill>
                  <a:srgbClr val="F8C23B"/>
                </a:solidFill>
                <a:latin typeface="Segoe UI Emoji"/>
                <a:cs typeface="Segoe UI Emoji"/>
              </a:rPr>
              <a:t>‘</a:t>
            </a:r>
            <a:r>
              <a:rPr dirty="0" sz="1200" spc="-3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675">
                <a:solidFill>
                  <a:srgbClr val="202020"/>
                </a:solidFill>
                <a:latin typeface="Segoe UI Emoji"/>
                <a:cs typeface="Segoe UI Emoji"/>
              </a:rPr>
              <a:t>˙</a:t>
            </a:r>
            <a:r>
              <a:rPr dirty="0" sz="1200" spc="305">
                <a:solidFill>
                  <a:srgbClr val="44911B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Peace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Initiatives</a:t>
            </a:r>
            <a:endParaRPr sz="1200">
              <a:latin typeface="Calibri"/>
              <a:cs typeface="Calibri"/>
            </a:endParaRPr>
          </a:p>
          <a:p>
            <a:pPr marL="12700" marR="554990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Peace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treaties,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reconciliation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processes,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international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organizations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UN </a:t>
            </a:r>
            <a:r>
              <a:rPr dirty="0" sz="1200">
                <a:latin typeface="Calibri"/>
                <a:cs typeface="Calibri"/>
              </a:rPr>
              <a:t>promote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non-</a:t>
            </a:r>
            <a:r>
              <a:rPr dirty="0" sz="1200">
                <a:latin typeface="Calibri"/>
                <a:cs typeface="Calibri"/>
              </a:rPr>
              <a:t>violence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cooperation.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200">
              <a:latin typeface="Calibri"/>
              <a:cs typeface="Calibri"/>
            </a:endParaRPr>
          </a:p>
          <a:p>
            <a:pPr marL="255270" indent="-242570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5270" algn="l"/>
              </a:tabLst>
            </a:pP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Future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Universal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  <a:p>
            <a:pPr marL="12700" marR="67310">
              <a:lnSpc>
                <a:spcPct val="109600"/>
              </a:lnSpc>
              <a:spcBef>
                <a:spcPts val="810"/>
              </a:spcBef>
            </a:pP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humanity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faces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unprecedented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challenges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climate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change,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pandemics,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space </a:t>
            </a:r>
            <a:r>
              <a:rPr dirty="0" sz="1200">
                <a:latin typeface="Calibri"/>
                <a:cs typeface="Calibri"/>
              </a:rPr>
              <a:t>exploration,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remain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central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survival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well-being.</a:t>
            </a:r>
            <a:r>
              <a:rPr dirty="0" sz="1200" spc="-25">
                <a:latin typeface="Calibri"/>
                <a:cs typeface="Calibri"/>
              </a:rPr>
              <a:t> The </a:t>
            </a:r>
            <a:r>
              <a:rPr dirty="0" sz="1200">
                <a:latin typeface="Calibri"/>
                <a:cs typeface="Calibri"/>
              </a:rPr>
              <a:t>future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requires: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44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Renewed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emphasis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sustainability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interdependence.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4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Global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solidarity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tackle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crises.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Education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policies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integrate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values.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9600"/>
              </a:lnSpc>
              <a:spcBef>
                <a:spcPts val="810"/>
              </a:spcBef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era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artificial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intelligence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biotechnology,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crucial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technology </a:t>
            </a:r>
            <a:r>
              <a:rPr dirty="0" sz="1200">
                <a:latin typeface="Calibri"/>
                <a:cs typeface="Calibri"/>
              </a:rPr>
              <a:t>serves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humanity’s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best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interests,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aligned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dignity,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freedom,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well- being.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257175" indent="-244475">
              <a:lnSpc>
                <a:spcPct val="100000"/>
              </a:lnSpc>
              <a:buClr>
                <a:srgbClr val="0074B9"/>
              </a:buClr>
              <a:buFont typeface="Segoe UI Emoji"/>
              <a:buChar char="●"/>
              <a:tabLst>
                <a:tab pos="257175" algn="l"/>
              </a:tabLst>
            </a:pPr>
            <a:r>
              <a:rPr dirty="0" sz="1200" spc="-10" b="1">
                <a:latin typeface="Calibri"/>
                <a:cs typeface="Calibri"/>
              </a:rPr>
              <a:t>Conclusion</a:t>
            </a:r>
            <a:endParaRPr sz="1200">
              <a:latin typeface="Calibri"/>
              <a:cs typeface="Calibri"/>
            </a:endParaRPr>
          </a:p>
          <a:p>
            <a:pPr marL="12700" marR="161290">
              <a:lnSpc>
                <a:spcPct val="109600"/>
              </a:lnSpc>
              <a:spcBef>
                <a:spcPts val="810"/>
              </a:spcBef>
            </a:pP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compass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guides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individuals,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communities,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nations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toward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harmony,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sustainability.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remind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despite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our </a:t>
            </a:r>
            <a:r>
              <a:rPr dirty="0" sz="1200">
                <a:latin typeface="Calibri"/>
                <a:cs typeface="Calibri"/>
              </a:rPr>
              <a:t>differences,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single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family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sharing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fragile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planet.</a:t>
            </a:r>
            <a:endParaRPr sz="1200">
              <a:latin typeface="Calibri"/>
              <a:cs typeface="Calibri"/>
            </a:endParaRPr>
          </a:p>
          <a:p>
            <a:pPr marL="12700" marR="398780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Living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society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everyone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flourish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love </a:t>
            </a:r>
            <a:r>
              <a:rPr dirty="0" sz="1200">
                <a:latin typeface="Calibri"/>
                <a:cs typeface="Calibri"/>
              </a:rPr>
              <a:t>overcomes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hate,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triumphs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over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inequality,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cooperation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replaces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conflict.</a:t>
            </a:r>
            <a:endParaRPr sz="1200">
              <a:latin typeface="Calibri"/>
              <a:cs typeface="Calibri"/>
            </a:endParaRPr>
          </a:p>
          <a:p>
            <a:pPr marL="12700" marR="359410">
              <a:lnSpc>
                <a:spcPct val="110000"/>
              </a:lnSpc>
              <a:spcBef>
                <a:spcPts val="790"/>
              </a:spcBef>
            </a:pP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play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upholding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starting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own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thoughts, </a:t>
            </a:r>
            <a:r>
              <a:rPr dirty="0" sz="1200">
                <a:latin typeface="Calibri"/>
                <a:cs typeface="Calibri"/>
              </a:rPr>
              <a:t>words,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actions.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Mahatma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Gandhi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said: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i="1">
                <a:latin typeface="Calibri"/>
                <a:cs typeface="Calibri"/>
              </a:rPr>
              <a:t>"Be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the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change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you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wish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to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see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the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world."</a:t>
            </a:r>
            <a:endParaRPr sz="1200">
              <a:latin typeface="Calibri"/>
              <a:cs typeface="Calibri"/>
            </a:endParaRPr>
          </a:p>
          <a:p>
            <a:pPr marL="12700" marR="6350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world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full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challenges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opportunities,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light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toward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just,</a:t>
            </a:r>
            <a:r>
              <a:rPr dirty="0" sz="1200" spc="-10">
                <a:latin typeface="Calibri"/>
                <a:cs typeface="Calibri"/>
              </a:rPr>
              <a:t> compassionate,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peaceful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future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all.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914400" y="9183369"/>
            <a:ext cx="5733415" cy="21590"/>
            <a:chOff x="914400" y="9183369"/>
            <a:chExt cx="5733415" cy="21590"/>
          </a:xfrm>
        </p:grpSpPr>
        <p:sp>
          <p:nvSpPr>
            <p:cNvPr id="18" name="object 18" descr=""/>
            <p:cNvSpPr/>
            <p:nvPr/>
          </p:nvSpPr>
          <p:spPr>
            <a:xfrm>
              <a:off x="914400" y="9183369"/>
              <a:ext cx="5731510" cy="20320"/>
            </a:xfrm>
            <a:custGeom>
              <a:avLst/>
              <a:gdLst/>
              <a:ahLst/>
              <a:cxnLst/>
              <a:rect l="l" t="t" r="r" b="b"/>
              <a:pathLst>
                <a:path w="5731509" h="20320">
                  <a:moveTo>
                    <a:pt x="5731497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5731497" y="20320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644385" y="918489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14704" y="9184906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644385" y="918794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14704" y="920165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14704" y="9201670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1371599"/>
            <a:ext cx="5733415" cy="20320"/>
            <a:chOff x="914400" y="1371599"/>
            <a:chExt cx="5733415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137159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137185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1371853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137490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138861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1388617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29605" y="3048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02004" y="913891"/>
            <a:ext cx="5699125" cy="8611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25">
                <a:solidFill>
                  <a:srgbClr val="FBD43E"/>
                </a:solidFill>
                <a:latin typeface="Segoe UI Emoji"/>
                <a:cs typeface="Segoe UI Emoji"/>
              </a:rPr>
              <a:t> </a:t>
            </a:r>
            <a:r>
              <a:rPr dirty="0" sz="1200" spc="-475">
                <a:solidFill>
                  <a:srgbClr val="FBD43E"/>
                </a:solidFill>
                <a:latin typeface="Segoe UI Emoji"/>
                <a:cs typeface="Segoe UI Emoji"/>
              </a:rPr>
              <a:t>-</a:t>
            </a:r>
            <a:r>
              <a:rPr dirty="0" sz="1200" spc="-275">
                <a:solidFill>
                  <a:srgbClr val="FBD43E"/>
                </a:solidFill>
                <a:latin typeface="Segoe UI Emoji"/>
                <a:cs typeface="Segoe UI Emoji"/>
              </a:rPr>
              <a:t>'</a:t>
            </a:r>
            <a:r>
              <a:rPr dirty="0" sz="1200" spc="-325">
                <a:solidFill>
                  <a:srgbClr val="FBD43E"/>
                </a:solidFill>
                <a:latin typeface="Segoe UI Emoji"/>
                <a:cs typeface="Segoe UI Emoji"/>
              </a:rPr>
              <a:t> `</a:t>
            </a:r>
            <a:r>
              <a:rPr dirty="0" sz="1200" spc="270">
                <a:solidFill>
                  <a:srgbClr val="FBD43E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Values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–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Deeper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Insights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Perspectives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325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spc="-50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-32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125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225">
                <a:solidFill>
                  <a:srgbClr val="F3EDF8"/>
                </a:solidFill>
                <a:latin typeface="Segoe UI Emoji"/>
                <a:cs typeface="Segoe UI Emoji"/>
              </a:rPr>
              <a:t>h</a:t>
            </a:r>
            <a:r>
              <a:rPr dirty="0" sz="1200" spc="455">
                <a:solidFill>
                  <a:srgbClr val="F3EDF8"/>
                </a:solidFill>
                <a:latin typeface="Segoe UI Emoji"/>
                <a:cs typeface="Segoe UI Emoji"/>
              </a:rPr>
              <a:t>l</a:t>
            </a:r>
            <a:r>
              <a:rPr dirty="0" sz="1200" spc="-65">
                <a:solidFill>
                  <a:srgbClr val="F3EDF8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1.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Cross-</a:t>
            </a:r>
            <a:r>
              <a:rPr dirty="0" sz="1200" b="1">
                <a:latin typeface="Calibri"/>
                <a:cs typeface="Calibri"/>
              </a:rPr>
              <a:t>Cultural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Global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Perspectives</a:t>
            </a:r>
            <a:endParaRPr sz="1200">
              <a:latin typeface="Calibri"/>
              <a:cs typeface="Calibri"/>
            </a:endParaRPr>
          </a:p>
          <a:p>
            <a:pPr marL="12700" marR="24765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Although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transcend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national,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religious,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ethnic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boundaries,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they </a:t>
            </a:r>
            <a:r>
              <a:rPr dirty="0" sz="1200">
                <a:latin typeface="Calibri"/>
                <a:cs typeface="Calibri"/>
              </a:rPr>
              <a:t>often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manifest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differently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various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cultures.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Understanding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expressions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enrich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appreciation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make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application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effective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diverse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contexts.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1040">
                <a:solidFill>
                  <a:srgbClr val="0074B9"/>
                </a:solidFill>
                <a:latin typeface="Segoe UI Emoji"/>
                <a:cs typeface="Segoe UI Emoji"/>
              </a:rPr>
              <a:t>●</a:t>
            </a:r>
            <a:r>
              <a:rPr dirty="0" sz="1200" spc="285">
                <a:solidFill>
                  <a:srgbClr val="00D26A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Cultural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Diversity,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Shared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Humanity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Cultures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how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prioritize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instance:</a:t>
            </a:r>
            <a:endParaRPr sz="1200">
              <a:latin typeface="Calibri"/>
              <a:cs typeface="Calibri"/>
            </a:endParaRPr>
          </a:p>
          <a:p>
            <a:pPr marL="469265" marR="511809" indent="-228600">
              <a:lnSpc>
                <a:spcPct val="109400"/>
              </a:lnSpc>
              <a:spcBef>
                <a:spcPts val="81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Western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cultures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often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emphasize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individual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freedom,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autonomy,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self- expression</a:t>
            </a:r>
            <a:r>
              <a:rPr dirty="0" sz="1200" spc="-1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265" marR="5080" indent="-228600">
              <a:lnSpc>
                <a:spcPct val="109200"/>
              </a:lnSpc>
              <a:spcBef>
                <a:spcPts val="82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Eastern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cultures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stress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community,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respect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for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elders,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harmony,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collective responsibility</a:t>
            </a:r>
            <a:r>
              <a:rPr dirty="0" sz="1200" spc="-1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200">
                <a:latin typeface="Calibri"/>
                <a:cs typeface="Calibri"/>
              </a:rPr>
              <a:t>Despite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differences,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studies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(like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Shalom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Schwartz’s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theory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values)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have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Calibri"/>
                <a:cs typeface="Calibri"/>
              </a:rPr>
              <a:t>shown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10">
                <a:latin typeface="Calibri"/>
                <a:cs typeface="Calibri"/>
              </a:rPr>
              <a:t> societies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value: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9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Security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(safety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people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property)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75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Benevolence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(kindness,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others)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dirty="0"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-8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latin typeface="Calibri"/>
                <a:cs typeface="Calibri"/>
              </a:rPr>
              <a:t>Universalism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(understanding,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protecting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welfare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all)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30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Justice and</a:t>
            </a:r>
            <a:r>
              <a:rPr dirty="0" sz="1200" spc="-10">
                <a:latin typeface="Calibri"/>
                <a:cs typeface="Calibri"/>
              </a:rPr>
              <a:t> fairness</a:t>
            </a:r>
            <a:endParaRPr sz="1200">
              <a:latin typeface="Calibri"/>
              <a:cs typeface="Calibri"/>
            </a:endParaRPr>
          </a:p>
          <a:p>
            <a:pPr marL="12700" marR="124460">
              <a:lnSpc>
                <a:spcPct val="1101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hierarchy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values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differ,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underlying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principles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remain universal.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325">
                <a:solidFill>
                  <a:srgbClr val="0074B9"/>
                </a:solidFill>
                <a:latin typeface="Segoe UI Emoji"/>
                <a:cs typeface="Segoe UI Emoji"/>
              </a:rPr>
              <a:t> </a:t>
            </a:r>
            <a:r>
              <a:rPr dirty="0" sz="1200" spc="20">
                <a:solidFill>
                  <a:srgbClr val="0074B9"/>
                </a:solidFill>
                <a:latin typeface="Segoe UI Emoji"/>
                <a:cs typeface="Segoe UI Emoji"/>
              </a:rPr>
              <a:t>]</a:t>
            </a:r>
            <a:r>
              <a:rPr dirty="0" sz="1200" spc="-470">
                <a:solidFill>
                  <a:srgbClr val="00A6EC"/>
                </a:solidFill>
                <a:latin typeface="Segoe UI Emoji"/>
                <a:cs typeface="Segoe UI Emoji"/>
              </a:rPr>
              <a:t>H</a:t>
            </a:r>
            <a:r>
              <a:rPr dirty="0" sz="1200" spc="385">
                <a:solidFill>
                  <a:srgbClr val="D2D2D2"/>
                </a:solidFill>
                <a:latin typeface="Segoe UI Emoji"/>
                <a:cs typeface="Segoe UI Emoji"/>
              </a:rPr>
              <a:t>_</a:t>
            </a:r>
            <a:r>
              <a:rPr dirty="0" sz="1200" spc="-55">
                <a:solidFill>
                  <a:srgbClr val="D2D2D2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Declarations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Agreements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International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documents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highlight</a:t>
            </a:r>
            <a:r>
              <a:rPr dirty="0" sz="1200" spc="-10">
                <a:latin typeface="Calibri"/>
                <a:cs typeface="Calibri"/>
              </a:rPr>
              <a:t> consensus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values: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44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Declaration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Rights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(1948):</a:t>
            </a:r>
            <a:endParaRPr sz="12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35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dirty="0" sz="1200">
                <a:latin typeface="Calibri"/>
                <a:cs typeface="Calibri"/>
              </a:rPr>
              <a:t>Right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life,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liberty,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equality.</a:t>
            </a:r>
            <a:endParaRPr sz="12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40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dirty="0" sz="1200">
                <a:latin typeface="Calibri"/>
                <a:cs typeface="Calibri"/>
              </a:rPr>
              <a:t>Freedom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speech,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religion,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assembly.</a:t>
            </a:r>
            <a:endParaRPr sz="12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44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dirty="0" sz="1200">
                <a:latin typeface="Calibri"/>
                <a:cs typeface="Calibri"/>
              </a:rPr>
              <a:t>Protection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against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discrimination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oppression.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Sustainable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Development </a:t>
            </a:r>
            <a:r>
              <a:rPr dirty="0" sz="1200" b="1">
                <a:latin typeface="Calibri"/>
                <a:cs typeface="Calibri"/>
              </a:rPr>
              <a:t>Goals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(SDGs):</a:t>
            </a:r>
            <a:endParaRPr sz="12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55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dirty="0" sz="1200">
                <a:latin typeface="Calibri"/>
                <a:cs typeface="Calibri"/>
              </a:rPr>
              <a:t>End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poverty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hunger.</a:t>
            </a:r>
            <a:endParaRPr sz="12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35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gender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equality.</a:t>
            </a:r>
            <a:endParaRPr sz="12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35"/>
              </a:spcBef>
              <a:buSzPct val="83333"/>
              <a:buFont typeface="Courier New"/>
              <a:buChar char="o"/>
              <a:tabLst>
                <a:tab pos="926465" algn="l"/>
              </a:tabLst>
            </a:pPr>
            <a:r>
              <a:rPr dirty="0" sz="1200">
                <a:latin typeface="Calibri"/>
                <a:cs typeface="Calibri"/>
              </a:rPr>
              <a:t>Promote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peace,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strong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institutions.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agreements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demonstrate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humanity’s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collective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commitment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latin typeface="Calibri"/>
                <a:cs typeface="Calibri"/>
              </a:rPr>
              <a:t>policy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level.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1048384"/>
            <a:ext cx="5733415" cy="20320"/>
            <a:chOff x="914400" y="1048384"/>
            <a:chExt cx="5733415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104838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104851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1048511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1051559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106527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1065275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29605" y="3048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14400" y="7478396"/>
            <a:ext cx="5733415" cy="20955"/>
            <a:chOff x="914400" y="7478396"/>
            <a:chExt cx="5733415" cy="20955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7478407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72"/>
                  </a:lnTo>
                  <a:lnTo>
                    <a:pt x="5731497" y="19672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44385" y="747915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704" y="7479169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44385" y="7482204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749592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7495933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02004" y="1215897"/>
            <a:ext cx="5647055" cy="8373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-325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spc="-680">
                <a:solidFill>
                  <a:srgbClr val="F3EDF8"/>
                </a:solidFill>
                <a:latin typeface="Segoe UI Emoji"/>
                <a:cs typeface="Segoe UI Emoji"/>
              </a:rPr>
              <a:t>lh</a:t>
            </a:r>
            <a:r>
              <a:rPr dirty="0" sz="1200" spc="-32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1315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60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2.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Psychological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Philosophical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Foundations</a:t>
            </a:r>
            <a:endParaRPr sz="1200">
              <a:latin typeface="Calibri"/>
              <a:cs typeface="Calibri"/>
            </a:endParaRPr>
          </a:p>
          <a:p>
            <a:pPr marL="12700" marR="150495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Why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deeply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rooted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us?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theories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psychology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philosophy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attempt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explain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this.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365">
                <a:solidFill>
                  <a:srgbClr val="FF6CC5"/>
                </a:solidFill>
                <a:latin typeface="Segoe UI Emoji"/>
                <a:cs typeface="Segoe UI Emoji"/>
              </a:rPr>
              <a:t>C</a:t>
            </a:r>
            <a:r>
              <a:rPr dirty="0" sz="1200" spc="-330">
                <a:solidFill>
                  <a:srgbClr val="F7098D"/>
                </a:solidFill>
                <a:latin typeface="Segoe UI Emoji"/>
                <a:cs typeface="Segoe UI Emoji"/>
              </a:rPr>
              <a:t>˛</a:t>
            </a:r>
            <a:r>
              <a:rPr dirty="0" sz="1200" spc="375">
                <a:solidFill>
                  <a:srgbClr val="F7098D"/>
                </a:solidFill>
                <a:latin typeface="Segoe UI Emoji"/>
                <a:cs typeface="Segoe UI Emoji"/>
              </a:rPr>
              <a:t>*</a:t>
            </a:r>
            <a:r>
              <a:rPr dirty="0" sz="1200" spc="-45">
                <a:solidFill>
                  <a:srgbClr val="F7098D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Maslow’s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Hierarchy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Needs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Maslow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proposed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hierarchy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needs:</a:t>
            </a:r>
            <a:endParaRPr sz="1200">
              <a:latin typeface="Calibri"/>
              <a:cs typeface="Calibri"/>
            </a:endParaRPr>
          </a:p>
          <a:p>
            <a:pPr marL="470534" indent="-22923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Physiological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(food,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water,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shelter)</a:t>
            </a:r>
            <a:endParaRPr sz="1200">
              <a:latin typeface="Calibri"/>
              <a:cs typeface="Calibri"/>
            </a:endParaRPr>
          </a:p>
          <a:p>
            <a:pPr marL="470534" indent="-2292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Safety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  <a:p>
            <a:pPr marL="470534" indent="-22923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Love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belonging</a:t>
            </a:r>
            <a:endParaRPr sz="1200">
              <a:latin typeface="Calibri"/>
              <a:cs typeface="Calibri"/>
            </a:endParaRPr>
          </a:p>
          <a:p>
            <a:pPr marL="470534" indent="-22923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470534" algn="l"/>
              </a:tabLst>
            </a:pPr>
            <a:r>
              <a:rPr dirty="0" sz="1200">
                <a:latin typeface="Calibri"/>
                <a:cs typeface="Calibri"/>
              </a:rPr>
              <a:t>Esteem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(respect,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dignity)</a:t>
            </a:r>
            <a:endParaRPr sz="1200">
              <a:latin typeface="Calibri"/>
              <a:cs typeface="Calibri"/>
            </a:endParaRPr>
          </a:p>
          <a:p>
            <a:pPr marL="470534" indent="-2292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470534" algn="l"/>
              </a:tabLst>
            </a:pPr>
            <a:r>
              <a:rPr dirty="0" sz="1200" spc="-10">
                <a:latin typeface="Calibri"/>
                <a:cs typeface="Calibri"/>
              </a:rPr>
              <a:t>Self-actualization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05"/>
              </a:spcBef>
            </a:pP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correspond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levels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love,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respect,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emerge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after </a:t>
            </a:r>
            <a:r>
              <a:rPr dirty="0" sz="1200">
                <a:latin typeface="Calibri"/>
                <a:cs typeface="Calibri"/>
              </a:rPr>
              <a:t>basic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needs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met.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600">
                <a:solidFill>
                  <a:srgbClr val="008462"/>
                </a:solidFill>
                <a:latin typeface="Segoe UI Emoji"/>
                <a:cs typeface="Segoe UI Emoji"/>
              </a:rPr>
              <a:t>–</a:t>
            </a:r>
            <a:r>
              <a:rPr dirty="0" sz="1200" spc="-600">
                <a:solidFill>
                  <a:srgbClr val="44911B"/>
                </a:solidFill>
                <a:latin typeface="Segoe UI Emoji"/>
                <a:cs typeface="Segoe UI Emoji"/>
              </a:rPr>
              <a:t>'</a:t>
            </a:r>
            <a:r>
              <a:rPr dirty="0" sz="1200" spc="-600">
                <a:solidFill>
                  <a:srgbClr val="D2D2D2"/>
                </a:solidFill>
                <a:latin typeface="Segoe UI Emoji"/>
                <a:cs typeface="Segoe UI Emoji"/>
              </a:rPr>
              <a:t>–</a:t>
            </a:r>
            <a:r>
              <a:rPr dirty="0" sz="1200" spc="-600">
                <a:solidFill>
                  <a:srgbClr val="85D62E"/>
                </a:solidFill>
                <a:latin typeface="Segoe UI Emoji"/>
                <a:cs typeface="Segoe UI Emoji"/>
              </a:rPr>
              <a:t>‘</a:t>
            </a:r>
            <a:r>
              <a:rPr dirty="0" sz="1200" spc="-325">
                <a:solidFill>
                  <a:srgbClr val="990838"/>
                </a:solidFill>
                <a:latin typeface="Segoe UI Emoji"/>
                <a:cs typeface="Segoe UI Emoji"/>
              </a:rPr>
              <a:t> </a:t>
            </a:r>
            <a:r>
              <a:rPr dirty="0" sz="1200" spc="-295">
                <a:solidFill>
                  <a:srgbClr val="990838"/>
                </a:solidFill>
                <a:latin typeface="Segoe UI Emoji"/>
                <a:cs typeface="Segoe UI Emoji"/>
              </a:rPr>
              <a:t>l</a:t>
            </a:r>
            <a:r>
              <a:rPr dirty="0" sz="1200" spc="-860">
                <a:solidFill>
                  <a:srgbClr val="C90A49"/>
                </a:solidFill>
                <a:latin typeface="Segoe UI Emoji"/>
                <a:cs typeface="Segoe UI Emoji"/>
              </a:rPr>
              <a:t>H</a:t>
            </a:r>
            <a:r>
              <a:rPr dirty="0" sz="1200" spc="-325">
                <a:solidFill>
                  <a:srgbClr val="0074B9"/>
                </a:solidFill>
                <a:latin typeface="Segoe UI Emoji"/>
                <a:cs typeface="Segoe UI Emoji"/>
              </a:rPr>
              <a:t> </a:t>
            </a:r>
            <a:r>
              <a:rPr dirty="0" sz="1200" spc="-405">
                <a:solidFill>
                  <a:srgbClr val="0074B9"/>
                </a:solidFill>
                <a:latin typeface="Segoe UI Emoji"/>
                <a:cs typeface="Segoe UI Emoji"/>
              </a:rPr>
              <a:t>µ</a:t>
            </a:r>
            <a:r>
              <a:rPr dirty="0" sz="1200" spc="-215">
                <a:solidFill>
                  <a:srgbClr val="D2D2D2"/>
                </a:solidFill>
                <a:latin typeface="Segoe UI Emoji"/>
                <a:cs typeface="Segoe UI Emoji"/>
              </a:rPr>
              <a:t>_</a:t>
            </a:r>
            <a:r>
              <a:rPr dirty="0" sz="1200" spc="-405">
                <a:solidFill>
                  <a:srgbClr val="00A6EC"/>
                </a:solidFill>
                <a:latin typeface="Segoe UI Emoji"/>
                <a:cs typeface="Segoe UI Emoji"/>
              </a:rPr>
              <a:t>µ</a:t>
            </a:r>
            <a:r>
              <a:rPr dirty="0" sz="1200" spc="290">
                <a:solidFill>
                  <a:srgbClr val="D2D2D2"/>
                </a:solidFill>
                <a:latin typeface="Segoe UI Emoji"/>
                <a:cs typeface="Segoe UI Emoji"/>
              </a:rPr>
              <a:t>_</a:t>
            </a:r>
            <a:r>
              <a:rPr dirty="0" sz="1200" spc="-45">
                <a:solidFill>
                  <a:srgbClr val="D2D2D2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Kohlberg’s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Stages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Moral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Development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Kohlberg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described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how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people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progress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through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stages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reasoning: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Obedience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punishment.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norms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law.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principles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(highest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level).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highest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stage,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actions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guided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principles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rights.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spc="-325">
                <a:solidFill>
                  <a:srgbClr val="85D62E"/>
                </a:solidFill>
                <a:latin typeface="Segoe UI Emoji"/>
                <a:cs typeface="Segoe UI Emoji"/>
              </a:rPr>
              <a:t> </a:t>
            </a:r>
            <a:r>
              <a:rPr dirty="0" sz="1200" spc="1090">
                <a:solidFill>
                  <a:srgbClr val="6C4534"/>
                </a:solidFill>
                <a:latin typeface="Segoe UI Emoji"/>
                <a:cs typeface="Segoe UI Emoji"/>
              </a:rPr>
              <a:t>ç</a:t>
            </a:r>
            <a:r>
              <a:rPr dirty="0" sz="1200" spc="-70">
                <a:solidFill>
                  <a:srgbClr val="6C4534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Natural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Law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Moral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Philosophy</a:t>
            </a:r>
            <a:endParaRPr sz="1200">
              <a:latin typeface="Calibri"/>
              <a:cs typeface="Calibri"/>
            </a:endParaRPr>
          </a:p>
          <a:p>
            <a:pPr marL="12700" marR="208279">
              <a:lnSpc>
                <a:spcPct val="110000"/>
              </a:lnSpc>
              <a:spcBef>
                <a:spcPts val="805"/>
              </a:spcBef>
            </a:pPr>
            <a:r>
              <a:rPr dirty="0" sz="1200" spc="-10">
                <a:latin typeface="Calibri"/>
                <a:cs typeface="Calibri"/>
              </a:rPr>
              <a:t>Philosophers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Aristotle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Kant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argued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equality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are </a:t>
            </a:r>
            <a:r>
              <a:rPr dirty="0" sz="1200">
                <a:latin typeface="Calibri"/>
                <a:cs typeface="Calibri"/>
              </a:rPr>
              <a:t>inherent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order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reason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itself,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forming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law.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325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spc="-50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-32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125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225">
                <a:solidFill>
                  <a:srgbClr val="F3EDF8"/>
                </a:solidFill>
                <a:latin typeface="Segoe UI Emoji"/>
                <a:cs typeface="Segoe UI Emoji"/>
              </a:rPr>
              <a:t>h</a:t>
            </a:r>
            <a:r>
              <a:rPr dirty="0" sz="1200" spc="455">
                <a:solidFill>
                  <a:srgbClr val="F3EDF8"/>
                </a:solidFill>
                <a:latin typeface="Segoe UI Emoji"/>
                <a:cs typeface="Segoe UI Emoji"/>
              </a:rPr>
              <a:t>l</a:t>
            </a:r>
            <a:r>
              <a:rPr dirty="0" sz="1200" spc="-75">
                <a:solidFill>
                  <a:srgbClr val="F3EDF8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3.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Human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Values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Leadership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Governance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200">
                <a:latin typeface="Calibri"/>
                <a:cs typeface="Calibri"/>
              </a:rPr>
              <a:t>Leaders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embody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inspire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trust,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unity,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progress.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200" spc="-270">
                <a:solidFill>
                  <a:srgbClr val="00A6EC"/>
                </a:solidFill>
                <a:latin typeface="Segoe UI Emoji"/>
                <a:cs typeface="Segoe UI Emoji"/>
              </a:rPr>
              <a:t>¨</a:t>
            </a:r>
            <a:r>
              <a:rPr dirty="0" sz="1200" spc="-40">
                <a:solidFill>
                  <a:srgbClr val="E09646"/>
                </a:solidFill>
                <a:latin typeface="Segoe UI Emoji"/>
                <a:cs typeface="Segoe UI Emoji"/>
              </a:rPr>
              <a:t>:</a:t>
            </a:r>
            <a:r>
              <a:rPr dirty="0" sz="1200" spc="-505">
                <a:solidFill>
                  <a:srgbClr val="FFAF2D"/>
                </a:solidFill>
                <a:latin typeface="Segoe UI Emoji"/>
                <a:cs typeface="Segoe UI Emoji"/>
              </a:rPr>
              <a:t>Ç</a:t>
            </a:r>
            <a:r>
              <a:rPr dirty="0" sz="1200" spc="-40">
                <a:solidFill>
                  <a:srgbClr val="00A6EC"/>
                </a:solidFill>
                <a:latin typeface="Segoe UI Emoji"/>
                <a:cs typeface="Segoe UI Emoji"/>
              </a:rPr>
              <a:t>.</a:t>
            </a:r>
            <a:r>
              <a:rPr dirty="0" sz="1200" spc="235">
                <a:solidFill>
                  <a:srgbClr val="F8302E"/>
                </a:solidFill>
                <a:latin typeface="Segoe UI Emoji"/>
                <a:cs typeface="Segoe UI Emoji"/>
              </a:rPr>
              <a:t>¨</a:t>
            </a:r>
            <a:r>
              <a:rPr dirty="0" sz="1200" spc="-45">
                <a:solidFill>
                  <a:srgbClr val="F8302E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Historical</a:t>
            </a:r>
            <a:r>
              <a:rPr dirty="0" sz="1200" spc="-7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Examples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44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Mahatma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Gandhi: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Non-</a:t>
            </a:r>
            <a:r>
              <a:rPr dirty="0" sz="1200">
                <a:latin typeface="Calibri"/>
                <a:cs typeface="Calibri"/>
              </a:rPr>
              <a:t>violence,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truth,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India’s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freedom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struggle.</a:t>
            </a:r>
            <a:endParaRPr sz="1200">
              <a:latin typeface="Calibri"/>
              <a:cs typeface="Calibri"/>
            </a:endParaRPr>
          </a:p>
          <a:p>
            <a:pPr lvl="1" marL="469265" marR="73660" indent="-228600">
              <a:lnSpc>
                <a:spcPct val="110000"/>
              </a:lnSpc>
              <a:spcBef>
                <a:spcPts val="79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Nelson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Mandela: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Forgiveness,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reconciliation,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equality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post-apartheid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South Africa.</a:t>
            </a:r>
            <a:endParaRPr sz="1200">
              <a:latin typeface="Calibri"/>
              <a:cs typeface="Calibri"/>
            </a:endParaRPr>
          </a:p>
          <a:p>
            <a:pPr lvl="1"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Martin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Luther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King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Jr.: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Civil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equality,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non-violent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resistance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US.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3386454"/>
            <a:ext cx="5733415" cy="20320"/>
            <a:chOff x="914400" y="3386454"/>
            <a:chExt cx="5733415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338645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338658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3386594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3389629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340334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3403358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14400" y="8726169"/>
            <a:ext cx="5733415" cy="21590"/>
            <a:chOff x="914400" y="8726169"/>
            <a:chExt cx="5733415" cy="21590"/>
          </a:xfrm>
        </p:grpSpPr>
        <p:sp>
          <p:nvSpPr>
            <p:cNvPr id="10" name="object 10" descr=""/>
            <p:cNvSpPr/>
            <p:nvPr/>
          </p:nvSpPr>
          <p:spPr>
            <a:xfrm>
              <a:off x="914400" y="8726169"/>
              <a:ext cx="5731510" cy="20320"/>
            </a:xfrm>
            <a:custGeom>
              <a:avLst/>
              <a:gdLst/>
              <a:ahLst/>
              <a:cxnLst/>
              <a:rect l="l" t="t" r="r" b="b"/>
              <a:pathLst>
                <a:path w="5731509" h="20320">
                  <a:moveTo>
                    <a:pt x="5731497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5731497" y="20320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44385" y="872769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704" y="8727706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44385" y="873074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874445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8744470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02004" y="913891"/>
            <a:ext cx="5591175" cy="8815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25">
                <a:solidFill>
                  <a:srgbClr val="9B9B9B"/>
                </a:solidFill>
                <a:latin typeface="Segoe UI Emoji"/>
                <a:cs typeface="Segoe UI Emoji"/>
              </a:rPr>
              <a:t> </a:t>
            </a:r>
            <a:r>
              <a:rPr dirty="0" sz="1200" spc="-265">
                <a:solidFill>
                  <a:srgbClr val="202020"/>
                </a:solidFill>
                <a:latin typeface="Segoe UI Emoji"/>
                <a:cs typeface="Segoe UI Emoji"/>
              </a:rPr>
              <a:t>.</a:t>
            </a:r>
            <a:r>
              <a:rPr dirty="0" sz="1200" spc="305">
                <a:solidFill>
                  <a:srgbClr val="D2D2D2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Good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Governance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underpin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concepts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like: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Rule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20">
                <a:latin typeface="Calibri"/>
                <a:cs typeface="Calibri"/>
              </a:rPr>
              <a:t>law.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Calibri"/>
                <a:cs typeface="Calibri"/>
              </a:rPr>
              <a:t>Accountability.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Calibri"/>
                <a:cs typeface="Calibri"/>
              </a:rPr>
              <a:t>Transparency.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44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Calibri"/>
                <a:cs typeface="Calibri"/>
              </a:rPr>
              <a:t>Inclusivity.</a:t>
            </a:r>
            <a:endParaRPr sz="1200">
              <a:latin typeface="Calibri"/>
              <a:cs typeface="Calibri"/>
            </a:endParaRPr>
          </a:p>
          <a:p>
            <a:pPr marL="12700" marR="211454">
              <a:lnSpc>
                <a:spcPct val="110000"/>
              </a:lnSpc>
              <a:spcBef>
                <a:spcPts val="795"/>
              </a:spcBef>
            </a:pPr>
            <a:r>
              <a:rPr dirty="0" sz="1200" spc="-10">
                <a:latin typeface="Calibri"/>
                <a:cs typeface="Calibri"/>
              </a:rPr>
              <a:t>Governments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institutions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fail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uphold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 values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often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instability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public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unrest.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0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-32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-430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430">
                <a:solidFill>
                  <a:srgbClr val="F3EDF8"/>
                </a:solidFill>
                <a:latin typeface="Segoe UI Emoji"/>
                <a:cs typeface="Segoe UI Emoji"/>
              </a:rPr>
              <a:t>hl</a:t>
            </a:r>
            <a:r>
              <a:rPr dirty="0" sz="1200" spc="229">
                <a:solidFill>
                  <a:srgbClr val="B4ACBB"/>
                </a:solidFill>
                <a:latin typeface="Segoe UI Emoji"/>
                <a:cs typeface="Segoe UI Emoji"/>
              </a:rPr>
              <a:t>   </a:t>
            </a:r>
            <a:r>
              <a:rPr dirty="0" sz="1200" b="1">
                <a:latin typeface="Calibri"/>
                <a:cs typeface="Calibri"/>
              </a:rPr>
              <a:t>4.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Values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Modern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Challenges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spc="-525">
                <a:solidFill>
                  <a:srgbClr val="0074B9"/>
                </a:solidFill>
                <a:latin typeface="Segoe UI Emoji"/>
                <a:cs typeface="Segoe UI Emoji"/>
              </a:rPr>
              <a:t>●</a:t>
            </a:r>
            <a:r>
              <a:rPr dirty="0" sz="1200" spc="520">
                <a:solidFill>
                  <a:srgbClr val="00D26A"/>
                </a:solidFill>
                <a:latin typeface="Segoe UI Emoji"/>
                <a:cs typeface="Segoe UI Emoji"/>
              </a:rPr>
              <a:t>?</a:t>
            </a:r>
            <a:r>
              <a:rPr dirty="0" sz="1200" spc="-50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Technology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Artificial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Intelligence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digital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revolution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raises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ethical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concerns: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85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Privacy: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respecting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personal</a:t>
            </a:r>
            <a:r>
              <a:rPr dirty="0" sz="1200" spc="-20">
                <a:latin typeface="Calibri"/>
                <a:cs typeface="Calibri"/>
              </a:rPr>
              <a:t> data.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75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Fairness: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avoiding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biases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-10">
                <a:latin typeface="Calibri"/>
                <a:cs typeface="Calibri"/>
              </a:rPr>
              <a:t> algorithms.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7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Transparency: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explaining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automated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decisions.</a:t>
            </a:r>
            <a:endParaRPr sz="1200">
              <a:latin typeface="Calibri"/>
              <a:cs typeface="Calibri"/>
            </a:endParaRPr>
          </a:p>
          <a:p>
            <a:pPr marL="12700" marR="53975">
              <a:lnSpc>
                <a:spcPct val="109200"/>
              </a:lnSpc>
              <a:spcBef>
                <a:spcPts val="815"/>
              </a:spcBef>
            </a:pP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technological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progress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benefits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everyone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equitably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respects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dignity.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325">
                <a:solidFill>
                  <a:srgbClr val="FF6722"/>
                </a:solidFill>
                <a:latin typeface="Segoe UI Emoji"/>
                <a:cs typeface="Segoe UI Emoji"/>
              </a:rPr>
              <a:t> </a:t>
            </a:r>
            <a:r>
              <a:rPr dirty="0" sz="1200" spc="600">
                <a:solidFill>
                  <a:srgbClr val="FFAF2D"/>
                </a:solidFill>
                <a:latin typeface="Segoe UI Emoji"/>
                <a:cs typeface="Segoe UI Emoji"/>
              </a:rPr>
              <a:t>●</a:t>
            </a:r>
            <a:r>
              <a:rPr dirty="0" sz="1200" spc="-80">
                <a:solidFill>
                  <a:srgbClr val="FFAF2D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Climate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Change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Environmental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Ethics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ecological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crisis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reflects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humanity’s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neglect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responsibility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toward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nature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future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10">
                <a:latin typeface="Calibri"/>
                <a:cs typeface="Calibri"/>
              </a:rPr>
              <a:t>generations.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95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 spc="-10">
                <a:latin typeface="Calibri"/>
                <a:cs typeface="Calibri"/>
              </a:rPr>
              <a:t>Intergenerational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justice: safeguarding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resources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children.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dirty="0" sz="1200" spc="28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dirty="0" sz="1200">
                <a:latin typeface="Calibri"/>
                <a:cs typeface="Calibri"/>
              </a:rPr>
              <a:t>Stewardship: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earth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shared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home.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325">
                <a:solidFill>
                  <a:srgbClr val="D2D2D2"/>
                </a:solidFill>
                <a:latin typeface="Segoe UI Emoji"/>
                <a:cs typeface="Segoe UI Emoji"/>
              </a:rPr>
              <a:t> </a:t>
            </a:r>
            <a:r>
              <a:rPr dirty="0" sz="1200" spc="-575">
                <a:solidFill>
                  <a:srgbClr val="523566"/>
                </a:solidFill>
                <a:latin typeface="Segoe UI Emoji"/>
                <a:cs typeface="Segoe UI Emoji"/>
              </a:rPr>
              <a:t>,v</a:t>
            </a:r>
            <a:r>
              <a:rPr dirty="0" sz="1200" spc="-575">
                <a:solidFill>
                  <a:srgbClr val="625893"/>
                </a:solidFill>
                <a:latin typeface="Segoe UI Emoji"/>
                <a:cs typeface="Segoe UI Emoji"/>
              </a:rPr>
              <a:t>.</a:t>
            </a:r>
            <a:r>
              <a:rPr dirty="0" sz="1200" spc="-325">
                <a:solidFill>
                  <a:srgbClr val="311B41"/>
                </a:solidFill>
                <a:latin typeface="Segoe UI Emoji"/>
                <a:cs typeface="Segoe UI Emoji"/>
              </a:rPr>
              <a:t> </a:t>
            </a:r>
            <a:r>
              <a:rPr dirty="0" sz="1200" spc="345">
                <a:solidFill>
                  <a:srgbClr val="9B9B9B"/>
                </a:solidFill>
                <a:latin typeface="Segoe UI Emoji"/>
                <a:cs typeface="Segoe UI Emoji"/>
              </a:rPr>
              <a:t>‘h</a:t>
            </a:r>
            <a:r>
              <a:rPr dirty="0" sz="1200" spc="-75">
                <a:solidFill>
                  <a:srgbClr val="9B9B9B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Global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Conflicts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Refugee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Crises</a:t>
            </a:r>
            <a:endParaRPr sz="1200">
              <a:latin typeface="Calibri"/>
              <a:cs typeface="Calibri"/>
            </a:endParaRPr>
          </a:p>
          <a:p>
            <a:pPr marL="12700" marR="118110">
              <a:lnSpc>
                <a:spcPct val="109200"/>
              </a:lnSpc>
              <a:spcBef>
                <a:spcPts val="815"/>
              </a:spcBef>
            </a:pPr>
            <a:r>
              <a:rPr dirty="0" sz="1200">
                <a:latin typeface="Calibri"/>
                <a:cs typeface="Calibri"/>
              </a:rPr>
              <a:t>Wars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persecution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displaced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millions,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challenging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world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uphold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5">
                <a:latin typeface="Calibri"/>
                <a:cs typeface="Calibri"/>
              </a:rPr>
              <a:t> of </a:t>
            </a:r>
            <a:r>
              <a:rPr dirty="0" sz="1200" spc="-10">
                <a:latin typeface="Calibri"/>
                <a:cs typeface="Calibri"/>
              </a:rPr>
              <a:t>compassion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solidarity.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1230">
                <a:solidFill>
                  <a:srgbClr val="E0D7EB"/>
                </a:solidFill>
                <a:latin typeface="Segoe UI Emoji"/>
                <a:cs typeface="Segoe UI Emoji"/>
              </a:rPr>
              <a:t>⬛</a:t>
            </a:r>
            <a:r>
              <a:rPr dirty="0" sz="1200" spc="-710">
                <a:solidFill>
                  <a:srgbClr val="B4ACBB"/>
                </a:solidFill>
                <a:latin typeface="Segoe UI Emoji"/>
                <a:cs typeface="Segoe UI Emoji"/>
              </a:rPr>
              <a:t>#</a:t>
            </a:r>
            <a:r>
              <a:rPr dirty="0" sz="1200" spc="310">
                <a:solidFill>
                  <a:srgbClr val="E93D67"/>
                </a:solidFill>
                <a:latin typeface="Segoe UI Emoji"/>
                <a:cs typeface="Segoe UI Emoji"/>
              </a:rPr>
              <a:t>   </a:t>
            </a:r>
            <a:r>
              <a:rPr dirty="0" sz="1200" spc="-10" b="1">
                <a:latin typeface="Calibri"/>
                <a:cs typeface="Calibri"/>
              </a:rPr>
              <a:t>Inequality</a:t>
            </a:r>
            <a:endParaRPr sz="1200">
              <a:latin typeface="Calibri"/>
              <a:cs typeface="Calibri"/>
            </a:endParaRPr>
          </a:p>
          <a:p>
            <a:pPr marL="12700" marR="572770">
              <a:lnSpc>
                <a:spcPct val="109400"/>
              </a:lnSpc>
              <a:spcBef>
                <a:spcPts val="815"/>
              </a:spcBef>
            </a:pPr>
            <a:r>
              <a:rPr dirty="0" sz="1200">
                <a:latin typeface="Calibri"/>
                <a:cs typeface="Calibri"/>
              </a:rPr>
              <a:t>Rising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inequality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undermines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justice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cohesion.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call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for </a:t>
            </a:r>
            <a:r>
              <a:rPr dirty="0" sz="1200">
                <a:latin typeface="Calibri"/>
                <a:cs typeface="Calibri"/>
              </a:rPr>
              <a:t>redistribution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10">
                <a:latin typeface="Calibri"/>
                <a:cs typeface="Calibri"/>
              </a:rPr>
              <a:t>opportunities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10">
                <a:latin typeface="Calibri"/>
                <a:cs typeface="Calibri"/>
              </a:rPr>
              <a:t>resources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fairer </a:t>
            </a:r>
            <a:r>
              <a:rPr dirty="0" sz="1200" spc="-10">
                <a:latin typeface="Calibri"/>
                <a:cs typeface="Calibri"/>
              </a:rPr>
              <a:t>societies.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325">
                <a:solidFill>
                  <a:srgbClr val="B4ACBB"/>
                </a:solidFill>
                <a:latin typeface="Segoe UI Emoji"/>
                <a:cs typeface="Segoe UI Emoji"/>
              </a:rPr>
              <a:t> </a:t>
            </a:r>
            <a:r>
              <a:rPr dirty="0" sz="1200" spc="-500">
                <a:solidFill>
                  <a:srgbClr val="0074B9"/>
                </a:solidFill>
                <a:latin typeface="Segoe UI Emoji"/>
                <a:cs typeface="Segoe UI Emoji"/>
              </a:rPr>
              <a:t>_</a:t>
            </a:r>
            <a:r>
              <a:rPr dirty="0" sz="1200" spc="-325">
                <a:solidFill>
                  <a:srgbClr val="00A6EC"/>
                </a:solidFill>
                <a:latin typeface="Segoe UI Emoji"/>
                <a:cs typeface="Segoe UI Emoji"/>
              </a:rPr>
              <a:t> </a:t>
            </a:r>
            <a:r>
              <a:rPr dirty="0" sz="1200" spc="125">
                <a:solidFill>
                  <a:srgbClr val="B4ACBB"/>
                </a:solidFill>
                <a:latin typeface="Segoe UI Emoji"/>
                <a:cs typeface="Segoe UI Emoji"/>
              </a:rPr>
              <a:t>I</a:t>
            </a:r>
            <a:r>
              <a:rPr dirty="0" sz="1200" spc="-225">
                <a:solidFill>
                  <a:srgbClr val="F3EDF8"/>
                </a:solidFill>
                <a:latin typeface="Segoe UI Emoji"/>
                <a:cs typeface="Segoe UI Emoji"/>
              </a:rPr>
              <a:t>h</a:t>
            </a:r>
            <a:r>
              <a:rPr dirty="0" sz="1200" spc="455">
                <a:solidFill>
                  <a:srgbClr val="F3EDF8"/>
                </a:solidFill>
                <a:latin typeface="Segoe UI Emoji"/>
                <a:cs typeface="Segoe UI Emoji"/>
              </a:rPr>
              <a:t>l</a:t>
            </a:r>
            <a:r>
              <a:rPr dirty="0" sz="1200" spc="-75">
                <a:solidFill>
                  <a:srgbClr val="F3EDF8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5.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Practicing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Universal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Values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Daily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Life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114">
                <a:solidFill>
                  <a:srgbClr val="311B41"/>
                </a:solidFill>
                <a:latin typeface="Segoe UI Emoji"/>
                <a:cs typeface="Segoe UI Emoji"/>
              </a:rPr>
              <a:t>ç</a:t>
            </a:r>
            <a:r>
              <a:rPr dirty="0" sz="1200" spc="-15">
                <a:solidFill>
                  <a:srgbClr val="523566"/>
                </a:solidFill>
                <a:latin typeface="Segoe UI Emoji"/>
                <a:cs typeface="Segoe UI Emoji"/>
              </a:rPr>
              <a:t>†</a:t>
            </a:r>
            <a:r>
              <a:rPr dirty="0" sz="1200" spc="440">
                <a:solidFill>
                  <a:srgbClr val="523566"/>
                </a:solidFill>
                <a:latin typeface="Segoe UI Emoji"/>
                <a:cs typeface="Segoe UI Emoji"/>
              </a:rPr>
              <a:t>,</a:t>
            </a:r>
            <a:r>
              <a:rPr dirty="0" sz="1200" spc="-45">
                <a:solidFill>
                  <a:srgbClr val="523566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At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Individual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Level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44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Calibri"/>
                <a:cs typeface="Calibri"/>
              </a:rPr>
              <a:t>Self-</a:t>
            </a:r>
            <a:r>
              <a:rPr dirty="0" sz="1200">
                <a:latin typeface="Calibri"/>
                <a:cs typeface="Calibri"/>
              </a:rPr>
              <a:t>awareness: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reflecting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one’s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motives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behavior.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Srivathsalya Patchava</dc:creator>
  <dcterms:created xsi:type="dcterms:W3CDTF">2025-07-06T09:45:10Z</dcterms:created>
  <dcterms:modified xsi:type="dcterms:W3CDTF">2025-07-06T09:45:10Z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2025-07-06T00:00:00Z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2025-07-06T00:00:00Z</vt:filetime>
  </property>
  <property fmtid="{D5CDD505-2E9C-101B-9397-08002B2CF9AE}" pid="5" name="Producer">
    <vt:lpwstr>Microsoft® Word 2021</vt:lpwstr>
  </property>
</Properties>
</file>