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70" r:id="rId5"/>
    <p:sldId id="258" r:id="rId6"/>
    <p:sldId id="259" r:id="rId7"/>
    <p:sldId id="260" r:id="rId8"/>
    <p:sldId id="262" r:id="rId9"/>
    <p:sldId id="269" r:id="rId10"/>
  </p:sldIdLst>
  <p:sldSz cx="18288000" cy="10287000"/>
  <p:notesSz cx="6858000" cy="9144000"/>
  <p:embeddedFontLst>
    <p:embeddedFont>
      <p:font typeface="Algerian" panose="04020705040A02060702" pitchFamily="82" charset="0"/>
      <p:regular r:id="rId11"/>
    </p:embeddedFont>
    <p:embeddedFont>
      <p:font typeface="Chunk Five" panose="020B0604020202020204" charset="0"/>
      <p:regular r:id="rId12"/>
    </p:embeddedFont>
    <p:embeddedFont>
      <p:font typeface="Heebo Bold" panose="020B0604020202020204" charset="-79"/>
      <p:regular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Lucida Bright" panose="02040602050505020304" pitchFamily="18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66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55484" y="1267115"/>
            <a:ext cx="15932516" cy="5933785"/>
            <a:chOff x="-544" y="-57150"/>
            <a:chExt cx="1079932" cy="472308"/>
          </a:xfrm>
        </p:grpSpPr>
        <p:sp>
          <p:nvSpPr>
            <p:cNvPr id="3" name="Freeform 3"/>
            <p:cNvSpPr/>
            <p:nvPr/>
          </p:nvSpPr>
          <p:spPr>
            <a:xfrm>
              <a:off x="-544" y="8758"/>
              <a:ext cx="1079388" cy="406400"/>
            </a:xfrm>
            <a:custGeom>
              <a:avLst/>
              <a:gdLst/>
              <a:ahLst/>
              <a:cxnLst/>
              <a:rect l="l" t="t" r="r" b="b"/>
              <a:pathLst>
                <a:path w="1079388" h="406400">
                  <a:moveTo>
                    <a:pt x="876188" y="0"/>
                  </a:moveTo>
                  <a:cubicBezTo>
                    <a:pt x="988413" y="0"/>
                    <a:pt x="1079388" y="90976"/>
                    <a:pt x="1079388" y="203200"/>
                  </a:cubicBezTo>
                  <a:cubicBezTo>
                    <a:pt x="1079388" y="315424"/>
                    <a:pt x="988413" y="406400"/>
                    <a:pt x="87618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079388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106995" y="9349360"/>
            <a:ext cx="248490" cy="24849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538214" y="3573721"/>
            <a:ext cx="13791660" cy="222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</a:pPr>
            <a:r>
              <a:rPr lang="en-US" sz="6000" spc="300" dirty="0">
                <a:solidFill>
                  <a:srgbClr val="492222"/>
                </a:solidFill>
                <a:latin typeface="Chunk Five"/>
                <a:ea typeface="Chunk Five"/>
                <a:cs typeface="Chunk Five"/>
                <a:sym typeface="Chunk Five"/>
              </a:rPr>
              <a:t>VIRTUAL LEARNING ASSISTENT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24629" y="2994762"/>
            <a:ext cx="5014261" cy="467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5"/>
              </a:lnSpc>
            </a:pPr>
            <a:r>
              <a:rPr lang="en-US" sz="2747" b="1" spc="274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PROBLEM STATEMENT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3411200" y="872728"/>
            <a:ext cx="248490" cy="24849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2050240A-5121-DAA1-7F3C-B09A0A53BF3C}"/>
              </a:ext>
            </a:extLst>
          </p:cNvPr>
          <p:cNvSpPr/>
          <p:nvPr/>
        </p:nvSpPr>
        <p:spPr>
          <a:xfrm>
            <a:off x="14325600" y="352715"/>
            <a:ext cx="3622944" cy="1828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Tech Titans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33462" y="0"/>
            <a:ext cx="0" cy="3768928"/>
          </a:xfrm>
          <a:prstGeom prst="line">
            <a:avLst/>
          </a:prstGeom>
          <a:ln w="57150" cap="flat">
            <a:solidFill>
              <a:srgbClr val="4E6E81"/>
            </a:solidFill>
            <a:prstDash val="sysDash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8001007" y="4233"/>
            <a:ext cx="10286993" cy="10287000"/>
            <a:chOff x="0" y="0"/>
            <a:chExt cx="2709331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09331" cy="2709333"/>
            </a:xfrm>
            <a:custGeom>
              <a:avLst/>
              <a:gdLst/>
              <a:ahLst/>
              <a:cxnLst/>
              <a:rect l="l" t="t" r="r" b="b"/>
              <a:pathLst>
                <a:path w="2709331" h="2709333">
                  <a:moveTo>
                    <a:pt x="0" y="0"/>
                  </a:moveTo>
                  <a:lnTo>
                    <a:pt x="2709331" y="0"/>
                  </a:lnTo>
                  <a:lnTo>
                    <a:pt x="270933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  <p:txBody>
            <a:bodyPr/>
            <a:lstStyle/>
            <a:p>
              <a:endParaRPr lang="en-IN" dirty="0">
                <a:latin typeface="Lucida Bright" panose="02040602050505020304" pitchFamily="18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709331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>
                <a:latin typeface="Lucida Bright" panose="02040602050505020304" pitchFamily="18" charset="0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35402" y="3546909"/>
            <a:ext cx="7017891" cy="31931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</a:pPr>
            <a:r>
              <a:rPr lang="en-US" sz="6000" b="1" spc="300" dirty="0">
                <a:solidFill>
                  <a:srgbClr val="492222"/>
                </a:solidFill>
                <a:latin typeface="Algerian" panose="04020705040A02060702" pitchFamily="82" charset="0"/>
                <a:ea typeface="Chunk Five"/>
                <a:cs typeface="Chunk Five"/>
                <a:sym typeface="Chunk Five"/>
              </a:rPr>
              <a:t>VIRTUAL LEARNING ASSISTENT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329109" y="1879250"/>
            <a:ext cx="8693050" cy="895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79"/>
              </a:lnSpc>
            </a:pPr>
            <a:r>
              <a:rPr lang="en-US" sz="2299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Education is the tool that allows every individual to explore, aware of everything what is happening around in this world.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24274" y="1681883"/>
            <a:ext cx="248490" cy="24849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442005" y="3989152"/>
            <a:ext cx="8862878" cy="895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679"/>
              </a:lnSpc>
            </a:pPr>
            <a:r>
              <a:rPr lang="en-US" sz="2299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As this world is making it’s own changes day by day, why not make some changes in this Education too?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442005" y="5837255"/>
            <a:ext cx="8693050" cy="911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79"/>
              </a:lnSpc>
            </a:pPr>
            <a:r>
              <a:rPr lang="en-US" sz="2299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Let’s make an intelligence which can assist the students and teachers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442005" y="7628726"/>
            <a:ext cx="8693050" cy="895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79"/>
              </a:lnSpc>
            </a:pPr>
            <a:r>
              <a:rPr lang="en-US" sz="2299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Imagine, Someone explaining things in a way you can understand in your pitch without being offended.</a:t>
            </a: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F14F483E-A867-B01D-CE69-497BD2819BC4}"/>
              </a:ext>
            </a:extLst>
          </p:cNvPr>
          <p:cNvSpPr/>
          <p:nvPr/>
        </p:nvSpPr>
        <p:spPr>
          <a:xfrm>
            <a:off x="6866924" y="8292096"/>
            <a:ext cx="248490" cy="24849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solidFill>
            <a:srgbClr val="000000"/>
          </a:solidFill>
        </p:spPr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767C7F-E1C0-D468-7F84-9352B320B942}"/>
              </a:ext>
            </a:extLst>
          </p:cNvPr>
          <p:cNvSpPr/>
          <p:nvPr/>
        </p:nvSpPr>
        <p:spPr>
          <a:xfrm>
            <a:off x="14554200" y="28607"/>
            <a:ext cx="3622944" cy="1828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Tech Titans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19"/>
          <p:cNvSpPr/>
          <p:nvPr/>
        </p:nvSpPr>
        <p:spPr>
          <a:xfrm>
            <a:off x="9144000" y="5967540"/>
            <a:ext cx="28575" cy="4319460"/>
          </a:xfrm>
          <a:prstGeom prst="line">
            <a:avLst/>
          </a:prstGeom>
          <a:ln w="57150" cap="flat">
            <a:solidFill>
              <a:srgbClr val="4E6E81"/>
            </a:solidFill>
            <a:prstDash val="sysDash"/>
            <a:headEnd type="none" w="sm" len="sm"/>
            <a:tailEnd type="none" w="sm" len="sm"/>
          </a:ln>
        </p:spPr>
      </p:sp>
      <p:grpSp>
        <p:nvGrpSpPr>
          <p:cNvPr id="20" name="Group 20"/>
          <p:cNvGrpSpPr/>
          <p:nvPr/>
        </p:nvGrpSpPr>
        <p:grpSpPr>
          <a:xfrm>
            <a:off x="17259300" y="9258300"/>
            <a:ext cx="248490" cy="24849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80210" y="780210"/>
            <a:ext cx="248490" cy="248490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6" name="TextBox 6">
            <a:extLst>
              <a:ext uri="{FF2B5EF4-FFF2-40B4-BE49-F238E27FC236}">
                <a16:creationId xmlns:a16="http://schemas.microsoft.com/office/drawing/2014/main" id="{81E22F5C-5E01-C981-2FF2-1D50807E1864}"/>
              </a:ext>
            </a:extLst>
          </p:cNvPr>
          <p:cNvSpPr txBox="1"/>
          <p:nvPr/>
        </p:nvSpPr>
        <p:spPr>
          <a:xfrm>
            <a:off x="1028700" y="1257300"/>
            <a:ext cx="6941683" cy="924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</a:pPr>
            <a:r>
              <a:rPr lang="en-US" sz="3600" b="1" spc="300" dirty="0">
                <a:solidFill>
                  <a:srgbClr val="000000"/>
                </a:solidFill>
                <a:latin typeface="Algerian" panose="04020705040A02060702" pitchFamily="82" charset="0"/>
                <a:ea typeface="Helios Extended Bold"/>
                <a:cs typeface="Helios Extended Bold"/>
                <a:sym typeface="Helios Extended Bold"/>
              </a:rPr>
              <a:t>Existing Solutions:</a:t>
            </a: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94D07E44-334A-F730-ECB8-27171E240D17}"/>
              </a:ext>
            </a:extLst>
          </p:cNvPr>
          <p:cNvSpPr txBox="1"/>
          <p:nvPr/>
        </p:nvSpPr>
        <p:spPr>
          <a:xfrm>
            <a:off x="1676400" y="3771900"/>
            <a:ext cx="6941683" cy="27938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l">
              <a:lnSpc>
                <a:spcPts val="3679"/>
              </a:lnSpc>
              <a:buFont typeface="Wingdings" panose="05000000000000000000" pitchFamily="2" charset="2"/>
              <a:buChar char="v"/>
            </a:pPr>
            <a:r>
              <a:rPr lang="en-US" sz="2299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Conducting Online classes via Zoom, Google classrooms, etc.</a:t>
            </a:r>
          </a:p>
          <a:p>
            <a:pPr marL="342900" lvl="0" indent="-342900" algn="l">
              <a:lnSpc>
                <a:spcPts val="3679"/>
              </a:lnSpc>
              <a:buFont typeface="Wingdings" panose="05000000000000000000" pitchFamily="2" charset="2"/>
              <a:buChar char="v"/>
            </a:pPr>
            <a:r>
              <a:rPr lang="en-US" sz="2299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Chat-Boards like ChatGPT, Gemini, Perplexity, YouTube, .. to clarify doubts.</a:t>
            </a:r>
          </a:p>
          <a:p>
            <a:pPr marL="342900" lvl="0" indent="-342900" algn="l">
              <a:lnSpc>
                <a:spcPts val="3679"/>
              </a:lnSpc>
              <a:buFont typeface="Wingdings" panose="05000000000000000000" pitchFamily="2" charset="2"/>
              <a:buChar char="v"/>
            </a:pPr>
            <a:r>
              <a:rPr lang="en-US" sz="2299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Discussions with friends, seniors.</a:t>
            </a:r>
          </a:p>
          <a:p>
            <a:pPr marL="0" lvl="0" indent="0" algn="l">
              <a:lnSpc>
                <a:spcPts val="3679"/>
              </a:lnSpc>
            </a:pPr>
            <a:endParaRPr lang="en-US" sz="2299" dirty="0">
              <a:solidFill>
                <a:srgbClr val="000000"/>
              </a:solidFill>
              <a:latin typeface="Lucida Bright" panose="02040602050505020304" pitchFamily="18" charset="0"/>
              <a:ea typeface="Lato"/>
              <a:cs typeface="Lato"/>
              <a:sym typeface="Lato"/>
            </a:endParaRPr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0C401B92-5423-5104-A4AC-A9D1D5178F65}"/>
              </a:ext>
            </a:extLst>
          </p:cNvPr>
          <p:cNvSpPr txBox="1"/>
          <p:nvPr/>
        </p:nvSpPr>
        <p:spPr>
          <a:xfrm>
            <a:off x="9829800" y="1111472"/>
            <a:ext cx="6941683" cy="924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</a:pPr>
            <a:r>
              <a:rPr lang="en-US" sz="3600" b="1" dirty="0">
                <a:solidFill>
                  <a:srgbClr val="000000"/>
                </a:solidFill>
                <a:latin typeface="Algerian" panose="04020705040A02060702" pitchFamily="82" charset="0"/>
                <a:ea typeface="Helios Extended Bold"/>
                <a:cs typeface="Helios Extended Bold"/>
                <a:sym typeface="Helios Extended Bold"/>
              </a:rPr>
              <a:t>Our Solutions:</a:t>
            </a:r>
          </a:p>
        </p:txBody>
      </p:sp>
      <p:sp>
        <p:nvSpPr>
          <p:cNvPr id="30" name="TextBox 11">
            <a:extLst>
              <a:ext uri="{FF2B5EF4-FFF2-40B4-BE49-F238E27FC236}">
                <a16:creationId xmlns:a16="http://schemas.microsoft.com/office/drawing/2014/main" id="{F3366898-B019-63E8-C873-76FC28D6DA34}"/>
              </a:ext>
            </a:extLst>
          </p:cNvPr>
          <p:cNvSpPr txBox="1"/>
          <p:nvPr/>
        </p:nvSpPr>
        <p:spPr>
          <a:xfrm>
            <a:off x="10134600" y="3416258"/>
            <a:ext cx="6941683" cy="4694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l">
              <a:lnSpc>
                <a:spcPts val="3679"/>
              </a:lnSpc>
              <a:buFont typeface="Wingdings" panose="05000000000000000000" pitchFamily="2" charset="2"/>
              <a:buChar char="v"/>
            </a:pPr>
            <a:r>
              <a:rPr lang="en-US" sz="2299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Introducing Virtual Assistant which can help faculty for giving the suggestions and students for clarifying their doubts. </a:t>
            </a:r>
          </a:p>
          <a:p>
            <a:pPr marL="342900" lvl="0" indent="-342900" algn="l">
              <a:lnSpc>
                <a:spcPts val="3679"/>
              </a:lnSpc>
              <a:buFont typeface="Wingdings" panose="05000000000000000000" pitchFamily="2" charset="2"/>
              <a:buChar char="v"/>
            </a:pPr>
            <a:r>
              <a:rPr lang="en-US" sz="2299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This </a:t>
            </a:r>
            <a:r>
              <a:rPr lang="en-US" sz="2400" dirty="0">
                <a:latin typeface="Lucida Bright" panose="02040602050505020304" pitchFamily="18" charset="0"/>
              </a:rPr>
              <a:t>AI virtual assistant for students streamlines academic tasks by providing instant access to study materials, taking quiz, and personalized learning recommendations. </a:t>
            </a:r>
          </a:p>
          <a:p>
            <a:pPr marL="342900" lvl="0" indent="-342900" algn="l">
              <a:lnSpc>
                <a:spcPts val="3679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Conducts some funny quiz and text for students 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344C9C-B7AD-150D-037B-EF340EDBA5F3}"/>
              </a:ext>
            </a:extLst>
          </p:cNvPr>
          <p:cNvSpPr/>
          <p:nvPr/>
        </p:nvSpPr>
        <p:spPr>
          <a:xfrm>
            <a:off x="14325600" y="352715"/>
            <a:ext cx="3622944" cy="1828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Tech Titans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>
            <a:extLst>
              <a:ext uri="{FF2B5EF4-FFF2-40B4-BE49-F238E27FC236}">
                <a16:creationId xmlns:a16="http://schemas.microsoft.com/office/drawing/2014/main" id="{F836C79A-5156-553E-DD10-0DDB2BD6BB21}"/>
              </a:ext>
            </a:extLst>
          </p:cNvPr>
          <p:cNvGrpSpPr/>
          <p:nvPr/>
        </p:nvGrpSpPr>
        <p:grpSpPr>
          <a:xfrm>
            <a:off x="780210" y="780210"/>
            <a:ext cx="248490" cy="248490"/>
            <a:chOff x="0" y="0"/>
            <a:chExt cx="812800" cy="812800"/>
          </a:xfrm>
        </p:grpSpPr>
        <p:sp>
          <p:nvSpPr>
            <p:cNvPr id="3" name="Freeform 24">
              <a:extLst>
                <a:ext uri="{FF2B5EF4-FFF2-40B4-BE49-F238E27FC236}">
                  <a16:creationId xmlns:a16="http://schemas.microsoft.com/office/drawing/2014/main" id="{5C16AE41-63A8-9505-88F9-4645BEBE2A4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25">
              <a:extLst>
                <a:ext uri="{FF2B5EF4-FFF2-40B4-BE49-F238E27FC236}">
                  <a16:creationId xmlns:a16="http://schemas.microsoft.com/office/drawing/2014/main" id="{866777FE-6714-9A03-CA8B-CF1DDABD337C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23">
            <a:extLst>
              <a:ext uri="{FF2B5EF4-FFF2-40B4-BE49-F238E27FC236}">
                <a16:creationId xmlns:a16="http://schemas.microsoft.com/office/drawing/2014/main" id="{A3868B71-C8BE-0202-B3CA-5F9C7E8FADA9}"/>
              </a:ext>
            </a:extLst>
          </p:cNvPr>
          <p:cNvGrpSpPr/>
          <p:nvPr/>
        </p:nvGrpSpPr>
        <p:grpSpPr>
          <a:xfrm>
            <a:off x="15863182" y="5116283"/>
            <a:ext cx="248490" cy="248490"/>
            <a:chOff x="0" y="0"/>
            <a:chExt cx="812800" cy="812800"/>
          </a:xfrm>
        </p:grpSpPr>
        <p:sp>
          <p:nvSpPr>
            <p:cNvPr id="6" name="Freeform 24">
              <a:extLst>
                <a:ext uri="{FF2B5EF4-FFF2-40B4-BE49-F238E27FC236}">
                  <a16:creationId xmlns:a16="http://schemas.microsoft.com/office/drawing/2014/main" id="{9892AF93-E9E5-04D8-1BA7-DEEBFC28B57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25">
              <a:extLst>
                <a:ext uri="{FF2B5EF4-FFF2-40B4-BE49-F238E27FC236}">
                  <a16:creationId xmlns:a16="http://schemas.microsoft.com/office/drawing/2014/main" id="{E43ACF48-C6E7-D19D-8139-4609A8849DE5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D58B7D2-6BFF-6AB0-15D0-435BD2572EA2}"/>
              </a:ext>
            </a:extLst>
          </p:cNvPr>
          <p:cNvSpPr/>
          <p:nvPr/>
        </p:nvSpPr>
        <p:spPr>
          <a:xfrm>
            <a:off x="14325600" y="352715"/>
            <a:ext cx="3622944" cy="1828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Tech Titans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D6BC90AE-9BF7-9EEC-B7F8-A6989A70418D}"/>
              </a:ext>
            </a:extLst>
          </p:cNvPr>
          <p:cNvSpPr txBox="1"/>
          <p:nvPr/>
        </p:nvSpPr>
        <p:spPr>
          <a:xfrm>
            <a:off x="3200400" y="1028700"/>
            <a:ext cx="10058400" cy="14355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880"/>
              </a:lnSpc>
            </a:pPr>
            <a:r>
              <a:rPr lang="en-US" sz="3600" b="1" spc="210" dirty="0">
                <a:solidFill>
                  <a:srgbClr val="000000"/>
                </a:solidFill>
                <a:latin typeface="Algerian" panose="04020705040A02060702" pitchFamily="82" charset="0"/>
                <a:ea typeface="Helios Extended Bold"/>
                <a:cs typeface="Helios Extended Bold"/>
                <a:sym typeface="Helios Extended Bold"/>
              </a:rPr>
              <a:t>Technology Used for building Application 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B3BE09E5-777F-4F11-B7A5-235820C11A16}"/>
              </a:ext>
            </a:extLst>
          </p:cNvPr>
          <p:cNvSpPr txBox="1"/>
          <p:nvPr/>
        </p:nvSpPr>
        <p:spPr>
          <a:xfrm>
            <a:off x="4572000" y="3420627"/>
            <a:ext cx="9509007" cy="1482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46"/>
              </a:lnSpc>
            </a:pPr>
            <a:r>
              <a:rPr lang="en-US" sz="2529" b="1" dirty="0">
                <a:solidFill>
                  <a:srgbClr val="000000"/>
                </a:solidFill>
                <a:latin typeface="Lucida Bright" panose="02040602050505020304" pitchFamily="18" charset="0"/>
                <a:ea typeface="Lato Bold"/>
                <a:cs typeface="Lato Bold"/>
                <a:sym typeface="Lato Bold"/>
              </a:rPr>
              <a:t>React with Vite Bundle:</a:t>
            </a:r>
            <a:r>
              <a:rPr lang="en-US" sz="2529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 This Technology is used for developing the frontend framework.</a:t>
            </a:r>
            <a:br>
              <a:rPr lang="en-US" sz="2529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</a:br>
            <a:endParaRPr lang="en-US" sz="2529" dirty="0">
              <a:solidFill>
                <a:srgbClr val="000000"/>
              </a:solidFill>
              <a:latin typeface="Lucida Bright" panose="02040602050505020304" pitchFamily="18" charset="0"/>
              <a:ea typeface="Lato"/>
              <a:cs typeface="Lato"/>
              <a:sym typeface="Lato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CB3D2478-4A23-ED22-4CC9-FF4064C9CF5E}"/>
              </a:ext>
            </a:extLst>
          </p:cNvPr>
          <p:cNvSpPr txBox="1"/>
          <p:nvPr/>
        </p:nvSpPr>
        <p:spPr>
          <a:xfrm>
            <a:off x="4575629" y="4879865"/>
            <a:ext cx="9509007" cy="969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46"/>
              </a:lnSpc>
            </a:pPr>
            <a:r>
              <a:rPr lang="en-US" sz="2529" b="1" dirty="0" err="1">
                <a:solidFill>
                  <a:srgbClr val="000000"/>
                </a:solidFill>
                <a:latin typeface="Lucida Bright" panose="02040602050505020304" pitchFamily="18" charset="0"/>
                <a:ea typeface="Lato Bold"/>
                <a:cs typeface="Lato Bold"/>
                <a:sym typeface="Lato Bold"/>
              </a:rPr>
              <a:t>TailwindCSS</a:t>
            </a:r>
            <a:r>
              <a:rPr lang="en-US" sz="2529" b="1" dirty="0">
                <a:solidFill>
                  <a:srgbClr val="000000"/>
                </a:solidFill>
                <a:latin typeface="Lucida Bright" panose="02040602050505020304" pitchFamily="18" charset="0"/>
                <a:ea typeface="Lato Bold"/>
                <a:cs typeface="Lato Bold"/>
                <a:sym typeface="Lato Bold"/>
              </a:rPr>
              <a:t> :</a:t>
            </a:r>
            <a:r>
              <a:rPr lang="en-US" sz="2529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 This is used for the CSS part.</a:t>
            </a:r>
            <a:br>
              <a:rPr lang="en-US" sz="2529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</a:br>
            <a:endParaRPr lang="en-US" sz="2529" dirty="0">
              <a:solidFill>
                <a:srgbClr val="000000"/>
              </a:solidFill>
              <a:latin typeface="Lucida Bright" panose="02040602050505020304" pitchFamily="18" charset="0"/>
              <a:ea typeface="Lato"/>
              <a:cs typeface="Lato"/>
              <a:sym typeface="Lato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DC288F4E-804F-9726-16AC-A6BA822A9CF9}"/>
              </a:ext>
            </a:extLst>
          </p:cNvPr>
          <p:cNvSpPr txBox="1"/>
          <p:nvPr/>
        </p:nvSpPr>
        <p:spPr>
          <a:xfrm>
            <a:off x="4571999" y="5877734"/>
            <a:ext cx="9509007" cy="969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46"/>
              </a:lnSpc>
            </a:pPr>
            <a:r>
              <a:rPr lang="en-US" sz="2529" b="1" dirty="0">
                <a:solidFill>
                  <a:srgbClr val="000000"/>
                </a:solidFill>
                <a:latin typeface="Lucida Bright" panose="02040602050505020304" pitchFamily="18" charset="0"/>
                <a:ea typeface="Lato Bold"/>
                <a:cs typeface="Lato Bold"/>
                <a:sym typeface="Lato Bold"/>
              </a:rPr>
              <a:t>Firebase:</a:t>
            </a:r>
            <a:r>
              <a:rPr lang="en-US" sz="2529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 This Technology is used as the backend.</a:t>
            </a:r>
            <a:br>
              <a:rPr lang="en-US" sz="2529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</a:br>
            <a:endParaRPr lang="en-US" sz="2529" dirty="0">
              <a:solidFill>
                <a:srgbClr val="000000"/>
              </a:solidFill>
              <a:latin typeface="Lucida Bright" panose="02040602050505020304" pitchFamily="18" charset="0"/>
              <a:ea typeface="Lato"/>
              <a:cs typeface="Lato"/>
              <a:sym typeface="Lato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CFD27B28-8F11-4166-6B51-493F6C096583}"/>
              </a:ext>
            </a:extLst>
          </p:cNvPr>
          <p:cNvSpPr txBox="1"/>
          <p:nvPr/>
        </p:nvSpPr>
        <p:spPr>
          <a:xfrm>
            <a:off x="4571999" y="6824011"/>
            <a:ext cx="9509007" cy="1995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46"/>
              </a:lnSpc>
            </a:pPr>
            <a:r>
              <a:rPr lang="en-US" sz="2529" b="1" dirty="0">
                <a:solidFill>
                  <a:srgbClr val="000000"/>
                </a:solidFill>
                <a:latin typeface="Lucida Bright" panose="02040602050505020304" pitchFamily="18" charset="0"/>
                <a:ea typeface="Lato Bold"/>
                <a:cs typeface="Lato Bold"/>
                <a:sym typeface="Lato Bold"/>
              </a:rPr>
              <a:t>Google Drive:</a:t>
            </a:r>
            <a:r>
              <a:rPr lang="en-US" sz="2529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 Drive is used for storing the materials, and those links were used in the </a:t>
            </a:r>
            <a:r>
              <a:rPr lang="en-US" sz="2529" dirty="0" err="1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batabase</a:t>
            </a:r>
            <a:r>
              <a:rPr lang="en-US" sz="2529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 collections for accessing them.</a:t>
            </a:r>
            <a:br>
              <a:rPr lang="en-US" sz="2529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</a:br>
            <a:endParaRPr lang="en-US" sz="2529" dirty="0">
              <a:solidFill>
                <a:srgbClr val="000000"/>
              </a:solidFill>
              <a:latin typeface="Lucida Bright" panose="02040602050505020304" pitchFamily="18" charset="0"/>
              <a:ea typeface="Lato"/>
              <a:cs typeface="Lato"/>
              <a:sym typeface="Lato"/>
            </a:endParaRPr>
          </a:p>
        </p:txBody>
      </p:sp>
      <p:sp>
        <p:nvSpPr>
          <p:cNvPr id="19" name="AutoShape 19">
            <a:extLst>
              <a:ext uri="{FF2B5EF4-FFF2-40B4-BE49-F238E27FC236}">
                <a16:creationId xmlns:a16="http://schemas.microsoft.com/office/drawing/2014/main" id="{D113094D-5890-7A24-EFEF-47FABE663F37}"/>
              </a:ext>
            </a:extLst>
          </p:cNvPr>
          <p:cNvSpPr/>
          <p:nvPr/>
        </p:nvSpPr>
        <p:spPr>
          <a:xfrm>
            <a:off x="3200400" y="5662150"/>
            <a:ext cx="28575" cy="4319460"/>
          </a:xfrm>
          <a:prstGeom prst="line">
            <a:avLst/>
          </a:prstGeom>
          <a:ln w="57150" cap="flat">
            <a:solidFill>
              <a:srgbClr val="4E6E81"/>
            </a:solidFill>
            <a:prstDash val="sysDash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662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00200" y="1152"/>
            <a:ext cx="0" cy="10287000"/>
          </a:xfrm>
          <a:prstGeom prst="line">
            <a:avLst/>
          </a:prstGeom>
          <a:ln w="57150" cap="flat">
            <a:solidFill>
              <a:srgbClr val="4E6E81"/>
            </a:solidFill>
            <a:prstDash val="sysDash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028700" y="675644"/>
            <a:ext cx="2002674" cy="1543050"/>
            <a:chOff x="0" y="0"/>
            <a:chExt cx="1054906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54906" cy="812800"/>
            </a:xfrm>
            <a:custGeom>
              <a:avLst/>
              <a:gdLst/>
              <a:ahLst/>
              <a:cxnLst/>
              <a:rect l="l" t="t" r="r" b="b"/>
              <a:pathLst>
                <a:path w="1054906" h="812800">
                  <a:moveTo>
                    <a:pt x="0" y="0"/>
                  </a:moveTo>
                  <a:lnTo>
                    <a:pt x="1054906" y="0"/>
                  </a:lnTo>
                  <a:lnTo>
                    <a:pt x="10549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33350"/>
              <a:ext cx="1054906" cy="946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4800" b="1" spc="480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01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232785" y="675435"/>
            <a:ext cx="9509007" cy="1490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46"/>
              </a:lnSpc>
            </a:pPr>
            <a:r>
              <a:rPr lang="en-US" sz="2529" b="1" dirty="0">
                <a:solidFill>
                  <a:srgbClr val="000000"/>
                </a:solidFill>
                <a:latin typeface="Lucida Bright" panose="02040602050505020304" pitchFamily="18" charset="0"/>
                <a:ea typeface="Lato Bold"/>
                <a:cs typeface="Lato Bold"/>
                <a:sym typeface="Lato Bold"/>
              </a:rPr>
              <a:t>Personalized Learning:</a:t>
            </a:r>
            <a:r>
              <a:rPr lang="en-US" sz="2529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 AI adapts the curriculum based on individual learning styles, allowing students to progress at their own pace.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7259300" y="9258300"/>
            <a:ext cx="248490" cy="24849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500172" y="780210"/>
            <a:ext cx="248490" cy="24849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2639642"/>
            <a:ext cx="2002674" cy="1543050"/>
            <a:chOff x="0" y="0"/>
            <a:chExt cx="1054906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54906" cy="812800"/>
            </a:xfrm>
            <a:custGeom>
              <a:avLst/>
              <a:gdLst/>
              <a:ahLst/>
              <a:cxnLst/>
              <a:rect l="l" t="t" r="r" b="b"/>
              <a:pathLst>
                <a:path w="1054906" h="812800">
                  <a:moveTo>
                    <a:pt x="0" y="0"/>
                  </a:moveTo>
                  <a:lnTo>
                    <a:pt x="1054906" y="0"/>
                  </a:lnTo>
                  <a:lnTo>
                    <a:pt x="10549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33350"/>
              <a:ext cx="1054906" cy="946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4800" b="1" spc="480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02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6429035"/>
            <a:ext cx="2002674" cy="1543050"/>
            <a:chOff x="0" y="0"/>
            <a:chExt cx="1054906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54906" cy="812800"/>
            </a:xfrm>
            <a:custGeom>
              <a:avLst/>
              <a:gdLst/>
              <a:ahLst/>
              <a:cxnLst/>
              <a:rect l="l" t="t" r="r" b="b"/>
              <a:pathLst>
                <a:path w="1054906" h="812800">
                  <a:moveTo>
                    <a:pt x="0" y="0"/>
                  </a:moveTo>
                  <a:lnTo>
                    <a:pt x="1054906" y="0"/>
                  </a:lnTo>
                  <a:lnTo>
                    <a:pt x="10549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33350"/>
              <a:ext cx="1054906" cy="946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4800" b="1" spc="480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04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3232785" y="2531967"/>
            <a:ext cx="9509007" cy="1490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46"/>
              </a:lnSpc>
            </a:pPr>
            <a:r>
              <a:rPr lang="en-US" sz="2529" b="1" dirty="0">
                <a:solidFill>
                  <a:srgbClr val="000000"/>
                </a:solidFill>
                <a:latin typeface="Lucida Bright" panose="02040602050505020304" pitchFamily="18" charset="0"/>
                <a:ea typeface="Lato Bold"/>
                <a:cs typeface="Lato Bold"/>
                <a:sym typeface="Lato Bold"/>
              </a:rPr>
              <a:t>Intelligent Tutoring Systems (ITS):</a:t>
            </a:r>
            <a:r>
              <a:rPr lang="en-US" sz="2529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 AI-powered tutors provide real-time, one-on-one assistance and guidance, helping students outside regular school hours.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232785" y="4398119"/>
            <a:ext cx="9509007" cy="1482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46"/>
              </a:lnSpc>
            </a:pPr>
            <a:r>
              <a:rPr lang="en-US" sz="2529" b="1" dirty="0">
                <a:solidFill>
                  <a:srgbClr val="000000"/>
                </a:solidFill>
                <a:latin typeface="Lucida Bright" panose="02040602050505020304" pitchFamily="18" charset="0"/>
                <a:ea typeface="Lato Bold"/>
                <a:cs typeface="Lato Bold"/>
                <a:sym typeface="Lato Bold"/>
              </a:rPr>
              <a:t>Enhanced Assessment Tools:</a:t>
            </a:r>
            <a:r>
              <a:rPr lang="en-US" sz="2529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 AI moves beyond traditional testing by analyzing participation, content interaction, and overall progress, giving a holistic view of learning.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232785" y="6393809"/>
            <a:ext cx="9509007" cy="1490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46"/>
              </a:lnSpc>
            </a:pPr>
            <a:r>
              <a:rPr lang="en-US" sz="2529" b="1" dirty="0">
                <a:solidFill>
                  <a:srgbClr val="000000"/>
                </a:solidFill>
                <a:latin typeface="Lucida Bright" panose="02040602050505020304" pitchFamily="18" charset="0"/>
                <a:ea typeface="Lato Bold"/>
                <a:cs typeface="Lato Bold"/>
                <a:sym typeface="Lato Bold"/>
              </a:rPr>
              <a:t>Data-Driven Decision Making:</a:t>
            </a:r>
            <a:r>
              <a:rPr lang="en-US" sz="2529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 AI analyzes data to help schools make informed decisions about teaching methods, curriculum improvements, and resource allocation.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028700" y="4485935"/>
            <a:ext cx="2002674" cy="1543050"/>
            <a:chOff x="0" y="0"/>
            <a:chExt cx="1054906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054906" cy="812800"/>
            </a:xfrm>
            <a:custGeom>
              <a:avLst/>
              <a:gdLst/>
              <a:ahLst/>
              <a:cxnLst/>
              <a:rect l="l" t="t" r="r" b="b"/>
              <a:pathLst>
                <a:path w="1054906" h="812800">
                  <a:moveTo>
                    <a:pt x="0" y="0"/>
                  </a:moveTo>
                  <a:lnTo>
                    <a:pt x="1054906" y="0"/>
                  </a:lnTo>
                  <a:lnTo>
                    <a:pt x="10549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133350"/>
              <a:ext cx="1054906" cy="946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4800" b="1" spc="480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03</a:t>
              </a:r>
            </a:p>
          </p:txBody>
        </p:sp>
      </p:grpSp>
      <p:sp>
        <p:nvSpPr>
          <p:cNvPr id="30" name="TextBox 5">
            <a:extLst>
              <a:ext uri="{FF2B5EF4-FFF2-40B4-BE49-F238E27FC236}">
                <a16:creationId xmlns:a16="http://schemas.microsoft.com/office/drawing/2014/main" id="{0B805B5C-186F-D07F-1EB5-3C987B7F0D72}"/>
              </a:ext>
            </a:extLst>
          </p:cNvPr>
          <p:cNvSpPr txBox="1"/>
          <p:nvPr/>
        </p:nvSpPr>
        <p:spPr>
          <a:xfrm>
            <a:off x="12741792" y="4006183"/>
            <a:ext cx="4967849" cy="2210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880"/>
              </a:lnSpc>
            </a:pPr>
            <a:r>
              <a:rPr lang="en-US" sz="3600" b="1" spc="210" dirty="0">
                <a:solidFill>
                  <a:srgbClr val="000000"/>
                </a:solidFill>
                <a:latin typeface="Algerian" panose="04020705040A02060702" pitchFamily="82" charset="0"/>
                <a:ea typeface="Helios Extended Bold"/>
                <a:cs typeface="Helios Extended Bold"/>
                <a:sym typeface="Helios Extended Bold"/>
              </a:rPr>
              <a:t>KEY HIGHLIGHTS</a:t>
            </a:r>
          </a:p>
          <a:p>
            <a:pPr marL="0" lvl="0" indent="0" algn="ctr">
              <a:lnSpc>
                <a:spcPts val="5880"/>
              </a:lnSpc>
            </a:pPr>
            <a:r>
              <a:rPr lang="en-US" sz="3600" b="1" spc="210" dirty="0">
                <a:solidFill>
                  <a:srgbClr val="000000"/>
                </a:solidFill>
                <a:latin typeface="Algerian" panose="04020705040A02060702" pitchFamily="82" charset="0"/>
                <a:ea typeface="Helios Extended Bold"/>
                <a:cs typeface="Helios Extended Bold"/>
                <a:sym typeface="Helios Extended Bold"/>
              </a:rPr>
              <a:t>OF THS</a:t>
            </a:r>
          </a:p>
          <a:p>
            <a:pPr marL="0" lvl="0" indent="0" algn="ctr">
              <a:lnSpc>
                <a:spcPts val="5880"/>
              </a:lnSpc>
            </a:pPr>
            <a:r>
              <a:rPr lang="en-US" sz="3600" b="1" spc="210" dirty="0">
                <a:solidFill>
                  <a:srgbClr val="000000"/>
                </a:solidFill>
                <a:latin typeface="Algerian" panose="04020705040A02060702" pitchFamily="82" charset="0"/>
                <a:ea typeface="Helios Extended Bold"/>
                <a:cs typeface="Helios Extended Bold"/>
                <a:sym typeface="Helios Extended Bold"/>
              </a:rPr>
              <a:t>APPLICATION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13E17C-EE2F-D121-6B86-93C0961397DE}"/>
              </a:ext>
            </a:extLst>
          </p:cNvPr>
          <p:cNvSpPr/>
          <p:nvPr/>
        </p:nvSpPr>
        <p:spPr>
          <a:xfrm>
            <a:off x="14325600" y="352715"/>
            <a:ext cx="3622944" cy="1828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Tech Titans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386501" y="478371"/>
            <a:ext cx="12095587" cy="696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80"/>
              </a:lnSpc>
            </a:pPr>
            <a:r>
              <a:rPr lang="en-US" sz="3600" b="1" spc="210" dirty="0">
                <a:solidFill>
                  <a:srgbClr val="000000"/>
                </a:solidFill>
                <a:latin typeface="Algerian" panose="04020705040A02060702" pitchFamily="82" charset="0"/>
                <a:ea typeface="Helios Extended Bold"/>
                <a:cs typeface="Helios Extended Bold"/>
                <a:sym typeface="Helios Extended Bold"/>
              </a:rPr>
              <a:t>MAJOR CHALLENGES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548528"/>
            <a:ext cx="16851587" cy="8385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399" b="1" dirty="0">
                <a:solidFill>
                  <a:srgbClr val="000000"/>
                </a:solidFill>
                <a:latin typeface="Lucida Bright" panose="02040602050505020304" pitchFamily="18" charset="0"/>
                <a:ea typeface="Lato Bold"/>
                <a:cs typeface="Lato Bold"/>
                <a:sym typeface="Lato Bold"/>
              </a:rPr>
              <a:t>Access and Equity</a:t>
            </a:r>
          </a:p>
          <a:p>
            <a:pPr marL="453390" lvl="1" indent="-226695" algn="l">
              <a:lnSpc>
                <a:spcPct val="150000"/>
              </a:lnSpc>
              <a:buFont typeface="Arial"/>
              <a:buChar char="•"/>
            </a:pPr>
            <a:r>
              <a:rPr lang="en-US" sz="2100" b="1" dirty="0">
                <a:solidFill>
                  <a:srgbClr val="000000"/>
                </a:solidFill>
                <a:latin typeface="Lucida Bright" panose="02040602050505020304" pitchFamily="18" charset="0"/>
                <a:ea typeface="Lato Bold"/>
                <a:cs typeface="Lato Bold"/>
                <a:sym typeface="Lato Bold"/>
              </a:rPr>
              <a:t>Geographical Barriers</a:t>
            </a:r>
            <a:r>
              <a:rPr lang="en-US" sz="2100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: Many students in rural or remote areas still lack access to schools, particularly in developing countries.</a:t>
            </a:r>
          </a:p>
          <a:p>
            <a:pPr marL="453390" lvl="1" indent="-226695" algn="l">
              <a:lnSpc>
                <a:spcPct val="150000"/>
              </a:lnSpc>
              <a:buFont typeface="Arial"/>
              <a:buChar char="•"/>
            </a:pPr>
            <a:r>
              <a:rPr lang="en-US" sz="2100" b="1" dirty="0">
                <a:solidFill>
                  <a:srgbClr val="000000"/>
                </a:solidFill>
                <a:latin typeface="Lucida Bright" panose="02040602050505020304" pitchFamily="18" charset="0"/>
                <a:ea typeface="Lato Bold"/>
                <a:cs typeface="Lato Bold"/>
                <a:sym typeface="Lato Bold"/>
              </a:rPr>
              <a:t>Gender Disparities</a:t>
            </a:r>
            <a:r>
              <a:rPr lang="en-US" sz="2100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: In some regions, girls face barriers to education due to cultural, economic, or safety concerns.</a:t>
            </a:r>
          </a:p>
          <a:p>
            <a:pPr marL="453390" lvl="1" indent="-226695" algn="l">
              <a:lnSpc>
                <a:spcPct val="150000"/>
              </a:lnSpc>
              <a:buFont typeface="Arial"/>
              <a:buChar char="•"/>
            </a:pPr>
            <a:r>
              <a:rPr lang="en-US" sz="2100" b="1" dirty="0">
                <a:solidFill>
                  <a:srgbClr val="000000"/>
                </a:solidFill>
                <a:latin typeface="Lucida Bright" panose="02040602050505020304" pitchFamily="18" charset="0"/>
                <a:ea typeface="Lato Bold"/>
                <a:cs typeface="Lato Bold"/>
                <a:sym typeface="Lato Bold"/>
              </a:rPr>
              <a:t>Disability Inclusion</a:t>
            </a:r>
            <a:r>
              <a:rPr lang="en-US" sz="2100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: Students with disabilities may face challenges accessing proper resources, classrooms, and specialized teaching.</a:t>
            </a:r>
          </a:p>
          <a:p>
            <a:pPr algn="l">
              <a:lnSpc>
                <a:spcPct val="150000"/>
              </a:lnSpc>
            </a:pPr>
            <a:r>
              <a:rPr lang="en-US" sz="2299" b="1" dirty="0">
                <a:solidFill>
                  <a:srgbClr val="000000"/>
                </a:solidFill>
                <a:latin typeface="Lucida Bright" panose="02040602050505020304" pitchFamily="18" charset="0"/>
                <a:ea typeface="Lato Bold"/>
                <a:cs typeface="Lato Bold"/>
                <a:sym typeface="Lato Bold"/>
              </a:rPr>
              <a:t>Mental Health and Wellbeing</a:t>
            </a:r>
          </a:p>
          <a:p>
            <a:pPr marL="453390" lvl="1" indent="-226695" algn="l">
              <a:lnSpc>
                <a:spcPct val="150000"/>
              </a:lnSpc>
              <a:buFont typeface="Arial"/>
              <a:buChar char="•"/>
            </a:pPr>
            <a:r>
              <a:rPr lang="en-US" sz="2100" b="1" dirty="0">
                <a:solidFill>
                  <a:srgbClr val="000000"/>
                </a:solidFill>
                <a:latin typeface="Lucida Bright" panose="02040602050505020304" pitchFamily="18" charset="0"/>
                <a:ea typeface="Lato Bold"/>
                <a:cs typeface="Lato Bold"/>
                <a:sym typeface="Lato Bold"/>
              </a:rPr>
              <a:t>Student Stress and Burnout</a:t>
            </a:r>
            <a:r>
              <a:rPr lang="en-US" sz="2100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: The pressure to perform academically is causing significant mental health challenges for students, especially in competitive environments.</a:t>
            </a:r>
          </a:p>
          <a:p>
            <a:pPr marL="453390" lvl="1" indent="-226695" algn="l">
              <a:lnSpc>
                <a:spcPct val="150000"/>
              </a:lnSpc>
              <a:buFont typeface="Arial"/>
              <a:buChar char="•"/>
            </a:pPr>
            <a:r>
              <a:rPr lang="en-US" sz="2100" b="1" dirty="0">
                <a:solidFill>
                  <a:srgbClr val="000000"/>
                </a:solidFill>
                <a:latin typeface="Lucida Bright" panose="02040602050505020304" pitchFamily="18" charset="0"/>
                <a:ea typeface="Lato Bold"/>
                <a:cs typeface="Lato Bold"/>
                <a:sym typeface="Lato Bold"/>
              </a:rPr>
              <a:t>Lack of Support Systems</a:t>
            </a:r>
            <a:r>
              <a:rPr lang="en-US" sz="2100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: Many schools do not have adequate counseling services or mental health support for students.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2399" b="1" dirty="0">
                <a:solidFill>
                  <a:srgbClr val="000000"/>
                </a:solidFill>
                <a:latin typeface="Lucida Bright" panose="02040602050505020304" pitchFamily="18" charset="0"/>
                <a:ea typeface="Lato Bold"/>
                <a:cs typeface="Lato Bold"/>
                <a:sym typeface="Lato Bold"/>
              </a:rPr>
              <a:t>Resource Limitations</a:t>
            </a:r>
          </a:p>
          <a:p>
            <a:pPr marL="453390" lvl="1" indent="-226695" algn="just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b="1" dirty="0">
                <a:solidFill>
                  <a:srgbClr val="000000"/>
                </a:solidFill>
                <a:latin typeface="Lucida Bright" panose="02040602050505020304" pitchFamily="18" charset="0"/>
                <a:ea typeface="Lato Bold"/>
                <a:cs typeface="Lato Bold"/>
                <a:sym typeface="Lato Bold"/>
              </a:rPr>
              <a:t>Funding Shortages</a:t>
            </a:r>
            <a:r>
              <a:rPr lang="en-US" sz="2100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: Many schools, especially in developing countries, lack basic resources like textbooks, classrooms, and technology.</a:t>
            </a:r>
          </a:p>
          <a:p>
            <a:pPr marL="453390" lvl="1" indent="-226695" algn="just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b="1" dirty="0">
                <a:solidFill>
                  <a:srgbClr val="000000"/>
                </a:solidFill>
                <a:latin typeface="Lucida Bright" panose="02040602050505020304" pitchFamily="18" charset="0"/>
                <a:ea typeface="Lato Bold"/>
                <a:cs typeface="Lato Bold"/>
                <a:sym typeface="Lato Bold"/>
              </a:rPr>
              <a:t>Teacher Salaries</a:t>
            </a:r>
            <a:r>
              <a:rPr lang="en-US" sz="2100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: In some regions, teachers are underpaid, which can affect motivation and retention rates.</a:t>
            </a:r>
          </a:p>
          <a:p>
            <a:pPr algn="l">
              <a:lnSpc>
                <a:spcPct val="150000"/>
              </a:lnSpc>
            </a:pPr>
            <a:r>
              <a:rPr lang="en-US" sz="2329" b="1" dirty="0">
                <a:solidFill>
                  <a:srgbClr val="000000"/>
                </a:solidFill>
                <a:latin typeface="Lucida Bright" panose="02040602050505020304" pitchFamily="18" charset="0"/>
                <a:ea typeface="Lato Bold"/>
                <a:cs typeface="Lato Bold"/>
                <a:sym typeface="Lato Bold"/>
              </a:rPr>
              <a:t>Over-reliance on Technology:</a:t>
            </a:r>
          </a:p>
          <a:p>
            <a:pPr marL="438127" lvl="1" indent="-219063" algn="l">
              <a:lnSpc>
                <a:spcPct val="150000"/>
              </a:lnSpc>
              <a:buFont typeface="Arial"/>
              <a:buChar char="•"/>
            </a:pPr>
            <a:r>
              <a:rPr lang="en-US" sz="2029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Relying too much on AI assistants may reduce students' ability to think critically and solve problems independently, potentially stifling creativity and self-learning skills.</a:t>
            </a:r>
            <a:endParaRPr lang="en-US" sz="2100" dirty="0">
              <a:solidFill>
                <a:srgbClr val="000000"/>
              </a:solidFill>
              <a:latin typeface="Lucida Bright" panose="02040602050505020304" pitchFamily="18" charset="0"/>
              <a:ea typeface="Lato"/>
              <a:cs typeface="Lato"/>
              <a:sym typeface="Lato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780210" y="780210"/>
            <a:ext cx="248490" cy="24849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AD74A9D8-6F18-A6C6-B019-34B9F827E4FD}"/>
              </a:ext>
            </a:extLst>
          </p:cNvPr>
          <p:cNvSpPr/>
          <p:nvPr/>
        </p:nvSpPr>
        <p:spPr>
          <a:xfrm>
            <a:off x="14325600" y="352715"/>
            <a:ext cx="3622944" cy="1828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Tech Titans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886696"/>
            <a:ext cx="18288000" cy="6400304"/>
            <a:chOff x="0" y="0"/>
            <a:chExt cx="4816593" cy="16856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685677"/>
            </a:xfrm>
            <a:custGeom>
              <a:avLst/>
              <a:gdLst/>
              <a:ahLst/>
              <a:cxnLst/>
              <a:rect l="l" t="t" r="r" b="b"/>
              <a:pathLst>
                <a:path w="4816592" h="1685677">
                  <a:moveTo>
                    <a:pt x="0" y="0"/>
                  </a:moveTo>
                  <a:lnTo>
                    <a:pt x="4816592" y="0"/>
                  </a:lnTo>
                  <a:lnTo>
                    <a:pt x="4816592" y="1685677"/>
                  </a:lnTo>
                  <a:lnTo>
                    <a:pt x="0" y="1685677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7333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>
                <a:latin typeface="Lucida Bright" panose="02040602050505020304" pitchFamily="18" charset="0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31776" y="4364332"/>
            <a:ext cx="16624447" cy="504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Lucida Bright" panose="02040602050505020304" pitchFamily="18" charset="0"/>
                <a:ea typeface="Heebo Bold"/>
                <a:cs typeface="Heebo Bold"/>
                <a:sym typeface="Heebo Bold"/>
              </a:rPr>
              <a:t>Around 265.2 million students were enrolled by 2022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458200" y="604183"/>
            <a:ext cx="8877943" cy="1057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3200" b="1" spc="300" dirty="0">
                <a:solidFill>
                  <a:srgbClr val="000000"/>
                </a:solidFill>
                <a:latin typeface="Algerian" panose="04020705040A02060702" pitchFamily="82" charset="0"/>
                <a:ea typeface="Helios Extended Bold"/>
                <a:cs typeface="Helios Extended Bold"/>
                <a:sym typeface="Helios Extended Bold"/>
              </a:rPr>
              <a:t>INTERETED PARTIES</a:t>
            </a:r>
          </a:p>
          <a:p>
            <a:pPr marL="0" lvl="0" indent="0" algn="l">
              <a:lnSpc>
                <a:spcPts val="4199"/>
              </a:lnSpc>
            </a:pPr>
            <a:endParaRPr lang="en-US" sz="2999" b="1" spc="299" dirty="0">
              <a:solidFill>
                <a:srgbClr val="000000"/>
              </a:solidFill>
              <a:latin typeface="Algerian" panose="04020705040A02060702" pitchFamily="82" charset="0"/>
              <a:ea typeface="Heebo Bold"/>
              <a:cs typeface="Heebo Bold"/>
              <a:sym typeface="Heeb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6635512"/>
            <a:ext cx="4350008" cy="817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</a:pPr>
            <a:r>
              <a:rPr lang="en-US" sz="2100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275-280 students be estimated to enroll by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68996" y="5484892"/>
            <a:ext cx="4350008" cy="1258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</a:pPr>
            <a:r>
              <a:rPr lang="en-US" sz="210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In 2024, the global AI in education market is estimated at approximately $5.57 billion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683168" y="6635512"/>
            <a:ext cx="4350008" cy="1694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</a:pPr>
            <a:r>
              <a:rPr lang="en-US" sz="210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 A survey indicates that 54% of parents believe AI could have a positive effect on their child's education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31776" y="866775"/>
            <a:ext cx="6510349" cy="993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</a:pPr>
            <a:r>
              <a:rPr lang="en-US" sz="6000" b="1" spc="300" dirty="0">
                <a:solidFill>
                  <a:srgbClr val="000000"/>
                </a:solidFill>
                <a:latin typeface="Algerian" panose="04020705040A02060702" pitchFamily="82" charset="0"/>
                <a:ea typeface="Helios Extended Bold"/>
                <a:cs typeface="Helios Extended Bold"/>
                <a:sym typeface="Helios Extended Bold"/>
              </a:rPr>
              <a:t>FUTURE MARKET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578281" y="1390613"/>
            <a:ext cx="8877943" cy="2136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60"/>
              </a:lnSpc>
            </a:pPr>
            <a:r>
              <a:rPr lang="en-US" sz="2400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Students</a:t>
            </a:r>
          </a:p>
          <a:p>
            <a:pPr marL="0" lvl="0" indent="0">
              <a:lnSpc>
                <a:spcPts val="3360"/>
              </a:lnSpc>
            </a:pPr>
            <a:r>
              <a:rPr lang="en-US" sz="2400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Faculty</a:t>
            </a:r>
          </a:p>
          <a:p>
            <a:pPr marL="0" lvl="0" indent="0">
              <a:lnSpc>
                <a:spcPts val="3360"/>
              </a:lnSpc>
            </a:pPr>
            <a:r>
              <a:rPr lang="en-US" sz="2400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Small scale researchers</a:t>
            </a:r>
          </a:p>
          <a:p>
            <a:pPr marL="0" lvl="0" indent="0">
              <a:lnSpc>
                <a:spcPts val="3360"/>
              </a:lnSpc>
            </a:pPr>
            <a:r>
              <a:rPr lang="en-US" sz="2400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Educational Institute authorities</a:t>
            </a:r>
          </a:p>
          <a:p>
            <a:pPr marL="0" lvl="0" indent="0">
              <a:lnSpc>
                <a:spcPts val="3360"/>
              </a:lnSpc>
            </a:pPr>
            <a:r>
              <a:rPr lang="en-US" sz="2400" dirty="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Parents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583287" y="9258300"/>
            <a:ext cx="248490" cy="24849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7331978" y="4343850"/>
            <a:ext cx="248490" cy="24849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855934" y="7340362"/>
            <a:ext cx="4350008" cy="1694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</a:pPr>
            <a:r>
              <a:rPr lang="en-US" sz="2100">
                <a:solidFill>
                  <a:srgbClr val="000000"/>
                </a:solidFill>
                <a:latin typeface="Lucida Bright" panose="02040602050505020304" pitchFamily="18" charset="0"/>
                <a:ea typeface="Lato"/>
                <a:cs typeface="Lato"/>
                <a:sym typeface="Lato"/>
              </a:rPr>
              <a:t>The market is expected to continue its rapid expansion, reaching around $21.13 billion by 2028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5D96C9F-5131-A5FC-AFED-FC9DB22503A6}"/>
              </a:ext>
            </a:extLst>
          </p:cNvPr>
          <p:cNvSpPr/>
          <p:nvPr/>
        </p:nvSpPr>
        <p:spPr>
          <a:xfrm>
            <a:off x="14325600" y="352715"/>
            <a:ext cx="3622944" cy="1828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Tech Titans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52945" y="644983"/>
            <a:ext cx="10583930" cy="1012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</a:pPr>
            <a:r>
              <a:rPr lang="en-US" sz="6600" b="1" spc="300" dirty="0">
                <a:solidFill>
                  <a:srgbClr val="000000"/>
                </a:solidFill>
                <a:latin typeface="Algerian" panose="04020705040A02060702" pitchFamily="82" charset="0"/>
                <a:ea typeface="Helios Extended Bold"/>
                <a:cs typeface="Helios Extended Bold"/>
                <a:sym typeface="Helios Extended Bold"/>
              </a:rPr>
              <a:t>TEAM DETAILS : 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28700" y="9009810"/>
            <a:ext cx="248490" cy="24849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201399" y="500630"/>
            <a:ext cx="248490" cy="24849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 flipH="1">
            <a:off x="1033463" y="0"/>
            <a:ext cx="0" cy="3334176"/>
          </a:xfrm>
          <a:prstGeom prst="line">
            <a:avLst/>
          </a:prstGeom>
          <a:ln w="57150" cap="flat">
            <a:solidFill>
              <a:srgbClr val="4E6E81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C91F654B-5B9C-68F6-0E2D-AACE86FD76D3}"/>
              </a:ext>
            </a:extLst>
          </p:cNvPr>
          <p:cNvSpPr txBox="1"/>
          <p:nvPr/>
        </p:nvSpPr>
        <p:spPr>
          <a:xfrm>
            <a:off x="1524000" y="1790700"/>
            <a:ext cx="9677399" cy="51805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360"/>
              </a:lnSpc>
            </a:pPr>
            <a:endParaRPr lang="en-US" sz="2100" spc="21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lnSpc>
                <a:spcPts val="3360"/>
              </a:lnSpc>
            </a:pPr>
            <a:endParaRPr lang="en-US" sz="2100" spc="21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lnSpc>
                <a:spcPts val="3360"/>
              </a:lnSpc>
            </a:pPr>
            <a:r>
              <a:rPr lang="en-US" sz="3200" b="1" spc="210" dirty="0">
                <a:solidFill>
                  <a:srgbClr val="000000"/>
                </a:solidFill>
                <a:latin typeface="+mj-lt"/>
                <a:ea typeface="Lato"/>
                <a:cs typeface="Lato"/>
                <a:sym typeface="Lato"/>
              </a:rPr>
              <a:t>Team Name         </a:t>
            </a:r>
            <a:r>
              <a:rPr lang="en-US" sz="2800" b="1" spc="21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2100" spc="21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US" sz="2800" spc="21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Tech Titans</a:t>
            </a:r>
          </a:p>
          <a:p>
            <a:pPr marL="0" lvl="0" indent="0">
              <a:lnSpc>
                <a:spcPts val="3360"/>
              </a:lnSpc>
            </a:pPr>
            <a:endParaRPr lang="en-US" sz="2100" spc="21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lnSpc>
                <a:spcPts val="3360"/>
              </a:lnSpc>
            </a:pPr>
            <a:r>
              <a:rPr lang="en-US" sz="3200" b="1" spc="210" dirty="0">
                <a:solidFill>
                  <a:srgbClr val="000000"/>
                </a:solidFill>
                <a:latin typeface="+mj-lt"/>
                <a:ea typeface="Lato"/>
                <a:cs typeface="Lato"/>
                <a:sym typeface="Lato"/>
              </a:rPr>
              <a:t>Team Size           </a:t>
            </a:r>
            <a:r>
              <a:rPr lang="en-US" sz="4400" spc="210" dirty="0">
                <a:solidFill>
                  <a:srgbClr val="000000"/>
                </a:solidFill>
                <a:latin typeface="+mj-lt"/>
                <a:ea typeface="Lato"/>
                <a:cs typeface="Lato"/>
                <a:sym typeface="Lato"/>
              </a:rPr>
              <a:t> </a:t>
            </a:r>
            <a:r>
              <a:rPr lang="en-US" sz="3200" spc="21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  <a:r>
              <a:rPr lang="en-US" sz="2800" spc="21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  <a:p>
            <a:pPr marL="0" lvl="0" indent="0">
              <a:lnSpc>
                <a:spcPts val="3360"/>
              </a:lnSpc>
            </a:pPr>
            <a:endParaRPr lang="en-US" sz="2100" spc="21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lnSpc>
                <a:spcPts val="3360"/>
              </a:lnSpc>
            </a:pPr>
            <a:r>
              <a:rPr lang="en-US" sz="3200" b="1" spc="21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Team Members : </a:t>
            </a:r>
          </a:p>
          <a:p>
            <a:pPr marL="0" lvl="0" indent="0">
              <a:lnSpc>
                <a:spcPts val="3360"/>
              </a:lnSpc>
            </a:pPr>
            <a:endParaRPr lang="en-US" sz="2100" spc="21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lnSpc>
                <a:spcPts val="3360"/>
              </a:lnSpc>
            </a:pPr>
            <a:r>
              <a:rPr lang="en-US" sz="2100" spc="21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sz="2800" spc="21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P. </a:t>
            </a:r>
            <a:r>
              <a:rPr lang="en-US" sz="2800" spc="21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Venkateswaramma</a:t>
            </a:r>
            <a:r>
              <a:rPr lang="en-US" sz="2800" spc="21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	22BQ1A42B5</a:t>
            </a:r>
          </a:p>
          <a:p>
            <a:pPr marL="0" lvl="0" indent="0">
              <a:lnSpc>
                <a:spcPts val="3360"/>
              </a:lnSpc>
            </a:pPr>
            <a:r>
              <a:rPr lang="en-US" sz="2800" spc="21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P. </a:t>
            </a:r>
            <a:r>
              <a:rPr lang="en-US" sz="2800" spc="21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Vathsalya</a:t>
            </a:r>
            <a:r>
              <a:rPr lang="en-US" sz="2800" spc="21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			22BQ1A42B4</a:t>
            </a:r>
          </a:p>
          <a:p>
            <a:pPr marL="0" lvl="0" indent="0">
              <a:lnSpc>
                <a:spcPts val="3360"/>
              </a:lnSpc>
            </a:pPr>
            <a:r>
              <a:rPr lang="en-US" sz="2800" spc="21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S. </a:t>
            </a:r>
            <a:r>
              <a:rPr lang="en-US" sz="2800" spc="21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Josna</a:t>
            </a:r>
            <a:r>
              <a:rPr lang="en-US" sz="2800" spc="21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				23BQ5A4213</a:t>
            </a:r>
          </a:p>
          <a:p>
            <a:pPr marL="0" lvl="0" indent="0">
              <a:lnSpc>
                <a:spcPts val="3360"/>
              </a:lnSpc>
            </a:pPr>
            <a:r>
              <a:rPr lang="en-US" sz="2800" spc="21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P. Kavya 					22BQ1A42B0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7369F7-69AF-132F-6A66-D8C84CFEF5A4}"/>
              </a:ext>
            </a:extLst>
          </p:cNvPr>
          <p:cNvSpPr/>
          <p:nvPr/>
        </p:nvSpPr>
        <p:spPr>
          <a:xfrm>
            <a:off x="14325600" y="601097"/>
            <a:ext cx="3622944" cy="1828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Tech Titans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52800" y="2247900"/>
            <a:ext cx="14935200" cy="5715000"/>
            <a:chOff x="0" y="0"/>
            <a:chExt cx="1128752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8752" cy="406400"/>
            </a:xfrm>
            <a:custGeom>
              <a:avLst/>
              <a:gdLst/>
              <a:ahLst/>
              <a:cxnLst/>
              <a:rect l="l" t="t" r="r" b="b"/>
              <a:pathLst>
                <a:path w="1128752" h="406400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958126" y="3970422"/>
            <a:ext cx="12371749" cy="20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238"/>
              </a:lnSpc>
            </a:pPr>
            <a:r>
              <a:rPr lang="en-US" sz="13900" b="1" spc="579" dirty="0">
                <a:solidFill>
                  <a:srgbClr val="000000"/>
                </a:solidFill>
                <a:latin typeface="Algerian" panose="04020705040A02060702" pitchFamily="82" charset="0"/>
                <a:ea typeface="Helios Extended Bold"/>
                <a:cs typeface="Helios Extended Bold"/>
                <a:sym typeface="Helios Extended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9009810"/>
            <a:ext cx="248490" cy="24849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010810" y="1028700"/>
            <a:ext cx="248490" cy="24849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681</Words>
  <Application>Microsoft Office PowerPoint</Application>
  <PresentationFormat>Custom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Wingdings</vt:lpstr>
      <vt:lpstr>Lucida Bright</vt:lpstr>
      <vt:lpstr>Arial</vt:lpstr>
      <vt:lpstr>Lato</vt:lpstr>
      <vt:lpstr>Chunk Five</vt:lpstr>
      <vt:lpstr>Calibri</vt:lpstr>
      <vt:lpstr>Heebo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Grey Modern Business Research Proposal Presentation</dc:title>
  <dc:creator>VENKATESWARAMMA PATTAPU</dc:creator>
  <cp:lastModifiedBy>VENKATESWARAMMA PATTAPU</cp:lastModifiedBy>
  <cp:revision>11</cp:revision>
  <dcterms:created xsi:type="dcterms:W3CDTF">2006-08-16T00:00:00Z</dcterms:created>
  <dcterms:modified xsi:type="dcterms:W3CDTF">2025-07-16T19:38:07Z</dcterms:modified>
  <dc:identifier>DAGZwM6au3U</dc:identifier>
</cp:coreProperties>
</file>