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76" r:id="rId4"/>
    <p:sldId id="263" r:id="rId5"/>
    <p:sldId id="277" r:id="rId6"/>
    <p:sldId id="280" r:id="rId7"/>
    <p:sldId id="282" r:id="rId8"/>
    <p:sldId id="26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60" r:id="rId20"/>
    <p:sldId id="292" r:id="rId21"/>
    <p:sldId id="293" r:id="rId22"/>
    <p:sldId id="279" r:id="rId23"/>
    <p:sldId id="295" r:id="rId2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สไตล์สีปานกลาง 4 - เน้น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สไตล์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74964571-E45D-498B-9A6F-E3F1790361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D85461C-40F5-44E9-B9D6-20043D6C0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DF38-92E1-4896-884B-FEA13588208F}" type="datetimeFigureOut">
              <a:rPr lang="th-TH" smtClean="0"/>
              <a:t>19/10/64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DC74E80-F245-429A-8C87-D99D96CC3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 dirty="0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ADAFB51-3444-400A-9C6A-4A0CCF4EDB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009BA-26F5-4F57-B3B1-5EC000051D72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05661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ECA5-CBEF-4B11-A425-56155C32F326}" type="datetimeFigureOut">
              <a:rPr lang="th-TH" smtClean="0"/>
              <a:t>19/10/64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A478-AFAA-4C9E-B770-219CA27D477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867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6bd6ebcaa4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6bd6ebcaa4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a131f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a131f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89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0a131ff5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0a131ff5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a131ff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a131ff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0b2335a71_0_1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0b2335a71_0_1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0a131ff5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0a131ff5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84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a131ff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a131ff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78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a131ff5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a131ff5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39567" y="-310167"/>
            <a:ext cx="10658800" cy="54852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0" name="Google Shape;10;p2"/>
          <p:cNvSpPr/>
          <p:nvPr/>
        </p:nvSpPr>
        <p:spPr>
          <a:xfrm>
            <a:off x="7218533" y="3763467"/>
            <a:ext cx="3884400" cy="348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1" name="Google Shape;11;p2"/>
          <p:cNvSpPr/>
          <p:nvPr/>
        </p:nvSpPr>
        <p:spPr>
          <a:xfrm rot="5400000">
            <a:off x="10531767" y="543600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391601" y="1210400"/>
            <a:ext cx="92056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7275949" y="5254433"/>
            <a:ext cx="38844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592211FD-626C-4137-B538-2E717448B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271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461088" y="3142155"/>
            <a:ext cx="11360800" cy="1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4642867" y="2089835"/>
            <a:ext cx="2906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76C299D8-1744-4783-945A-1D8EF2B7C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869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9454800" y="2455213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59" name="Google Shape;59;p13"/>
          <p:cNvSpPr/>
          <p:nvPr/>
        </p:nvSpPr>
        <p:spPr>
          <a:xfrm>
            <a:off x="-1745667" y="2455213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60" name="Google Shape;60;p13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9829141" y="2951219"/>
            <a:ext cx="1612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770856" y="3303773"/>
            <a:ext cx="29592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6583877" y="3303773"/>
            <a:ext cx="28760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561400" y="459600"/>
            <a:ext cx="579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770856" y="4585947"/>
            <a:ext cx="29592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6736276" y="4585947"/>
            <a:ext cx="272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770773" y="2541251"/>
            <a:ext cx="41736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6583976" y="2541251"/>
            <a:ext cx="28760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770773" y="4208263"/>
            <a:ext cx="4173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6875973" y="4208263"/>
            <a:ext cx="2584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74179" y="4251167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9829141" y="4251167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74179" y="2951219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C6844E67-3BD6-4948-823F-09039F030B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756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 flipH="1">
            <a:off x="5772833" y="1545345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 flipH="1">
            <a:off x="5772833" y="2099177"/>
            <a:ext cx="2671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2"/>
          </p:nvPr>
        </p:nvSpPr>
        <p:spPr>
          <a:xfrm flipH="1">
            <a:off x="7360333" y="434606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 flipH="1">
            <a:off x="7360333" y="4914961"/>
            <a:ext cx="3253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 idx="4"/>
          </p:nvPr>
        </p:nvSpPr>
        <p:spPr>
          <a:xfrm flipH="1">
            <a:off x="6585633" y="29735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 flipH="1">
            <a:off x="6585633" y="3535841"/>
            <a:ext cx="2671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/>
          </p:nvPr>
        </p:nvSpPr>
        <p:spPr>
          <a:xfrm>
            <a:off x="7236467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80EFBFCA-96C6-4C3A-820E-CBD0A4160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3813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 flipH="1">
            <a:off x="6811100" y="3056133"/>
            <a:ext cx="4055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 flipH="1">
            <a:off x="1163100" y="3048633"/>
            <a:ext cx="4134800" cy="14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23367" y="472300"/>
            <a:ext cx="62332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 flipH="1">
            <a:off x="6893643" y="5228700"/>
            <a:ext cx="21996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 flipH="1">
            <a:off x="3055500" y="5228685"/>
            <a:ext cx="22424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72B96011-EC33-4A26-B3C2-267CBAB09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145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 flipH="1">
            <a:off x="8807584" y="3319119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 flipH="1">
            <a:off x="8539184" y="3881933"/>
            <a:ext cx="261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 flipH="1">
            <a:off x="1303608" y="3319119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 flipH="1">
            <a:off x="1170001" y="3881933"/>
            <a:ext cx="234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4"/>
          </p:nvPr>
        </p:nvSpPr>
        <p:spPr>
          <a:xfrm flipH="1">
            <a:off x="4885808" y="3319119"/>
            <a:ext cx="242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 flipH="1">
            <a:off x="4885801" y="3881933"/>
            <a:ext cx="2420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/>
          </p:nvPr>
        </p:nvSpPr>
        <p:spPr>
          <a:xfrm>
            <a:off x="804700" y="474195"/>
            <a:ext cx="4524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787CCFFD-792E-48BE-BE8E-E8D895E0C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35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 flipH="1">
            <a:off x="8261384" y="2035748"/>
            <a:ext cx="243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8067584" y="28195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2"/>
          </p:nvPr>
        </p:nvSpPr>
        <p:spPr>
          <a:xfrm flipH="1">
            <a:off x="5090551" y="2035748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 flipH="1">
            <a:off x="4721151" y="28195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"/>
          </p:nvPr>
        </p:nvSpPr>
        <p:spPr>
          <a:xfrm flipH="1">
            <a:off x="8436984" y="41836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 flipH="1">
            <a:off x="8067584" y="4973657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6"/>
          </p:nvPr>
        </p:nvSpPr>
        <p:spPr>
          <a:xfrm flipH="1">
            <a:off x="1674217" y="2226948"/>
            <a:ext cx="2080800" cy="5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 flipH="1">
            <a:off x="1304817" y="2819573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8"/>
          </p:nvPr>
        </p:nvSpPr>
        <p:spPr>
          <a:xfrm flipH="1">
            <a:off x="5090551" y="41836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9"/>
          </p:nvPr>
        </p:nvSpPr>
        <p:spPr>
          <a:xfrm flipH="1">
            <a:off x="4721151" y="4973657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ctrTitle" idx="13"/>
          </p:nvPr>
        </p:nvSpPr>
        <p:spPr>
          <a:xfrm flipH="1">
            <a:off x="1674219" y="41837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4"/>
          </p:nvPr>
        </p:nvSpPr>
        <p:spPr>
          <a:xfrm flipH="1">
            <a:off x="1304817" y="4973676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792867" y="474200"/>
            <a:ext cx="32840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5B578E61-F0B1-4D6B-A17E-39B5A400CC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415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hasCustomPrompt="1"/>
          </p:nvPr>
        </p:nvSpPr>
        <p:spPr>
          <a:xfrm>
            <a:off x="822467" y="4521000"/>
            <a:ext cx="4552800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2" hasCustomPrompt="1"/>
          </p:nvPr>
        </p:nvSpPr>
        <p:spPr>
          <a:xfrm>
            <a:off x="2870367" y="2356200"/>
            <a:ext cx="4727600" cy="1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 flipH="1">
            <a:off x="6171167" y="4313003"/>
            <a:ext cx="3052400" cy="1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 flipH="1">
            <a:off x="7901033" y="2319703"/>
            <a:ext cx="3052400" cy="1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4"/>
          </p:nvPr>
        </p:nvSpPr>
        <p:spPr>
          <a:xfrm>
            <a:off x="804700" y="474195"/>
            <a:ext cx="4524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B86CF962-3156-4076-8D6A-7F986DDE0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50806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Technology design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 flipH="1">
            <a:off x="831375" y="1643931"/>
            <a:ext cx="23960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A1AD840F-2377-48B7-BE97-2D3A97D84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048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27" name="Google Shape;127;p20"/>
          <p:cNvSpPr/>
          <p:nvPr/>
        </p:nvSpPr>
        <p:spPr>
          <a:xfrm>
            <a:off x="-733233" y="2278833"/>
            <a:ext cx="3806800" cy="3405200"/>
          </a:xfrm>
          <a:prstGeom prst="roundRect">
            <a:avLst>
              <a:gd name="adj" fmla="val 785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073513" y="1911133"/>
            <a:ext cx="685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18200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FE8259A6-E646-48F3-8BE3-6DA41DF9F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1725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638967" y="2390267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32" name="Google Shape;132;p21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447021" y="2694755"/>
            <a:ext cx="7167600" cy="36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92868" y="474200"/>
            <a:ext cx="78508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 dirty="0"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047738E3-B828-407D-9B51-FEC05606A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943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5419167" y="5040967"/>
            <a:ext cx="7836000" cy="128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2" name="Google Shape;22;p4"/>
          <p:cNvSpPr/>
          <p:nvPr/>
        </p:nvSpPr>
        <p:spPr>
          <a:xfrm>
            <a:off x="-292000" y="2539000"/>
            <a:ext cx="3411200" cy="17800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334100" y="2116967"/>
            <a:ext cx="5702400" cy="37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94467" y="3069404"/>
            <a:ext cx="42072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BAEC9240-8B1D-4E55-A9E9-BD9311440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2273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376067" y="2445533"/>
            <a:ext cx="5214800" cy="4798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37" name="Google Shape;137;p22"/>
          <p:cNvSpPr/>
          <p:nvPr/>
        </p:nvSpPr>
        <p:spPr>
          <a:xfrm>
            <a:off x="5473700" y="-310167"/>
            <a:ext cx="9350800" cy="33524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38" name="Google Shape;138;p22"/>
          <p:cNvSpPr/>
          <p:nvPr/>
        </p:nvSpPr>
        <p:spPr>
          <a:xfrm>
            <a:off x="3403600" y="5808733"/>
            <a:ext cx="2628800" cy="14348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819640" y="2842100"/>
            <a:ext cx="33412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27668" y="5637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68E2C463-417D-4AF6-A3C4-DBDFD5B12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80409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5561400" y="459600"/>
            <a:ext cx="579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F311F3A0-3ED0-4270-862D-C8E8DA3C4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46428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F6283184-7E0B-45F9-895E-70C7FC918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8345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6653DF0D-2FB5-45CC-B0BA-85CFCCE75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25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7498273" y="2661225"/>
            <a:ext cx="20808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7498357" y="3202889"/>
            <a:ext cx="33548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2270059" y="2661219"/>
            <a:ext cx="24236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338843" y="3202889"/>
            <a:ext cx="33548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7236467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CFC52FD8-2604-4307-B40A-D63A49A12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7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A4350E74-131E-47BB-A467-E5470F9D2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18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 flipH="1">
            <a:off x="833000" y="1762400"/>
            <a:ext cx="10272000" cy="4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B439195A-95D3-4099-87F9-FEC3D64A6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269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2481100" y="-111933"/>
            <a:ext cx="10431200" cy="54620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40" name="Google Shape;40;p8"/>
          <p:cNvSpPr/>
          <p:nvPr/>
        </p:nvSpPr>
        <p:spPr>
          <a:xfrm flipH="1">
            <a:off x="-473900" y="3585833"/>
            <a:ext cx="3887200" cy="2447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41" name="Google Shape;41;p8"/>
          <p:cNvSpPr/>
          <p:nvPr/>
        </p:nvSpPr>
        <p:spPr>
          <a:xfrm rot="-5400000" flipH="1">
            <a:off x="8764367" y="5769533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948300" y="1330067"/>
            <a:ext cx="498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B0EF9298-9E7B-42FA-B854-EC34EA465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34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819640" y="2842100"/>
            <a:ext cx="33412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27668" y="5637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962B884C-2667-45D4-B147-0147C46CA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947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 flipH="1">
            <a:off x="812773" y="1648373"/>
            <a:ext cx="29828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92868" y="474193"/>
            <a:ext cx="341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B91A0CEA-8109-4A73-9605-852570F77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6371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5207000" y="536067"/>
            <a:ext cx="7987200" cy="41572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5617867" y="1330067"/>
            <a:ext cx="498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idx="2"/>
          </p:nvPr>
        </p:nvSpPr>
        <p:spPr>
          <a:xfrm>
            <a:off x="850333" y="720000"/>
            <a:ext cx="4434000" cy="10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0B2C74C7-DD5F-4C35-BFE7-8176C1B8D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6986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 dirty="0"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BA679656-2A6D-450F-BE35-CA3E4FA63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D192-474F-40C6-B43B-4BE571678B2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807809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 rot="1416">
            <a:off x="6712822" y="4303159"/>
            <a:ext cx="3884400" cy="163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นำเสนอโดย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นายปกาศิต พรหมลายก รหัสนิสิต 612021151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นายปฐวี ศรีประสม รหัสนิสิต 612021152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สาขาวิทยาการคอมพิวเตอร์ คณะวิทยาศาสตร์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1391601" y="1210400"/>
            <a:ext cx="9205600" cy="273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th-TH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แอปพลิเคชันจำแนกพันธุ์ทุเรียนด้วยเทคนิคการเรียนรู้ด้วยเครื่อง</a:t>
            </a:r>
            <a:br>
              <a:rPr lang="th-TH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</a:br>
            <a:r>
              <a:rPr lang="th-TH" sz="1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  <a:br>
              <a:rPr lang="th-TH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</a:b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Application for Durian Variety Classification using Machine Learning Technique.</a:t>
            </a:r>
            <a:endParaRPr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4" name="Google Shape;155;p28">
            <a:extLst>
              <a:ext uri="{FF2B5EF4-FFF2-40B4-BE49-F238E27FC236}">
                <a16:creationId xmlns:a16="http://schemas.microsoft.com/office/drawing/2014/main" id="{85B982CE-CF09-4149-9C5C-37BB7B7420BD}"/>
              </a:ext>
            </a:extLst>
          </p:cNvPr>
          <p:cNvSpPr txBox="1">
            <a:spLocks/>
          </p:cNvSpPr>
          <p:nvPr/>
        </p:nvSpPr>
        <p:spPr>
          <a:xfrm rot="1416">
            <a:off x="1279474" y="4591199"/>
            <a:ext cx="3884400" cy="105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18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3733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ผู้ช่วยศาสตราจารย์ ดร. นพมาศ ปักเข็ม</a:t>
            </a: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07D60626-7B9F-48A5-86D9-60E9D915F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</a:t>
            </a:fld>
            <a:endParaRPr lang="th-TH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42;p48">
            <a:extLst>
              <a:ext uri="{FF2B5EF4-FFF2-40B4-BE49-F238E27FC236}">
                <a16:creationId xmlns:a16="http://schemas.microsoft.com/office/drawing/2014/main" id="{B2B809C1-EE05-4546-90F9-96F0DC5351B0}"/>
              </a:ext>
            </a:extLst>
          </p:cNvPr>
          <p:cNvSpPr/>
          <p:nvPr/>
        </p:nvSpPr>
        <p:spPr>
          <a:xfrm>
            <a:off x="-373224" y="2267339"/>
            <a:ext cx="5421085" cy="2519265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th-TH" sz="3733" dirty="0"/>
          </a:p>
        </p:txBody>
      </p:sp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8078817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3.2 การทำงานของระบบ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2" name="Google Shape;220;p33">
            <a:extLst>
              <a:ext uri="{FF2B5EF4-FFF2-40B4-BE49-F238E27FC236}">
                <a16:creationId xmlns:a16="http://schemas.microsoft.com/office/drawing/2014/main" id="{6B989514-DA83-41F8-AB8E-743C03C3D3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-186614" y="2498271"/>
            <a:ext cx="4525347" cy="17121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1371600" lvl="3" algn="r"/>
            <a:r>
              <a:rPr lang="th-TH" sz="4000" dirty="0">
                <a:latin typeface="pluempluem" panose="02000503000000000000" pitchFamily="50" charset="-34"/>
                <a:cs typeface="pluempluem" panose="02000503000000000000" pitchFamily="50" charset="-34"/>
              </a:rPr>
              <a:t>หน้า </a:t>
            </a:r>
            <a:r>
              <a:rPr lang="en-US" sz="4000" dirty="0">
                <a:latin typeface="pluempluem" panose="02000503000000000000" pitchFamily="50" charset="-34"/>
                <a:cs typeface="pluempluem" panose="02000503000000000000" pitchFamily="50" charset="-34"/>
              </a:rPr>
              <a:t>Help </a:t>
            </a:r>
            <a:br>
              <a:rPr lang="th-TH" sz="4000" dirty="0">
                <a:latin typeface="pluempluem" panose="02000503000000000000" pitchFamily="50" charset="-34"/>
                <a:cs typeface="pluempluem" panose="02000503000000000000" pitchFamily="50" charset="-34"/>
              </a:rPr>
            </a:br>
            <a:r>
              <a:rPr lang="th-TH" sz="3200" dirty="0">
                <a:latin typeface="pluempluem" panose="02000503000000000000" pitchFamily="50" charset="-34"/>
                <a:cs typeface="pluempluem" panose="02000503000000000000" pitchFamily="50" charset="-34"/>
              </a:rPr>
              <a:t>หรือวิธีการใช้งาน</a:t>
            </a:r>
            <a:endParaRPr lang="en-US" sz="3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4461291-EDB9-412C-BE29-90F13A8DE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45" y="1621647"/>
            <a:ext cx="2896590" cy="457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ECF3F8C9-C29F-4E78-B97D-1A8A9B2CA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10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506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42;p48">
            <a:extLst>
              <a:ext uri="{FF2B5EF4-FFF2-40B4-BE49-F238E27FC236}">
                <a16:creationId xmlns:a16="http://schemas.microsoft.com/office/drawing/2014/main" id="{B2B809C1-EE05-4546-90F9-96F0DC5351B0}"/>
              </a:ext>
            </a:extLst>
          </p:cNvPr>
          <p:cNvSpPr/>
          <p:nvPr/>
        </p:nvSpPr>
        <p:spPr>
          <a:xfrm>
            <a:off x="-740536" y="2267339"/>
            <a:ext cx="3508310" cy="2519265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th-TH" sz="3733" dirty="0"/>
          </a:p>
        </p:txBody>
      </p:sp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8078817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3.2 การทำงานของระบบ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2" name="Google Shape;220;p33">
            <a:extLst>
              <a:ext uri="{FF2B5EF4-FFF2-40B4-BE49-F238E27FC236}">
                <a16:creationId xmlns:a16="http://schemas.microsoft.com/office/drawing/2014/main" id="{6B989514-DA83-41F8-AB8E-743C03C3D3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-1147039" y="2877782"/>
            <a:ext cx="3676258" cy="103634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1371600" lvl="3" algn="r"/>
            <a:r>
              <a:rPr lang="th-TH" sz="3200" dirty="0">
                <a:latin typeface="pluempluem" panose="02000503000000000000" pitchFamily="50" charset="-34"/>
                <a:cs typeface="pluempluem" panose="02000503000000000000" pitchFamily="50" charset="-34"/>
              </a:rPr>
              <a:t>กล้องถ่ายรูป</a:t>
            </a:r>
            <a:endParaRPr lang="en-US" sz="3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3F1848C7-CBFF-4707-A883-B04BEF387F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93" y="145920"/>
            <a:ext cx="2518698" cy="397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0BA7E21D-73D7-48AA-9941-91416D3BD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48" y="1189372"/>
            <a:ext cx="2065934" cy="3376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FDB02FF1-F886-4494-8FBA-CBF2C69578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57" y="2553149"/>
            <a:ext cx="1903483" cy="31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6D4AC74A-168D-41A3-92CE-4E95D29B65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16" y="2267338"/>
            <a:ext cx="2316696" cy="44211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1BF21EB8-6081-4362-861D-39EC1B46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11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82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42;p48">
            <a:extLst>
              <a:ext uri="{FF2B5EF4-FFF2-40B4-BE49-F238E27FC236}">
                <a16:creationId xmlns:a16="http://schemas.microsoft.com/office/drawing/2014/main" id="{B2B809C1-EE05-4546-90F9-96F0DC5351B0}"/>
              </a:ext>
            </a:extLst>
          </p:cNvPr>
          <p:cNvSpPr/>
          <p:nvPr/>
        </p:nvSpPr>
        <p:spPr>
          <a:xfrm>
            <a:off x="-634482" y="2836506"/>
            <a:ext cx="2749002" cy="1623527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th-TH" sz="3733" dirty="0"/>
          </a:p>
        </p:txBody>
      </p:sp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8078817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3.2 การทำงานของระบบ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2" name="Google Shape;220;p33">
            <a:extLst>
              <a:ext uri="{FF2B5EF4-FFF2-40B4-BE49-F238E27FC236}">
                <a16:creationId xmlns:a16="http://schemas.microsoft.com/office/drawing/2014/main" id="{6B989514-DA83-41F8-AB8E-743C03C3D3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-845359" y="3008796"/>
            <a:ext cx="2529219" cy="103634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1371600" lvl="3" algn="r"/>
            <a:r>
              <a:rPr lang="th-TH" sz="3200" dirty="0">
                <a:latin typeface="pluempluem" panose="02000503000000000000" pitchFamily="50" charset="-34"/>
                <a:cs typeface="pluempluem" panose="02000503000000000000" pitchFamily="50" charset="-34"/>
              </a:rPr>
              <a:t>อัลบั้ม</a:t>
            </a:r>
            <a:endParaRPr lang="en-US" sz="3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3F1848C7-CBFF-4707-A883-B04BEF387F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689" y="145920"/>
            <a:ext cx="2835419" cy="447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9CDAB1C-B648-464E-8A53-7AFB61240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09" y="1621647"/>
            <a:ext cx="2810222" cy="442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A6ACC939-741B-4DB9-B56B-A73219B4C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2393704"/>
            <a:ext cx="2669721" cy="4227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2B1F3666-715E-4E95-85C4-2910FD5F4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12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315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7593626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3.3 การประเมินแอปพลิเคชัน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3" name="Google Shape;830;p52">
            <a:extLst>
              <a:ext uri="{FF2B5EF4-FFF2-40B4-BE49-F238E27FC236}">
                <a16:creationId xmlns:a16="http://schemas.microsoft.com/office/drawing/2014/main" id="{4E46DDBC-5021-43DF-B33C-41AB2A61EDF5}"/>
              </a:ext>
            </a:extLst>
          </p:cNvPr>
          <p:cNvSpPr txBox="1">
            <a:spLocks/>
          </p:cNvSpPr>
          <p:nvPr/>
        </p:nvSpPr>
        <p:spPr>
          <a:xfrm>
            <a:off x="498264" y="1827968"/>
            <a:ext cx="7022209" cy="292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32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ทดสอบผลลัพธ์โมเดล</a:t>
            </a:r>
            <a:r>
              <a:rPr lang="en-US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version </a:t>
            </a:r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ต่าง ๆ ที่พัฒนาขึ้น เพื่อหาโมเดลที่มีค่าถูกต้องมากที่สุด โดยใช้รูปภาพสำหรับการทดสอบที่ไม่ได้อยู่ในรูปภาพสำหรับการสอนโมเดลทั้ง 3 สายพันธุ์ จำนวนสายพันธุ์ละ 20 รูป</a:t>
            </a:r>
            <a:endParaRPr lang="th-TH" sz="2100" kern="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4983EF73-5E73-4501-BE49-3E69001C9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02550"/>
              </p:ext>
            </p:extLst>
          </p:nvPr>
        </p:nvGraphicFramePr>
        <p:xfrm>
          <a:off x="1021093" y="3546491"/>
          <a:ext cx="5846570" cy="28226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1083978323"/>
                    </a:ext>
                  </a:extLst>
                </a:gridCol>
                <a:gridCol w="1214982">
                  <a:extLst>
                    <a:ext uri="{9D8B030D-6E8A-4147-A177-3AD203B41FA5}">
                      <a16:colId xmlns:a16="http://schemas.microsoft.com/office/drawing/2014/main" val="1731654468"/>
                    </a:ext>
                  </a:extLst>
                </a:gridCol>
                <a:gridCol w="1212668">
                  <a:extLst>
                    <a:ext uri="{9D8B030D-6E8A-4147-A177-3AD203B41FA5}">
                      <a16:colId xmlns:a16="http://schemas.microsoft.com/office/drawing/2014/main" val="4191212985"/>
                    </a:ext>
                  </a:extLst>
                </a:gridCol>
                <a:gridCol w="1150183">
                  <a:extLst>
                    <a:ext uri="{9D8B030D-6E8A-4147-A177-3AD203B41FA5}">
                      <a16:colId xmlns:a16="http://schemas.microsoft.com/office/drawing/2014/main" val="629306240"/>
                    </a:ext>
                  </a:extLst>
                </a:gridCol>
                <a:gridCol w="990499">
                  <a:extLst>
                    <a:ext uri="{9D8B030D-6E8A-4147-A177-3AD203B41FA5}">
                      <a16:colId xmlns:a16="http://schemas.microsoft.com/office/drawing/2014/main" val="691759472"/>
                    </a:ext>
                  </a:extLst>
                </a:gridCol>
              </a:tblGrid>
              <a:tr h="2822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 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ผลการทำนายจากโมเดล (</a:t>
                      </a:r>
                      <a:r>
                        <a:rPr lang="en-US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Predicted Class)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97380"/>
                  </a:ext>
                </a:extLst>
              </a:tr>
              <a:tr h="84680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ตรวจจับ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ไม่เจอ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75784"/>
                  </a:ext>
                </a:extLst>
              </a:tr>
              <a:tr h="564538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11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5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3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13188"/>
                  </a:ext>
                </a:extLst>
              </a:tr>
              <a:tr h="564538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16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2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136"/>
                  </a:ext>
                </a:extLst>
              </a:tr>
              <a:tr h="564538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2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2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13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3</a:t>
                      </a:r>
                      <a:endParaRPr lang="en-US" sz="14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0131"/>
                  </a:ext>
                </a:extLst>
              </a:tr>
            </a:tbl>
          </a:graphicData>
        </a:graphic>
      </p:graphicFrame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EF2C9B5-61EF-4ABD-9373-D585667E5A34}"/>
              </a:ext>
            </a:extLst>
          </p:cNvPr>
          <p:cNvSpPr txBox="1"/>
          <p:nvPr/>
        </p:nvSpPr>
        <p:spPr>
          <a:xfrm>
            <a:off x="6867664" y="3707948"/>
            <a:ext cx="465564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sz="24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Model: Cire core yolo v4tiny </a:t>
            </a:r>
          </a:p>
          <a:p>
            <a:pPr marL="457200"/>
            <a:r>
              <a:rPr lang="en-US" sz="24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Weight error: 0.28</a:t>
            </a:r>
          </a:p>
          <a:p>
            <a:pPr marL="457200"/>
            <a:endParaRPr lang="en-US" sz="2400" dirty="0"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  <a:p>
            <a:pPr marL="457200"/>
            <a:r>
              <a:rPr lang="en-US" sz="20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Accuracy = [ (11+16+13)/60] * 100 = 67%</a:t>
            </a:r>
          </a:p>
          <a:p>
            <a:pPr marL="457200"/>
            <a:r>
              <a:rPr lang="en-US" sz="20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Undetected = [ (1+2+3)/60] *100 = 10%</a:t>
            </a:r>
          </a:p>
          <a:p>
            <a:pPr marL="457200"/>
            <a:endParaRPr lang="en-US" sz="2400" dirty="0">
              <a:effectLst/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8" name="ตัวแทนหมายเลขสไลด์ 17">
            <a:extLst>
              <a:ext uri="{FF2B5EF4-FFF2-40B4-BE49-F238E27FC236}">
                <a16:creationId xmlns:a16="http://schemas.microsoft.com/office/drawing/2014/main" id="{DD1FA375-E5C6-4E2D-8365-9A06C6970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13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79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7593626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3.3 การประเมินแอปพลิเคชัน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3" name="Google Shape;830;p52">
            <a:extLst>
              <a:ext uri="{FF2B5EF4-FFF2-40B4-BE49-F238E27FC236}">
                <a16:creationId xmlns:a16="http://schemas.microsoft.com/office/drawing/2014/main" id="{4E46DDBC-5021-43DF-B33C-41AB2A61EDF5}"/>
              </a:ext>
            </a:extLst>
          </p:cNvPr>
          <p:cNvSpPr txBox="1">
            <a:spLocks/>
          </p:cNvSpPr>
          <p:nvPr/>
        </p:nvSpPr>
        <p:spPr>
          <a:xfrm>
            <a:off x="498264" y="1827968"/>
            <a:ext cx="7022209" cy="292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32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ทดสอบผลลัพธ์โมเดล</a:t>
            </a:r>
            <a:r>
              <a:rPr lang="en-US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version </a:t>
            </a:r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ต่าง ๆ ที่พัฒนาขึ้น เพื่อหาโมเดลที่มีค่าถูกต้องมากที่สุด โดยใช้รูปภาพสำหรับการทดสอบที่ไม่ได้อยู่ในรูปภาพสำหรับการสอนโมเดลทั้ง 3 สายพันธุ์ จำนวนสายพันธุ์ละ 20 รูป</a:t>
            </a:r>
            <a:endParaRPr lang="th-TH" sz="2100" kern="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EF2C9B5-61EF-4ABD-9373-D585667E5A34}"/>
              </a:ext>
            </a:extLst>
          </p:cNvPr>
          <p:cNvSpPr txBox="1"/>
          <p:nvPr/>
        </p:nvSpPr>
        <p:spPr>
          <a:xfrm>
            <a:off x="6867664" y="3707948"/>
            <a:ext cx="482607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sz="24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Model: Cire core yolo v4tiny-52 Weight error: 0.27</a:t>
            </a:r>
          </a:p>
          <a:p>
            <a:pPr marL="457200"/>
            <a:endParaRPr lang="en-US" sz="2400" dirty="0"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  <a:p>
            <a:pPr marL="457200"/>
            <a:r>
              <a:rPr lang="en-US" sz="20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Accuracy = [ (9+7+6)/60] * 100 = 36.67%</a:t>
            </a:r>
          </a:p>
          <a:p>
            <a:pPr marL="457200"/>
            <a:r>
              <a:rPr lang="en-US" sz="20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Undetected = [ (2+3+3)/60] *100 = 13.33%</a:t>
            </a:r>
          </a:p>
          <a:p>
            <a:pPr marL="457200"/>
            <a:endParaRPr lang="en-US" sz="2400" dirty="0">
              <a:effectLst/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3CA97AFA-C46E-4F93-BAEB-1F35F8E53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51675"/>
              </p:ext>
            </p:extLst>
          </p:nvPr>
        </p:nvGraphicFramePr>
        <p:xfrm>
          <a:off x="998377" y="3707948"/>
          <a:ext cx="5796136" cy="259954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67213">
                  <a:extLst>
                    <a:ext uri="{9D8B030D-6E8A-4147-A177-3AD203B41FA5}">
                      <a16:colId xmlns:a16="http://schemas.microsoft.com/office/drawing/2014/main" val="4012302757"/>
                    </a:ext>
                  </a:extLst>
                </a:gridCol>
                <a:gridCol w="1204501">
                  <a:extLst>
                    <a:ext uri="{9D8B030D-6E8A-4147-A177-3AD203B41FA5}">
                      <a16:colId xmlns:a16="http://schemas.microsoft.com/office/drawing/2014/main" val="1517874037"/>
                    </a:ext>
                  </a:extLst>
                </a:gridCol>
                <a:gridCol w="1202207">
                  <a:extLst>
                    <a:ext uri="{9D8B030D-6E8A-4147-A177-3AD203B41FA5}">
                      <a16:colId xmlns:a16="http://schemas.microsoft.com/office/drawing/2014/main" val="280860517"/>
                    </a:ext>
                  </a:extLst>
                </a:gridCol>
                <a:gridCol w="1140261">
                  <a:extLst>
                    <a:ext uri="{9D8B030D-6E8A-4147-A177-3AD203B41FA5}">
                      <a16:colId xmlns:a16="http://schemas.microsoft.com/office/drawing/2014/main" val="566018698"/>
                    </a:ext>
                  </a:extLst>
                </a:gridCol>
                <a:gridCol w="981954">
                  <a:extLst>
                    <a:ext uri="{9D8B030D-6E8A-4147-A177-3AD203B41FA5}">
                      <a16:colId xmlns:a16="http://schemas.microsoft.com/office/drawing/2014/main" val="4190740595"/>
                    </a:ext>
                  </a:extLst>
                </a:gridCol>
              </a:tblGrid>
              <a:tr h="28883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 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ผลการทำนายจากโมเดล (</a:t>
                      </a:r>
                      <a:r>
                        <a:rPr lang="en-US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Predicted Class)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34816"/>
                  </a:ext>
                </a:extLst>
              </a:tr>
              <a:tr h="57767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ตรวจจับ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ไม่เจอ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26800"/>
                  </a:ext>
                </a:extLst>
              </a:tr>
              <a:tr h="577677"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9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5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4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2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44508"/>
                  </a:ext>
                </a:extLst>
              </a:tr>
              <a:tr h="577677"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6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7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4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3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41882"/>
                  </a:ext>
                </a:extLst>
              </a:tr>
              <a:tr h="577677"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7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4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6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3</a:t>
                      </a:r>
                      <a:endParaRPr lang="en-US" sz="1600" b="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90788"/>
                  </a:ext>
                </a:extLst>
              </a:tr>
            </a:tbl>
          </a:graphicData>
        </a:graphic>
      </p:graphicFrame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116D695E-1BFD-494B-86A7-4C8F53431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14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910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7593626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3.3 การประเมินแอปพลิเคชัน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3" name="Google Shape;830;p52">
            <a:extLst>
              <a:ext uri="{FF2B5EF4-FFF2-40B4-BE49-F238E27FC236}">
                <a16:creationId xmlns:a16="http://schemas.microsoft.com/office/drawing/2014/main" id="{4E46DDBC-5021-43DF-B33C-41AB2A61EDF5}"/>
              </a:ext>
            </a:extLst>
          </p:cNvPr>
          <p:cNvSpPr txBox="1">
            <a:spLocks/>
          </p:cNvSpPr>
          <p:nvPr/>
        </p:nvSpPr>
        <p:spPr>
          <a:xfrm>
            <a:off x="498264" y="1827968"/>
            <a:ext cx="7022209" cy="292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32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ทดสอบผลลัพธ์โมเดล</a:t>
            </a:r>
            <a:r>
              <a:rPr lang="en-US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version </a:t>
            </a:r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ต่าง ๆ ที่พัฒนาขึ้น เพื่อหาโมเดลที่มีค่าถูกต้องมากที่สุด โดยใช้รูปภาพสำหรับการทดสอบที่ไม่ได้อยู่ในรูปภาพสำหรับการสอนโมเดลทั้ง 3 สายพันธุ์ จำนวนสายพันธุ์ละ 20 รูป</a:t>
            </a:r>
            <a:endParaRPr lang="th-TH" sz="2100" kern="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EF2C9B5-61EF-4ABD-9373-D585667E5A34}"/>
              </a:ext>
            </a:extLst>
          </p:cNvPr>
          <p:cNvSpPr txBox="1"/>
          <p:nvPr/>
        </p:nvSpPr>
        <p:spPr>
          <a:xfrm>
            <a:off x="6867664" y="3707948"/>
            <a:ext cx="48260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Model: Cire core ClassifTrain CiRAedNet_32</a:t>
            </a:r>
          </a:p>
          <a:p>
            <a:pPr marL="457200"/>
            <a:r>
              <a:rPr lang="en-US" sz="500" dirty="0"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 </a:t>
            </a:r>
            <a:r>
              <a:rPr lang="en-US" sz="5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 </a:t>
            </a:r>
          </a:p>
          <a:p>
            <a:pPr marL="457200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Accuracy: 82.81 	Weight error: 0.63</a:t>
            </a:r>
          </a:p>
          <a:p>
            <a:pPr marL="457200"/>
            <a:endParaRPr lang="en-US" sz="1800" dirty="0">
              <a:effectLst/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4528144-212E-4093-AB92-F0DDE0FAA03D}"/>
              </a:ext>
            </a:extLst>
          </p:cNvPr>
          <p:cNvSpPr txBox="1"/>
          <p:nvPr/>
        </p:nvSpPr>
        <p:spPr>
          <a:xfrm>
            <a:off x="6638459" y="5000608"/>
            <a:ext cx="5553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Accuracy = [ (13+5+2)/60] * 100 = 33.33%</a:t>
            </a:r>
          </a:p>
          <a:p>
            <a:pPr algn="ctr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Undetected = [ (0+0+0)/60] *100</a:t>
            </a:r>
            <a:r>
              <a:rPr lang="th-TH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 </a:t>
            </a:r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= 0%</a:t>
            </a: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A3755863-889C-47DB-BC7E-A4FAD3FF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55033"/>
              </p:ext>
            </p:extLst>
          </p:nvPr>
        </p:nvGraphicFramePr>
        <p:xfrm>
          <a:off x="1047427" y="3659487"/>
          <a:ext cx="5820237" cy="272265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72481">
                  <a:extLst>
                    <a:ext uri="{9D8B030D-6E8A-4147-A177-3AD203B41FA5}">
                      <a16:colId xmlns:a16="http://schemas.microsoft.com/office/drawing/2014/main" val="3755397757"/>
                    </a:ext>
                  </a:extLst>
                </a:gridCol>
                <a:gridCol w="1209510">
                  <a:extLst>
                    <a:ext uri="{9D8B030D-6E8A-4147-A177-3AD203B41FA5}">
                      <a16:colId xmlns:a16="http://schemas.microsoft.com/office/drawing/2014/main" val="1217989847"/>
                    </a:ext>
                  </a:extLst>
                </a:gridCol>
                <a:gridCol w="1207206">
                  <a:extLst>
                    <a:ext uri="{9D8B030D-6E8A-4147-A177-3AD203B41FA5}">
                      <a16:colId xmlns:a16="http://schemas.microsoft.com/office/drawing/2014/main" val="3377352750"/>
                    </a:ext>
                  </a:extLst>
                </a:gridCol>
                <a:gridCol w="1145002">
                  <a:extLst>
                    <a:ext uri="{9D8B030D-6E8A-4147-A177-3AD203B41FA5}">
                      <a16:colId xmlns:a16="http://schemas.microsoft.com/office/drawing/2014/main" val="3184865036"/>
                    </a:ext>
                  </a:extLst>
                </a:gridCol>
                <a:gridCol w="986038">
                  <a:extLst>
                    <a:ext uri="{9D8B030D-6E8A-4147-A177-3AD203B41FA5}">
                      <a16:colId xmlns:a16="http://schemas.microsoft.com/office/drawing/2014/main" val="4207563957"/>
                    </a:ext>
                  </a:extLst>
                </a:gridCol>
              </a:tblGrid>
              <a:tr h="3025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 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ผลการทำนายจากโมเดล (</a:t>
                      </a:r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Predicted Class)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59389"/>
                  </a:ext>
                </a:extLst>
              </a:tr>
              <a:tr h="6050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ตรวจจับ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ไม่เจอ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52859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13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3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4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29004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14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5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54504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15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3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2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4914"/>
                  </a:ext>
                </a:extLst>
              </a:tr>
            </a:tbl>
          </a:graphicData>
        </a:graphic>
      </p:graphicFrame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5C306A1-626D-4AF1-8B4B-A07C9B350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15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427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7593626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3.3 การประเมินแอปพลิเคชัน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3" name="Google Shape;830;p52">
            <a:extLst>
              <a:ext uri="{FF2B5EF4-FFF2-40B4-BE49-F238E27FC236}">
                <a16:creationId xmlns:a16="http://schemas.microsoft.com/office/drawing/2014/main" id="{4E46DDBC-5021-43DF-B33C-41AB2A61EDF5}"/>
              </a:ext>
            </a:extLst>
          </p:cNvPr>
          <p:cNvSpPr txBox="1">
            <a:spLocks/>
          </p:cNvSpPr>
          <p:nvPr/>
        </p:nvSpPr>
        <p:spPr>
          <a:xfrm>
            <a:off x="498264" y="1827968"/>
            <a:ext cx="7022209" cy="292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32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ทดสอบผลลัพธ์โมเดล</a:t>
            </a:r>
            <a:r>
              <a:rPr lang="en-US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version </a:t>
            </a:r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ต่าง ๆ ที่พัฒนาขึ้น เพื่อหาโมเดลที่มีค่าถูกต้องมากที่สุด โดยใช้รูปภาพสำหรับการทดสอบที่ไม่ได้อยู่ในรูปภาพสำหรับการสอนโมเดลทั้ง 3 สายพันธุ์ จำนวนสายพันธุ์ละ 20 รูป</a:t>
            </a:r>
            <a:endParaRPr lang="th-TH" sz="2100" kern="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EF2C9B5-61EF-4ABD-9373-D585667E5A34}"/>
              </a:ext>
            </a:extLst>
          </p:cNvPr>
          <p:cNvSpPr txBox="1"/>
          <p:nvPr/>
        </p:nvSpPr>
        <p:spPr>
          <a:xfrm>
            <a:off x="7759212" y="3726609"/>
            <a:ext cx="331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Model: Teachable machine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4528144-212E-4093-AB92-F0DDE0FAA03D}"/>
              </a:ext>
            </a:extLst>
          </p:cNvPr>
          <p:cNvSpPr txBox="1"/>
          <p:nvPr/>
        </p:nvSpPr>
        <p:spPr>
          <a:xfrm>
            <a:off x="6638459" y="4226168"/>
            <a:ext cx="5553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Accuracy = [ (11+10+8)/60] * 100 = 48.33%</a:t>
            </a:r>
          </a:p>
          <a:p>
            <a:pPr algn="ctr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Undetected = [ (1+2+3)/60] *100 = 5%</a:t>
            </a: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A3755863-889C-47DB-BC7E-A4FAD3FF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26010"/>
              </p:ext>
            </p:extLst>
          </p:nvPr>
        </p:nvGraphicFramePr>
        <p:xfrm>
          <a:off x="1047427" y="3659487"/>
          <a:ext cx="5820237" cy="272265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72481">
                  <a:extLst>
                    <a:ext uri="{9D8B030D-6E8A-4147-A177-3AD203B41FA5}">
                      <a16:colId xmlns:a16="http://schemas.microsoft.com/office/drawing/2014/main" val="3755397757"/>
                    </a:ext>
                  </a:extLst>
                </a:gridCol>
                <a:gridCol w="1209510">
                  <a:extLst>
                    <a:ext uri="{9D8B030D-6E8A-4147-A177-3AD203B41FA5}">
                      <a16:colId xmlns:a16="http://schemas.microsoft.com/office/drawing/2014/main" val="1217989847"/>
                    </a:ext>
                  </a:extLst>
                </a:gridCol>
                <a:gridCol w="1207206">
                  <a:extLst>
                    <a:ext uri="{9D8B030D-6E8A-4147-A177-3AD203B41FA5}">
                      <a16:colId xmlns:a16="http://schemas.microsoft.com/office/drawing/2014/main" val="3377352750"/>
                    </a:ext>
                  </a:extLst>
                </a:gridCol>
                <a:gridCol w="1145002">
                  <a:extLst>
                    <a:ext uri="{9D8B030D-6E8A-4147-A177-3AD203B41FA5}">
                      <a16:colId xmlns:a16="http://schemas.microsoft.com/office/drawing/2014/main" val="3184865036"/>
                    </a:ext>
                  </a:extLst>
                </a:gridCol>
                <a:gridCol w="986038">
                  <a:extLst>
                    <a:ext uri="{9D8B030D-6E8A-4147-A177-3AD203B41FA5}">
                      <a16:colId xmlns:a16="http://schemas.microsoft.com/office/drawing/2014/main" val="4207563957"/>
                    </a:ext>
                  </a:extLst>
                </a:gridCol>
              </a:tblGrid>
              <a:tr h="3025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ผลการทำนายจากโมเดล (</a:t>
                      </a:r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Predicted Class)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59389"/>
                  </a:ext>
                </a:extLst>
              </a:tr>
              <a:tr h="6050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ตรวจจับ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ไม่เจอ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52859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11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1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6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2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29004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7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10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2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1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54504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8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4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8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4914"/>
                  </a:ext>
                </a:extLst>
              </a:tr>
            </a:tbl>
          </a:graphicData>
        </a:graphic>
      </p:graphicFrame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68CDF6A1-1EC8-4F16-8043-21B395760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16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694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7593626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3.3 การประเมินแอปพลิเคชัน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3" name="Google Shape;830;p52">
            <a:extLst>
              <a:ext uri="{FF2B5EF4-FFF2-40B4-BE49-F238E27FC236}">
                <a16:creationId xmlns:a16="http://schemas.microsoft.com/office/drawing/2014/main" id="{4E46DDBC-5021-43DF-B33C-41AB2A61EDF5}"/>
              </a:ext>
            </a:extLst>
          </p:cNvPr>
          <p:cNvSpPr txBox="1">
            <a:spLocks/>
          </p:cNvSpPr>
          <p:nvPr/>
        </p:nvSpPr>
        <p:spPr>
          <a:xfrm>
            <a:off x="498264" y="1827968"/>
            <a:ext cx="7022209" cy="292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32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ทดสอบผลลัพธ์โมเดล</a:t>
            </a:r>
            <a:r>
              <a:rPr lang="en-US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version </a:t>
            </a:r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ต่าง ๆ ที่พัฒนาขึ้น เพื่อหาโมเดลที่มีค่าถูกต้องมากที่สุด</a:t>
            </a:r>
          </a:p>
          <a:p>
            <a:pPr marL="0" indent="0"/>
            <a:r>
              <a:rPr lang="th-TH" sz="2000" kern="0" dirty="0">
                <a:solidFill>
                  <a:schemeClr val="tx2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*ทดสอบด้วยการใช้รูปภาพส่วนใหญ่ที่ใช้ในการเทรน นำมาทดสอบ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EF2C9B5-61EF-4ABD-9373-D585667E5A34}"/>
              </a:ext>
            </a:extLst>
          </p:cNvPr>
          <p:cNvSpPr txBox="1"/>
          <p:nvPr/>
        </p:nvSpPr>
        <p:spPr>
          <a:xfrm>
            <a:off x="7759212" y="3726609"/>
            <a:ext cx="331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Model: Teachable machine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4528144-212E-4093-AB92-F0DDE0FAA03D}"/>
              </a:ext>
            </a:extLst>
          </p:cNvPr>
          <p:cNvSpPr txBox="1"/>
          <p:nvPr/>
        </p:nvSpPr>
        <p:spPr>
          <a:xfrm>
            <a:off x="6638459" y="4226168"/>
            <a:ext cx="5553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Accuracy = [ (20+20+20)/60] * 100 = 100%</a:t>
            </a:r>
          </a:p>
          <a:p>
            <a:pPr algn="ctr"/>
            <a:r>
              <a:rPr lang="en-US" sz="18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Undetected = [ (0+0+0)/60] *100 = 0%</a:t>
            </a: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A3755863-889C-47DB-BC7E-A4FAD3FF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11028"/>
              </p:ext>
            </p:extLst>
          </p:nvPr>
        </p:nvGraphicFramePr>
        <p:xfrm>
          <a:off x="1047427" y="3659487"/>
          <a:ext cx="5820237" cy="272265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72481">
                  <a:extLst>
                    <a:ext uri="{9D8B030D-6E8A-4147-A177-3AD203B41FA5}">
                      <a16:colId xmlns:a16="http://schemas.microsoft.com/office/drawing/2014/main" val="3755397757"/>
                    </a:ext>
                  </a:extLst>
                </a:gridCol>
                <a:gridCol w="1209510">
                  <a:extLst>
                    <a:ext uri="{9D8B030D-6E8A-4147-A177-3AD203B41FA5}">
                      <a16:colId xmlns:a16="http://schemas.microsoft.com/office/drawing/2014/main" val="1217989847"/>
                    </a:ext>
                  </a:extLst>
                </a:gridCol>
                <a:gridCol w="1207206">
                  <a:extLst>
                    <a:ext uri="{9D8B030D-6E8A-4147-A177-3AD203B41FA5}">
                      <a16:colId xmlns:a16="http://schemas.microsoft.com/office/drawing/2014/main" val="3377352750"/>
                    </a:ext>
                  </a:extLst>
                </a:gridCol>
                <a:gridCol w="1145002">
                  <a:extLst>
                    <a:ext uri="{9D8B030D-6E8A-4147-A177-3AD203B41FA5}">
                      <a16:colId xmlns:a16="http://schemas.microsoft.com/office/drawing/2014/main" val="3184865036"/>
                    </a:ext>
                  </a:extLst>
                </a:gridCol>
                <a:gridCol w="986038">
                  <a:extLst>
                    <a:ext uri="{9D8B030D-6E8A-4147-A177-3AD203B41FA5}">
                      <a16:colId xmlns:a16="http://schemas.microsoft.com/office/drawing/2014/main" val="4207563957"/>
                    </a:ext>
                  </a:extLst>
                </a:gridCol>
              </a:tblGrid>
              <a:tr h="3025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ผลการทำนายจากโมเดล (</a:t>
                      </a:r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Predicted Class)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59389"/>
                  </a:ext>
                </a:extLst>
              </a:tr>
              <a:tr h="6050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ตรวจจับ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ไม่เจอ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52859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พันธุ์ชะนี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20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29004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พันธุ์ก้านยาว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20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54504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ทุเรียน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พันธุ์หมอนทอง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20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ea typeface="TH Sarabun New"/>
                          <a:cs typeface="pluempluem" panose="02000503000000000000" pitchFamily="50" charset="-34"/>
                        </a:rPr>
                        <a:t>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4914"/>
                  </a:ext>
                </a:extLst>
              </a:tr>
            </a:tbl>
          </a:graphicData>
        </a:graphic>
      </p:graphicFrame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40CD20AB-D98D-4909-8190-F0C1CB900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17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008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650430" y="2295256"/>
            <a:ext cx="10891140" cy="12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Application </a:t>
            </a:r>
            <a:endParaRPr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C7E53D-98FF-4AF6-A6EC-88F7C5987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18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767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 idx="6"/>
          </p:nvPr>
        </p:nvSpPr>
        <p:spPr>
          <a:xfrm>
            <a:off x="804700" y="474195"/>
            <a:ext cx="4524800" cy="1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h-TH" sz="5400" dirty="0">
                <a:latin typeface="pluempluem" panose="02000503000000000000" pitchFamily="50" charset="-34"/>
                <a:cs typeface="pluempluem" panose="02000503000000000000" pitchFamily="50" charset="-34"/>
              </a:rPr>
              <a:t>ข้อสรุปของงาน</a:t>
            </a:r>
            <a:endParaRPr sz="54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grpSp>
        <p:nvGrpSpPr>
          <p:cNvPr id="191" name="Google Shape;191;p32"/>
          <p:cNvGrpSpPr/>
          <p:nvPr/>
        </p:nvGrpSpPr>
        <p:grpSpPr>
          <a:xfrm rot="10800000">
            <a:off x="5744733" y="2667096"/>
            <a:ext cx="4524800" cy="3501633"/>
            <a:chOff x="1528725" y="1395875"/>
            <a:chExt cx="3393600" cy="2626225"/>
          </a:xfrm>
        </p:grpSpPr>
        <p:sp>
          <p:nvSpPr>
            <p:cNvPr id="192" name="Google Shape;192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 dirty="0"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 dirty="0"/>
            </a:p>
          </p:txBody>
        </p:sp>
      </p:grpSp>
      <p:grpSp>
        <p:nvGrpSpPr>
          <p:cNvPr id="194" name="Google Shape;194;p32"/>
          <p:cNvGrpSpPr/>
          <p:nvPr/>
        </p:nvGrpSpPr>
        <p:grpSpPr>
          <a:xfrm>
            <a:off x="2038300" y="1861168"/>
            <a:ext cx="4524800" cy="3501633"/>
            <a:chOff x="1528725" y="1395875"/>
            <a:chExt cx="3393600" cy="2626225"/>
          </a:xfrm>
        </p:grpSpPr>
        <p:sp>
          <p:nvSpPr>
            <p:cNvPr id="195" name="Google Shape;195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 dirty="0"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733" dirty="0"/>
            </a:p>
          </p:txBody>
        </p:sp>
      </p:grpSp>
      <p:sp>
        <p:nvSpPr>
          <p:cNvPr id="197" name="Google Shape;197;p32"/>
          <p:cNvSpPr/>
          <p:nvPr/>
        </p:nvSpPr>
        <p:spPr>
          <a:xfrm>
            <a:off x="8457600" y="2388700"/>
            <a:ext cx="2780800" cy="3250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198" name="Google Shape;198;p32"/>
          <p:cNvSpPr/>
          <p:nvPr/>
        </p:nvSpPr>
        <p:spPr>
          <a:xfrm>
            <a:off x="4705600" y="2388700"/>
            <a:ext cx="2780800" cy="3250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199" name="Google Shape;199;p32"/>
          <p:cNvSpPr/>
          <p:nvPr/>
        </p:nvSpPr>
        <p:spPr>
          <a:xfrm>
            <a:off x="953600" y="2388700"/>
            <a:ext cx="2780800" cy="3250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ctrTitle" idx="2"/>
          </p:nvPr>
        </p:nvSpPr>
        <p:spPr>
          <a:xfrm flipH="1">
            <a:off x="1303608" y="3319119"/>
            <a:ext cx="2080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200" dirty="0">
                <a:latin typeface="pluempluem" panose="02000503000000000000" pitchFamily="50" charset="-34"/>
                <a:cs typeface="pluempluem" panose="02000503000000000000" pitchFamily="50" charset="-34"/>
              </a:rPr>
              <a:t>Dataset</a:t>
            </a:r>
            <a:endParaRPr sz="3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3"/>
          </p:nvPr>
        </p:nvSpPr>
        <p:spPr>
          <a:xfrm flipH="1">
            <a:off x="1001843" y="3881933"/>
            <a:ext cx="2717763" cy="11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รวบรวมรูปภาพจากแหล่งต่าง ๆ และ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Generate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โดย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Platform Cira core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ทำให้ได้รูปภาพสำหรับเป็น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Dataset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จำนวนทั้งหมด 6200 รูป 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 flipH="1">
            <a:off x="8539184" y="3881933"/>
            <a:ext cx="2699216" cy="11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ใช้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Model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ที่มีความถูกต้อง 55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%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มาพัฒนาเป็น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Application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ที่สมบูรณ์ จากการทดสอบ มีความถูกต้องเหลือ 48.33 เปอร์เซ็นต์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5"/>
          </p:nvPr>
        </p:nvSpPr>
        <p:spPr>
          <a:xfrm flipH="1">
            <a:off x="4885801" y="3881933"/>
            <a:ext cx="2420400" cy="11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พัฒนาเป็นโมเดลด้วย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Platform Cira core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และ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Teachable machine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 เลือกใช้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Teachable machine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เพื่อพัฒนาต่อ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 flipH="1">
            <a:off x="8807583" y="3319119"/>
            <a:ext cx="2214415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>
                <a:latin typeface="pluempluem" panose="02000503000000000000" pitchFamily="50" charset="-34"/>
                <a:cs typeface="pluempluem" panose="02000503000000000000" pitchFamily="50" charset="-34"/>
              </a:rPr>
              <a:t>Application</a:t>
            </a:r>
            <a:endParaRPr sz="3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ctrTitle" idx="4"/>
          </p:nvPr>
        </p:nvSpPr>
        <p:spPr>
          <a:xfrm flipH="1">
            <a:off x="4885808" y="3319119"/>
            <a:ext cx="2420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>
                <a:latin typeface="pluempluem" panose="02000503000000000000" pitchFamily="50" charset="-34"/>
                <a:cs typeface="pluempluem" panose="02000503000000000000" pitchFamily="50" charset="-34"/>
              </a:rPr>
              <a:t>Model</a:t>
            </a:r>
            <a:endParaRPr sz="3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ctrTitle" idx="2"/>
          </p:nvPr>
        </p:nvSpPr>
        <p:spPr>
          <a:xfrm flipH="1">
            <a:off x="1303608" y="2696611"/>
            <a:ext cx="2080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4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01</a:t>
            </a: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2"/>
          </p:nvPr>
        </p:nvSpPr>
        <p:spPr>
          <a:xfrm flipH="1">
            <a:off x="5055608" y="2696611"/>
            <a:ext cx="2080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4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02</a:t>
            </a:r>
            <a:endParaRPr sz="6400" dirty="0">
              <a:solidFill>
                <a:schemeClr val="lt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ctrTitle" idx="2"/>
          </p:nvPr>
        </p:nvSpPr>
        <p:spPr>
          <a:xfrm flipH="1">
            <a:off x="8807608" y="2696611"/>
            <a:ext cx="2080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4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03</a:t>
            </a:r>
            <a:endParaRPr sz="6400" dirty="0">
              <a:solidFill>
                <a:schemeClr val="lt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F8523F54-8C49-4754-BE0C-DEA513C0D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19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385C5EF5-0B5E-4A0A-B843-FD0AFB2B6E34}"/>
              </a:ext>
            </a:extLst>
          </p:cNvPr>
          <p:cNvSpPr/>
          <p:nvPr/>
        </p:nvSpPr>
        <p:spPr>
          <a:xfrm rot="5400000">
            <a:off x="2558575" y="1951200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8" name="Google Shape;35;p7">
            <a:extLst>
              <a:ext uri="{FF2B5EF4-FFF2-40B4-BE49-F238E27FC236}">
                <a16:creationId xmlns:a16="http://schemas.microsoft.com/office/drawing/2014/main" id="{32489FA7-D043-40FE-8899-B41806CFFB8F}"/>
              </a:ext>
            </a:extLst>
          </p:cNvPr>
          <p:cNvSpPr/>
          <p:nvPr/>
        </p:nvSpPr>
        <p:spPr>
          <a:xfrm>
            <a:off x="7785461" y="2971699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805214" y="847424"/>
            <a:ext cx="4581572" cy="168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h-TH" sz="6000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pluempluem" panose="02000503000000000000" pitchFamily="50" charset="-34"/>
                <a:ea typeface="+mn-ea"/>
                <a:cs typeface="pluempluem" panose="02000503000000000000" pitchFamily="50" charset="-34"/>
              </a:rPr>
              <a:t>หัวข้อที่จะพูดถึง</a:t>
            </a:r>
            <a:endParaRPr sz="115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1"/>
          </p:nvPr>
        </p:nvSpPr>
        <p:spPr>
          <a:xfrm flipH="1">
            <a:off x="3220445" y="2350228"/>
            <a:ext cx="5751109" cy="31455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th-TH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ประกอบด้วยหัวข้อต่อไปนี้</a:t>
            </a:r>
          </a:p>
          <a:p>
            <a:pPr marL="609585" indent="-423323">
              <a:spcBef>
                <a:spcPts val="2133"/>
              </a:spcBef>
              <a:buClr>
                <a:schemeClr val="dk1"/>
              </a:buClr>
              <a:buSzPts val="1400"/>
            </a:pPr>
            <a:r>
              <a:rPr lang="th-T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วัตถุประสงค์</a:t>
            </a:r>
          </a:p>
          <a:p>
            <a:pPr marL="609585" indent="-423323">
              <a:buClr>
                <a:schemeClr val="dk1"/>
              </a:buClr>
              <a:buSzPts val="1400"/>
            </a:pPr>
            <a:r>
              <a:rPr lang="th-T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ขอบเขตการศึกษา</a:t>
            </a:r>
          </a:p>
          <a:p>
            <a:pPr marL="609585" indent="-423323">
              <a:buClr>
                <a:schemeClr val="dk1"/>
              </a:buClr>
              <a:buSzPts val="1400"/>
            </a:pPr>
            <a:r>
              <a:rPr lang="th-T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สถาปัตยกรรมระบบ</a:t>
            </a:r>
          </a:p>
          <a:p>
            <a:pPr marL="609585" indent="-423323">
              <a:buClr>
                <a:schemeClr val="dk1"/>
              </a:buClr>
              <a:buSzPts val="1400"/>
            </a:pPr>
            <a:r>
              <a:rPr lang="th-T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การดำเนินงานและผลลัพธ์</a:t>
            </a:r>
          </a:p>
          <a:p>
            <a:pPr marL="609585" indent="-423323">
              <a:buClr>
                <a:schemeClr val="dk1"/>
              </a:buClr>
              <a:buSzPts val="1400"/>
            </a:pPr>
            <a:r>
              <a:rPr lang="th-T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ข้อสรุป</a:t>
            </a:r>
          </a:p>
          <a:p>
            <a:pPr marL="609585" indent="-423323">
              <a:buClr>
                <a:schemeClr val="dk1"/>
              </a:buClr>
              <a:buSzPts val="1400"/>
            </a:pPr>
            <a:r>
              <a:rPr lang="th-T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ปัญหา</a:t>
            </a:r>
          </a:p>
          <a:p>
            <a:pPr marL="609585" indent="-423323">
              <a:buClr>
                <a:schemeClr val="dk1"/>
              </a:buClr>
              <a:buSzPts val="1400"/>
            </a:pPr>
            <a:r>
              <a:rPr lang="th-T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ข้อเสนอแนะ</a:t>
            </a:r>
          </a:p>
          <a:p>
            <a:pPr marL="0" indent="0">
              <a:buNone/>
            </a:pP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spcBef>
                <a:spcPts val="2133"/>
              </a:spcBef>
              <a:buNone/>
            </a:pP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5DA797D6-001D-4C8C-B004-D0350C3BC00F}"/>
              </a:ext>
            </a:extLst>
          </p:cNvPr>
          <p:cNvSpPr/>
          <p:nvPr/>
        </p:nvSpPr>
        <p:spPr>
          <a:xfrm rot="5400000">
            <a:off x="10531767" y="543600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6" name="Google Shape;11;p2">
            <a:extLst>
              <a:ext uri="{FF2B5EF4-FFF2-40B4-BE49-F238E27FC236}">
                <a16:creationId xmlns:a16="http://schemas.microsoft.com/office/drawing/2014/main" id="{EF65DD49-AE03-4685-8565-7F3595341BC7}"/>
              </a:ext>
            </a:extLst>
          </p:cNvPr>
          <p:cNvSpPr/>
          <p:nvPr/>
        </p:nvSpPr>
        <p:spPr>
          <a:xfrm rot="11083919">
            <a:off x="887437" y="5696934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568D4FDD-FF22-4A4A-951A-351719D59AEC}"/>
              </a:ext>
            </a:extLst>
          </p:cNvPr>
          <p:cNvSpPr/>
          <p:nvPr/>
        </p:nvSpPr>
        <p:spPr>
          <a:xfrm>
            <a:off x="9529506" y="5973009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0AD05644-4CD6-4090-9708-28BE465A5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2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>
            <a:spLocks noGrp="1"/>
          </p:cNvSpPr>
          <p:nvPr>
            <p:ph type="title"/>
          </p:nvPr>
        </p:nvSpPr>
        <p:spPr>
          <a:xfrm>
            <a:off x="4682600" y="459600"/>
            <a:ext cx="6672400" cy="9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>
              <a:buSzPts val="1600"/>
              <a:tabLst>
                <a:tab pos="457200" algn="l"/>
              </a:tabLst>
            </a:pPr>
            <a:r>
              <a:rPr lang="th-TH" sz="5400" b="1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ปัญหาของการพัฒนา</a:t>
            </a:r>
            <a:endParaRPr lang="en-US" sz="5400" b="1" dirty="0">
              <a:effectLst/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cxnSp>
        <p:nvCxnSpPr>
          <p:cNvPr id="751" name="Google Shape;751;p49"/>
          <p:cNvCxnSpPr>
            <a:stCxn id="752" idx="2"/>
            <a:endCxn id="753" idx="0"/>
          </p:cNvCxnSpPr>
          <p:nvPr/>
        </p:nvCxnSpPr>
        <p:spPr>
          <a:xfrm>
            <a:off x="6096000" y="3257233"/>
            <a:ext cx="0" cy="639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4" name="Google Shape;754;p49"/>
          <p:cNvSpPr txBox="1">
            <a:spLocks noGrp="1"/>
          </p:cNvSpPr>
          <p:nvPr>
            <p:ph type="subTitle" idx="4294967295"/>
          </p:nvPr>
        </p:nvSpPr>
        <p:spPr>
          <a:xfrm flipH="1">
            <a:off x="8106300" y="4808340"/>
            <a:ext cx="2826800" cy="138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th-TH" sz="1867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การพัฒนาต่อโดยใช้ </a:t>
            </a:r>
            <a:r>
              <a:rPr lang="en-US" sz="2000" dirty="0">
                <a:effectLst/>
                <a:latin typeface="pluempluem" panose="02000503000000000000" pitchFamily="50" charset="-34"/>
                <a:cs typeface="pluempluem" panose="02000503000000000000" pitchFamily="50" charset="-34"/>
              </a:rPr>
              <a:t>Platform Cira core </a:t>
            </a:r>
            <a:r>
              <a:rPr lang="th-TH" sz="2000" dirty="0">
                <a:effectLst/>
                <a:latin typeface="pluempluem" panose="02000503000000000000" pitchFamily="50" charset="-34"/>
                <a:cs typeface="pluempluem" panose="02000503000000000000" pitchFamily="50" charset="-34"/>
              </a:rPr>
              <a:t>ต้องรอการพัฒนาต่อจากผู้พัฒนา </a:t>
            </a: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ซึ่งไม่มีเวลาที่แน่นอน</a:t>
            </a:r>
            <a:endParaRPr lang="en-US" sz="2000" dirty="0">
              <a:effectLst/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755" name="Google Shape;755;p49"/>
          <p:cNvSpPr txBox="1">
            <a:spLocks noGrp="1"/>
          </p:cNvSpPr>
          <p:nvPr>
            <p:ph type="ctrTitle" idx="4294967295"/>
          </p:nvPr>
        </p:nvSpPr>
        <p:spPr>
          <a:xfrm flipH="1">
            <a:off x="1377901" y="4381136"/>
            <a:ext cx="2423600" cy="6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667" dirty="0">
                <a:latin typeface="pluempluem" panose="02000503000000000000" pitchFamily="50" charset="-34"/>
                <a:cs typeface="pluempluem" panose="02000503000000000000" pitchFamily="50" charset="-34"/>
              </a:rPr>
              <a:t>Tool</a:t>
            </a:r>
            <a:endParaRPr sz="2667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756" name="Google Shape;756;p49"/>
          <p:cNvSpPr txBox="1">
            <a:spLocks noGrp="1"/>
          </p:cNvSpPr>
          <p:nvPr>
            <p:ph type="subTitle" idx="4294967295"/>
          </p:nvPr>
        </p:nvSpPr>
        <p:spPr>
          <a:xfrm flipH="1">
            <a:off x="1258901" y="4808340"/>
            <a:ext cx="2753262" cy="138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th-TH" sz="1867" dirty="0">
                <a:latin typeface="pluempluem" panose="02000503000000000000" pitchFamily="50" charset="-34"/>
                <a:cs typeface="pluempluem" panose="02000503000000000000" pitchFamily="50" charset="-34"/>
              </a:rPr>
              <a:t>ยังอยู่ในระหว่างการพัฒนา </a:t>
            </a:r>
            <a:r>
              <a:rPr lang="en-US" sz="1867" dirty="0">
                <a:latin typeface="pluempluem" panose="02000503000000000000" pitchFamily="50" charset="-34"/>
                <a:cs typeface="pluempluem" panose="02000503000000000000" pitchFamily="50" charset="-34"/>
              </a:rPr>
              <a:t>API </a:t>
            </a:r>
            <a:r>
              <a:rPr lang="th-TH" sz="1867" dirty="0">
                <a:latin typeface="pluempluem" panose="02000503000000000000" pitchFamily="50" charset="-34"/>
                <a:cs typeface="pluempluem" panose="02000503000000000000" pitchFamily="50" charset="-34"/>
              </a:rPr>
              <a:t>ที่ใช้สำหรับการเชื่อมต่อกับการพัฒนาโมบายแอปพลิเคชัน </a:t>
            </a:r>
            <a:endParaRPr sz="1867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4445000" y="1908433"/>
            <a:ext cx="3302000" cy="1348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757" name="Google Shape;757;p49"/>
          <p:cNvSpPr txBox="1">
            <a:spLocks noGrp="1"/>
          </p:cNvSpPr>
          <p:nvPr>
            <p:ph type="ctrTitle" idx="4294967295"/>
          </p:nvPr>
        </p:nvSpPr>
        <p:spPr>
          <a:xfrm flipH="1">
            <a:off x="4497032" y="2205199"/>
            <a:ext cx="2757579" cy="6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14400" lvl="2" algn="thaiDist" fontAlgn="base"/>
            <a:r>
              <a:rPr lang="th-TH" sz="44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ปัญหา</a:t>
            </a:r>
            <a:endParaRPr lang="en-US" sz="44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758" name="Google Shape;758;p49"/>
          <p:cNvSpPr/>
          <p:nvPr/>
        </p:nvSpPr>
        <p:spPr>
          <a:xfrm>
            <a:off x="2183300" y="3447800"/>
            <a:ext cx="812800" cy="8256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759" name="Google Shape;759;p49"/>
          <p:cNvSpPr/>
          <p:nvPr/>
        </p:nvSpPr>
        <p:spPr>
          <a:xfrm>
            <a:off x="9113300" y="3447800"/>
            <a:ext cx="812800" cy="8256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cxnSp>
        <p:nvCxnSpPr>
          <p:cNvPr id="760" name="Google Shape;760;p49"/>
          <p:cNvCxnSpPr>
            <a:stCxn id="752" idx="1"/>
            <a:endCxn id="758" idx="0"/>
          </p:cNvCxnSpPr>
          <p:nvPr/>
        </p:nvCxnSpPr>
        <p:spPr>
          <a:xfrm flipH="1">
            <a:off x="2589800" y="2582833"/>
            <a:ext cx="1855200" cy="8648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49"/>
          <p:cNvCxnSpPr>
            <a:stCxn id="752" idx="3"/>
            <a:endCxn id="759" idx="0"/>
          </p:cNvCxnSpPr>
          <p:nvPr/>
        </p:nvCxnSpPr>
        <p:spPr>
          <a:xfrm>
            <a:off x="7747000" y="2582833"/>
            <a:ext cx="1772800" cy="8648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49"/>
          <p:cNvSpPr txBox="1">
            <a:spLocks noGrp="1"/>
          </p:cNvSpPr>
          <p:nvPr>
            <p:ph type="ctrTitle" idx="4294967295"/>
          </p:nvPr>
        </p:nvSpPr>
        <p:spPr>
          <a:xfrm flipH="1">
            <a:off x="1991700" y="3556600"/>
            <a:ext cx="1196000" cy="60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01</a:t>
            </a:r>
            <a:endParaRPr sz="4000" dirty="0">
              <a:solidFill>
                <a:schemeClr val="lt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764" name="Google Shape;764;p49"/>
          <p:cNvSpPr txBox="1">
            <a:spLocks noGrp="1"/>
          </p:cNvSpPr>
          <p:nvPr>
            <p:ph type="ctrTitle" idx="4294967295"/>
          </p:nvPr>
        </p:nvSpPr>
        <p:spPr>
          <a:xfrm flipH="1">
            <a:off x="8921700" y="3556600"/>
            <a:ext cx="1196000" cy="60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03</a:t>
            </a:r>
            <a:endParaRPr sz="4000" dirty="0">
              <a:solidFill>
                <a:schemeClr val="lt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753" name="Google Shape;753;p49"/>
          <p:cNvSpPr/>
          <p:nvPr/>
        </p:nvSpPr>
        <p:spPr>
          <a:xfrm>
            <a:off x="5689600" y="3896467"/>
            <a:ext cx="812800" cy="8256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765" name="Google Shape;765;p49"/>
          <p:cNvSpPr txBox="1">
            <a:spLocks noGrp="1"/>
          </p:cNvSpPr>
          <p:nvPr>
            <p:ph type="ctrTitle" idx="4294967295"/>
          </p:nvPr>
        </p:nvSpPr>
        <p:spPr>
          <a:xfrm flipH="1">
            <a:off x="5498000" y="4005267"/>
            <a:ext cx="1196000" cy="60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02</a:t>
            </a:r>
            <a:endParaRPr sz="4000" dirty="0">
              <a:solidFill>
                <a:schemeClr val="lt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766" name="Google Shape;766;p49"/>
          <p:cNvSpPr txBox="1">
            <a:spLocks noGrp="1"/>
          </p:cNvSpPr>
          <p:nvPr>
            <p:ph type="ctrTitle" idx="4294967295"/>
          </p:nvPr>
        </p:nvSpPr>
        <p:spPr>
          <a:xfrm flipH="1">
            <a:off x="5055599" y="4824489"/>
            <a:ext cx="2080800" cy="6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effectLst/>
                <a:latin typeface="pluempluem" panose="02000503000000000000" pitchFamily="50" charset="-34"/>
                <a:cs typeface="pluempluem" panose="02000503000000000000" pitchFamily="50" charset="-34"/>
              </a:rPr>
              <a:t>Accuracy</a:t>
            </a:r>
            <a:endParaRPr sz="2667" dirty="0"/>
          </a:p>
        </p:txBody>
      </p:sp>
      <p:sp>
        <p:nvSpPr>
          <p:cNvPr id="767" name="Google Shape;767;p49"/>
          <p:cNvSpPr txBox="1">
            <a:spLocks noGrp="1"/>
          </p:cNvSpPr>
          <p:nvPr>
            <p:ph type="subTitle" idx="4294967295"/>
          </p:nvPr>
        </p:nvSpPr>
        <p:spPr>
          <a:xfrm flipH="1">
            <a:off x="4682600" y="5255107"/>
            <a:ext cx="2826800" cy="138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Accuracy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ของ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Teachable machine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ที่นำมาใช้แทน </a:t>
            </a:r>
            <a:r>
              <a:rPr lang="en-US" sz="1800" dirty="0">
                <a:effectLst/>
                <a:latin typeface="pluempluem" panose="02000503000000000000" pitchFamily="50" charset="-34"/>
                <a:cs typeface="pluempluem" panose="02000503000000000000" pitchFamily="50" charset="-34"/>
              </a:rPr>
              <a:t>Platform Cira core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มีค่าความถูกต้องต่ำ</a:t>
            </a:r>
            <a:endParaRPr lang="en-US" dirty="0">
              <a:latin typeface="pluempluem" panose="02000503000000000000" pitchFamily="50" charset="-34"/>
              <a:cs typeface="pluempluem" panose="02000503000000000000" pitchFamily="50" charset="-34"/>
            </a:endParaRPr>
          </a:p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endParaRPr sz="1867" dirty="0"/>
          </a:p>
        </p:txBody>
      </p:sp>
      <p:sp>
        <p:nvSpPr>
          <p:cNvPr id="768" name="Google Shape;768;p49"/>
          <p:cNvSpPr txBox="1">
            <a:spLocks noGrp="1"/>
          </p:cNvSpPr>
          <p:nvPr>
            <p:ph type="ctrTitle" idx="4294967295"/>
          </p:nvPr>
        </p:nvSpPr>
        <p:spPr>
          <a:xfrm flipH="1">
            <a:off x="8479299" y="4375156"/>
            <a:ext cx="2208899" cy="6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667" dirty="0">
                <a:latin typeface="pluempluem" panose="02000503000000000000" pitchFamily="50" charset="-34"/>
                <a:cs typeface="pluempluem" panose="02000503000000000000" pitchFamily="50" charset="-34"/>
              </a:rPr>
              <a:t>Development</a:t>
            </a:r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7C7D3EE4-38B1-4495-B227-AA3C0C8AD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20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 flipH="1">
            <a:off x="2770856" y="3303773"/>
            <a:ext cx="2959200" cy="9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thaiDist"/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กล้องของโทรศัพท์ต้องมีความคมชัด และมีประสิทธิภาพในระดับที่สูงพอสมควร</a:t>
            </a:r>
            <a:endParaRPr sz="16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 flipH="1">
            <a:off x="9829132" y="2951233"/>
            <a:ext cx="1764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pluempluem" panose="02000503000000000000" pitchFamily="50" charset="-34"/>
                <a:cs typeface="pluempluem" panose="02000503000000000000" pitchFamily="50" charset="-34"/>
              </a:rPr>
              <a:t>0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1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"/>
          </p:nvPr>
        </p:nvSpPr>
        <p:spPr>
          <a:xfrm>
            <a:off x="6096000" y="3303773"/>
            <a:ext cx="3363877" cy="9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ความแม่นยำของโมเดลสามารถปรับเปลี่ยนได้ภายหลังจากการ </a:t>
            </a:r>
            <a:r>
              <a:rPr lang="en-US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Train</a:t>
            </a:r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โมเดล </a:t>
            </a:r>
            <a:r>
              <a:rPr lang="en-US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version </a:t>
            </a:r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ใหม่</a:t>
            </a:r>
            <a:endParaRPr sz="16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4"/>
          </p:nvPr>
        </p:nvSpPr>
        <p:spPr>
          <a:xfrm flipH="1">
            <a:off x="2770856" y="4585947"/>
            <a:ext cx="2959200" cy="9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thaiDist"/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โทรศัพท์ที่ใช้ควรมีประสิทธิภาพการประมวลผลสูงในระดับหนึ่ง</a:t>
            </a:r>
            <a:endParaRPr sz="16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6095999" y="4585947"/>
            <a:ext cx="3363877" cy="9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เมื่อมีการรองรับ หรือมีข้อมูลของกระบวนการสำหรับการปรับแต่ง</a:t>
            </a:r>
            <a:r>
              <a:rPr lang="en-US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 Type</a:t>
            </a:r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ไฟล์โมเดลที่ถูกต้องจะสามารถใช้กับ </a:t>
            </a:r>
            <a:r>
              <a:rPr lang="en-US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Flutter</a:t>
            </a:r>
            <a:r>
              <a:rPr lang="th-TH" sz="1600" dirty="0">
                <a:latin typeface="pluempluem" panose="02000503000000000000" pitchFamily="50" charset="-34"/>
                <a:cs typeface="pluempluem" panose="02000503000000000000" pitchFamily="50" charset="-34"/>
              </a:rPr>
              <a:t>ได้</a:t>
            </a:r>
            <a:endParaRPr sz="16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6"/>
          </p:nvPr>
        </p:nvSpPr>
        <p:spPr>
          <a:xfrm flipH="1">
            <a:off x="2770773" y="2541251"/>
            <a:ext cx="4173600" cy="99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กล้องถ่ายภาพ</a:t>
            </a:r>
            <a:endParaRPr lang="en-US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7"/>
          </p:nvPr>
        </p:nvSpPr>
        <p:spPr>
          <a:xfrm>
            <a:off x="6583976" y="2541251"/>
            <a:ext cx="2876000" cy="99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ความแม่นยำ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8"/>
          </p:nvPr>
        </p:nvSpPr>
        <p:spPr>
          <a:xfrm flipH="1">
            <a:off x="2770773" y="4208263"/>
            <a:ext cx="4173600" cy="60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โทรศัพท์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9"/>
          </p:nvPr>
        </p:nvSpPr>
        <p:spPr>
          <a:xfrm>
            <a:off x="5894962" y="4208263"/>
            <a:ext cx="3565011" cy="60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th-TH" sz="2800" dirty="0">
                <a:latin typeface="pluempluem" panose="02000503000000000000" pitchFamily="50" charset="-34"/>
                <a:cs typeface="pluempluem" panose="02000503000000000000" pitchFamily="50" charset="-34"/>
              </a:rPr>
              <a:t>โมเดลจาก </a:t>
            </a:r>
            <a:r>
              <a:rPr lang="en-US" sz="2800" dirty="0">
                <a:latin typeface="pluempluem" panose="02000503000000000000" pitchFamily="50" charset="-34"/>
                <a:cs typeface="pluempluem" panose="02000503000000000000" pitchFamily="50" charset="-34"/>
              </a:rPr>
              <a:t>Cira core </a:t>
            </a:r>
            <a:endParaRPr sz="28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13"/>
          </p:nvPr>
        </p:nvSpPr>
        <p:spPr>
          <a:xfrm>
            <a:off x="574179" y="4251167"/>
            <a:ext cx="1764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pluempluem" panose="02000503000000000000" pitchFamily="50" charset="-34"/>
                <a:cs typeface="pluempluem" panose="02000503000000000000" pitchFamily="50" charset="-34"/>
              </a:rPr>
              <a:t>02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 idx="14"/>
          </p:nvPr>
        </p:nvSpPr>
        <p:spPr>
          <a:xfrm flipH="1">
            <a:off x="9829141" y="4251167"/>
            <a:ext cx="1764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pluempluem" panose="02000503000000000000" pitchFamily="50" charset="-34"/>
                <a:cs typeface="pluempluem" panose="02000503000000000000" pitchFamily="50" charset="-34"/>
              </a:rPr>
              <a:t>0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2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15"/>
          </p:nvPr>
        </p:nvSpPr>
        <p:spPr>
          <a:xfrm>
            <a:off x="574179" y="2951219"/>
            <a:ext cx="1764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pluempluem" panose="02000503000000000000" pitchFamily="50" charset="-34"/>
                <a:cs typeface="pluempluem" panose="02000503000000000000" pitchFamily="50" charset="-34"/>
              </a:rPr>
              <a:t>01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" name="Google Shape;750;p49">
            <a:extLst>
              <a:ext uri="{FF2B5EF4-FFF2-40B4-BE49-F238E27FC236}">
                <a16:creationId xmlns:a16="http://schemas.microsoft.com/office/drawing/2014/main" id="{1E0C6FEB-7E73-4096-A60A-99E73E3B2BD5}"/>
              </a:ext>
            </a:extLst>
          </p:cNvPr>
          <p:cNvSpPr txBox="1">
            <a:spLocks/>
          </p:cNvSpPr>
          <p:nvPr/>
        </p:nvSpPr>
        <p:spPr>
          <a:xfrm>
            <a:off x="977179" y="1123313"/>
            <a:ext cx="2723600" cy="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8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marL="457200" lvl="1">
              <a:buSzPts val="1600"/>
              <a:tabLst>
                <a:tab pos="457200" algn="l"/>
              </a:tabLst>
            </a:pPr>
            <a:r>
              <a:rPr lang="th-TH" sz="5400" kern="0" dirty="0"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ข้อจำกัด</a:t>
            </a:r>
            <a:endParaRPr lang="en-US" sz="5400" kern="0" dirty="0"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8" name="Google Shape;750;p49">
            <a:extLst>
              <a:ext uri="{FF2B5EF4-FFF2-40B4-BE49-F238E27FC236}">
                <a16:creationId xmlns:a16="http://schemas.microsoft.com/office/drawing/2014/main" id="{CC55C839-AC66-4AD9-A502-B272F22CD3E6}"/>
              </a:ext>
            </a:extLst>
          </p:cNvPr>
          <p:cNvSpPr txBox="1">
            <a:spLocks/>
          </p:cNvSpPr>
          <p:nvPr/>
        </p:nvSpPr>
        <p:spPr>
          <a:xfrm>
            <a:off x="7086472" y="1123313"/>
            <a:ext cx="3975256" cy="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8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7333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marL="457200" lvl="1">
              <a:buSzPts val="1600"/>
              <a:tabLst>
                <a:tab pos="457200" algn="l"/>
              </a:tabLst>
            </a:pPr>
            <a:r>
              <a:rPr lang="th-TH" sz="5400" kern="0" dirty="0"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ข้อเสนอแนะ</a:t>
            </a:r>
            <a:endParaRPr lang="en-US" sz="5400" kern="0" dirty="0"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30937ED-0DA6-46E6-9CDE-7C59AE18F1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21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826853" y="2392532"/>
            <a:ext cx="10891140" cy="12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US" sz="9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Do you have any questions?</a:t>
            </a:r>
            <a:endParaRPr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C7E53D-98FF-4AF6-A6EC-88F7C5987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22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826853" y="2392532"/>
            <a:ext cx="10891140" cy="12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US" sz="16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THANKS</a:t>
            </a:r>
            <a:endParaRPr sz="166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C7E53D-98FF-4AF6-A6EC-88F7C5987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23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60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8"/>
          <p:cNvSpPr txBox="1">
            <a:spLocks noGrp="1"/>
          </p:cNvSpPr>
          <p:nvPr>
            <p:ph type="title" idx="4"/>
          </p:nvPr>
        </p:nvSpPr>
        <p:spPr>
          <a:xfrm>
            <a:off x="1571200" y="502187"/>
            <a:ext cx="4524800" cy="1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h-TH" sz="5400" dirty="0">
                <a:latin typeface="pluempluem" panose="02000503000000000000" pitchFamily="50" charset="-34"/>
                <a:cs typeface="pluempluem" panose="02000503000000000000" pitchFamily="50" charset="-34"/>
              </a:rPr>
              <a:t>วัตถุประสงค์</a:t>
            </a:r>
            <a:endParaRPr sz="54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740" name="Google Shape;740;p48"/>
          <p:cNvSpPr txBox="1">
            <a:spLocks noGrp="1"/>
          </p:cNvSpPr>
          <p:nvPr>
            <p:ph type="subTitle" idx="1"/>
          </p:nvPr>
        </p:nvSpPr>
        <p:spPr>
          <a:xfrm flipH="1">
            <a:off x="4298876" y="4461546"/>
            <a:ext cx="1915457" cy="151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7200" dirty="0">
                <a:latin typeface="pluempluem" panose="02000503000000000000" pitchFamily="50" charset="-34"/>
                <a:cs typeface="pluempluem" panose="02000503000000000000" pitchFamily="50" charset="-34"/>
              </a:rPr>
              <a:t>2</a:t>
            </a:r>
            <a:endParaRPr sz="7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-977900" y="1861333"/>
            <a:ext cx="9131600" cy="23416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742" name="Google Shape;742;p48"/>
          <p:cNvSpPr/>
          <p:nvPr/>
        </p:nvSpPr>
        <p:spPr>
          <a:xfrm>
            <a:off x="5729830" y="4014213"/>
            <a:ext cx="6820000" cy="23416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743" name="Google Shape;743;p48"/>
          <p:cNvSpPr txBox="1">
            <a:spLocks noGrp="1"/>
          </p:cNvSpPr>
          <p:nvPr>
            <p:ph type="title" idx="2"/>
          </p:nvPr>
        </p:nvSpPr>
        <p:spPr>
          <a:xfrm>
            <a:off x="777967" y="2365953"/>
            <a:ext cx="6820000" cy="12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-TH" sz="28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เพื่อพัฒนาชุดข้อมูลสอนและแบบจําลองการจําแนกประเภทสำหรับการจําแนกสายพันธุ์ของผลทุเรียน</a:t>
            </a:r>
          </a:p>
        </p:txBody>
      </p:sp>
      <p:sp>
        <p:nvSpPr>
          <p:cNvPr id="744" name="Google Shape;744;p48"/>
          <p:cNvSpPr txBox="1">
            <a:spLocks noGrp="1"/>
          </p:cNvSpPr>
          <p:nvPr>
            <p:ph type="title"/>
          </p:nvPr>
        </p:nvSpPr>
        <p:spPr>
          <a:xfrm>
            <a:off x="6096000" y="4637213"/>
            <a:ext cx="5912498" cy="109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th-TH" sz="2800" dirty="0">
                <a:solidFill>
                  <a:schemeClr val="accent1">
                    <a:lumMod val="50000"/>
                  </a:schemeClr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เพื่อพัฒนาแอปพลิเคชันจําแนกประเภทสำหรับการจําแนกสายพันธุ์ทุเรียนจากภาพถ่าย</a:t>
            </a:r>
          </a:p>
        </p:txBody>
      </p:sp>
      <p:sp>
        <p:nvSpPr>
          <p:cNvPr id="745" name="Google Shape;745;p48"/>
          <p:cNvSpPr txBox="1">
            <a:spLocks noGrp="1"/>
          </p:cNvSpPr>
          <p:nvPr>
            <p:ph type="subTitle" idx="3"/>
          </p:nvPr>
        </p:nvSpPr>
        <p:spPr>
          <a:xfrm flipH="1">
            <a:off x="7721131" y="2244000"/>
            <a:ext cx="1898800" cy="151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th-TH" sz="8000" dirty="0">
                <a:cs typeface="pluempluem" panose="02000503000000000000" pitchFamily="50" charset="-34"/>
              </a:rPr>
              <a:t>1</a:t>
            </a:r>
            <a:endParaRPr sz="8000" dirty="0">
              <a:cs typeface="pluempluem" panose="02000503000000000000" pitchFamily="50" charset="-34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FDF4C936-E378-40F6-AC57-AE375CF038DC}"/>
              </a:ext>
            </a:extLst>
          </p:cNvPr>
          <p:cNvSpPr/>
          <p:nvPr/>
        </p:nvSpPr>
        <p:spPr>
          <a:xfrm>
            <a:off x="10434576" y="50218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92D050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2" name="Google Shape;115;p18">
            <a:extLst>
              <a:ext uri="{FF2B5EF4-FFF2-40B4-BE49-F238E27FC236}">
                <a16:creationId xmlns:a16="http://schemas.microsoft.com/office/drawing/2014/main" id="{A568E873-24A9-4EC9-821A-C50721CA68D5}"/>
              </a:ext>
            </a:extLst>
          </p:cNvPr>
          <p:cNvSpPr/>
          <p:nvPr/>
        </p:nvSpPr>
        <p:spPr>
          <a:xfrm>
            <a:off x="1086991" y="5732813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92D050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C987BAD-B9B6-4BBF-8142-873EC7740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3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ubTitle" idx="2"/>
          </p:nvPr>
        </p:nvSpPr>
        <p:spPr>
          <a:xfrm flipH="1">
            <a:off x="942392" y="3085956"/>
            <a:ext cx="4396557" cy="17659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การสร้างและสอนโมเดลเพื่อใช้ในการจําแนกสายพันธุ์ทุเรียน โดยใช้ข้อมูลของทุเรียน 3 สายพันธุ์ ได้แก่ หมอนทอง ก้านยาว และชะนี โดยใช้รูปภาพของทุเรียนแต่ละสายพันธุ์ คือ หมอนทอง 117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 (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1840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)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 ภาพ, ก้านยาว 101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(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2020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)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 ภาพ และ ชะนี 92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(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2340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)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 ภาพ</a:t>
            </a: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5123367" y="472300"/>
            <a:ext cx="6233200" cy="8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h-TH" sz="5400" dirty="0">
                <a:latin typeface="pluempluem" panose="02000503000000000000" pitchFamily="50" charset="-34"/>
                <a:cs typeface="pluempluem" panose="02000503000000000000" pitchFamily="50" charset="-34"/>
              </a:rPr>
              <a:t>ขอบเขตการศึกษา</a:t>
            </a:r>
            <a:endParaRPr sz="54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 flipH="1">
            <a:off x="6852151" y="3056133"/>
            <a:ext cx="4055600" cy="11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การนำโมเดลการจำแนกประเภทมาพัฒนาเป็น </a:t>
            </a:r>
            <a:r>
              <a:rPr lang="en-US" dirty="0">
                <a:latin typeface="pluempluem" panose="02000503000000000000" pitchFamily="50" charset="-34"/>
                <a:cs typeface="pluempluem" panose="02000503000000000000" pitchFamily="50" charset="-34"/>
              </a:rPr>
              <a:t>Mobile Application </a:t>
            </a:r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ที่มีฟังก์ชันหลัก ดังนี้</a:t>
            </a:r>
          </a:p>
          <a:p>
            <a:pPr marL="0" indent="0"/>
            <a:r>
              <a:rPr lang="th-TH" sz="800" dirty="0"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th-TH" sz="16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รับข้อมูลภาพถ่ายจากผู้ใช้ได้ 2 แบบ คือ จากกล้องถ่ายรูป และจากอัลบั้มรูป</a:t>
            </a:r>
          </a:p>
          <a:p>
            <a:pPr marL="342900">
              <a:buFont typeface="Symbol" panose="05050102010706020507" pitchFamily="18" charset="2"/>
              <a:buChar char=""/>
            </a:pPr>
            <a:r>
              <a:rPr lang="th-TH" sz="16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จำแนกข้อมูลพันธุ์ทุเรียน</a:t>
            </a:r>
            <a:endParaRPr lang="en-US" sz="1600" dirty="0">
              <a:effectLst/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  <a:p>
            <a:pPr marL="342900">
              <a:buFont typeface="Symbol" panose="05050102010706020507" pitchFamily="18" charset="2"/>
              <a:buChar char=""/>
            </a:pPr>
            <a:r>
              <a:rPr lang="th-TH" sz="16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แสดงผลลัพธ์สายพันธุ์ทุเรียน</a:t>
            </a:r>
            <a:endParaRPr lang="en-US" sz="1600" dirty="0">
              <a:effectLst/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1204251" y="5022133"/>
            <a:ext cx="4298000" cy="128800"/>
          </a:xfrm>
          <a:prstGeom prst="roundRect">
            <a:avLst>
              <a:gd name="adj" fmla="val 50000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62" name="Google Shape;262;p35"/>
          <p:cNvSpPr/>
          <p:nvPr/>
        </p:nvSpPr>
        <p:spPr>
          <a:xfrm>
            <a:off x="6771851" y="5022133"/>
            <a:ext cx="4216000" cy="128800"/>
          </a:xfrm>
          <a:prstGeom prst="roundRect">
            <a:avLst>
              <a:gd name="adj" fmla="val 50000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63" name="Google Shape;263;p35"/>
          <p:cNvSpPr/>
          <p:nvPr/>
        </p:nvSpPr>
        <p:spPr>
          <a:xfrm>
            <a:off x="1204251" y="2066233"/>
            <a:ext cx="1038400" cy="781600"/>
          </a:xfrm>
          <a:prstGeom prst="roundRect">
            <a:avLst>
              <a:gd name="adj" fmla="val 21234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4"/>
          </p:nvPr>
        </p:nvSpPr>
        <p:spPr>
          <a:xfrm flipH="1">
            <a:off x="1288552" y="2012367"/>
            <a:ext cx="844000" cy="8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40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01</a:t>
            </a:r>
            <a:endParaRPr sz="4000" dirty="0">
              <a:solidFill>
                <a:schemeClr val="lt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9949451" y="2066233"/>
            <a:ext cx="1038400" cy="781600"/>
          </a:xfrm>
          <a:prstGeom prst="roundRect">
            <a:avLst>
              <a:gd name="adj" fmla="val 21234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"/>
          </p:nvPr>
        </p:nvSpPr>
        <p:spPr>
          <a:xfrm flipH="1">
            <a:off x="10064784" y="2012367"/>
            <a:ext cx="844000" cy="8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l"/>
            <a:r>
              <a:rPr lang="en" sz="4000" dirty="0">
                <a:solidFill>
                  <a:schemeClr val="lt1"/>
                </a:solidFill>
                <a:latin typeface="pluempluem" panose="02000503000000000000" pitchFamily="50" charset="-34"/>
                <a:cs typeface="pluempluem" panose="02000503000000000000" pitchFamily="50" charset="-34"/>
              </a:rPr>
              <a:t>02</a:t>
            </a:r>
            <a:endParaRPr sz="4000" dirty="0">
              <a:solidFill>
                <a:schemeClr val="lt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7" name="Google Shape;115;p18">
            <a:extLst>
              <a:ext uri="{FF2B5EF4-FFF2-40B4-BE49-F238E27FC236}">
                <a16:creationId xmlns:a16="http://schemas.microsoft.com/office/drawing/2014/main" id="{0D893561-34BA-4C5F-82B5-0E638822367C}"/>
              </a:ext>
            </a:extLst>
          </p:cNvPr>
          <p:cNvSpPr/>
          <p:nvPr/>
        </p:nvSpPr>
        <p:spPr>
          <a:xfrm>
            <a:off x="1432223" y="6012732"/>
            <a:ext cx="2019200" cy="141080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  <a:alpha val="2527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D0DD67AA-72A2-4922-968D-A93E086E98F4}"/>
              </a:ext>
            </a:extLst>
          </p:cNvPr>
          <p:cNvSpPr/>
          <p:nvPr/>
        </p:nvSpPr>
        <p:spPr>
          <a:xfrm>
            <a:off x="10970268" y="5141266"/>
            <a:ext cx="2019200" cy="1410800"/>
          </a:xfrm>
          <a:prstGeom prst="roundRect">
            <a:avLst>
              <a:gd name="adj" fmla="val 16667"/>
            </a:avLst>
          </a:prstGeom>
          <a:solidFill>
            <a:schemeClr val="accent1">
              <a:lumMod val="90000"/>
              <a:alpha val="2527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FED00F4D-BEE4-40AD-9510-84B981F321BD}"/>
              </a:ext>
            </a:extLst>
          </p:cNvPr>
          <p:cNvSpPr/>
          <p:nvPr/>
        </p:nvSpPr>
        <p:spPr>
          <a:xfrm>
            <a:off x="9459051" y="5692233"/>
            <a:ext cx="2019200" cy="1410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2527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0" name="Google Shape;115;p18">
            <a:extLst>
              <a:ext uri="{FF2B5EF4-FFF2-40B4-BE49-F238E27FC236}">
                <a16:creationId xmlns:a16="http://schemas.microsoft.com/office/drawing/2014/main" id="{A7B57B35-9271-452B-899A-1F7EFB5A4D7F}"/>
              </a:ext>
            </a:extLst>
          </p:cNvPr>
          <p:cNvSpPr/>
          <p:nvPr/>
        </p:nvSpPr>
        <p:spPr>
          <a:xfrm>
            <a:off x="4329349" y="-176960"/>
            <a:ext cx="2019200" cy="14108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  <a:alpha val="2527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816C340-1079-4E06-AD47-068CC3C7481C}"/>
              </a:ext>
            </a:extLst>
          </p:cNvPr>
          <p:cNvSpPr/>
          <p:nvPr/>
        </p:nvSpPr>
        <p:spPr>
          <a:xfrm>
            <a:off x="2979520" y="395318"/>
            <a:ext cx="2019200" cy="14108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  <a:alpha val="2527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9D4751F-D19D-4ACE-B609-1ECE3A422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4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D9036758-A795-47BD-833A-2AC8DCAC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>
                <a:latin typeface="pluempluem" panose="02000503000000000000" pitchFamily="50" charset="-34"/>
                <a:cs typeface="pluempluem" panose="02000503000000000000" pitchFamily="50" charset="-34"/>
              </a:rPr>
              <a:t>สถาปัตยกรรมระบบ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74AF53F-B6B2-4BC7-9E5B-C7C022A7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9" y="734107"/>
            <a:ext cx="9666503" cy="5758768"/>
          </a:xfrm>
          <a:prstGeom prst="rect">
            <a:avLst/>
          </a:prstGeom>
        </p:spPr>
      </p:pic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DFF7ACFD-3729-4A3E-9721-ED4445210830}"/>
              </a:ext>
            </a:extLst>
          </p:cNvPr>
          <p:cNvSpPr/>
          <p:nvPr/>
        </p:nvSpPr>
        <p:spPr>
          <a:xfrm rot="11083919">
            <a:off x="102577" y="6014174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69FB16BF-5EB9-4AF5-A183-8FACFA03BACD}"/>
              </a:ext>
            </a:extLst>
          </p:cNvPr>
          <p:cNvSpPr/>
          <p:nvPr/>
        </p:nvSpPr>
        <p:spPr>
          <a:xfrm rot="11083919">
            <a:off x="2908488" y="-645572"/>
            <a:ext cx="2882344" cy="1424211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  <a:alpha val="528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0" name="Google Shape;11;p2">
            <a:extLst>
              <a:ext uri="{FF2B5EF4-FFF2-40B4-BE49-F238E27FC236}">
                <a16:creationId xmlns:a16="http://schemas.microsoft.com/office/drawing/2014/main" id="{2020238C-4689-47B5-9BE9-D43D264BFE4F}"/>
              </a:ext>
            </a:extLst>
          </p:cNvPr>
          <p:cNvSpPr/>
          <p:nvPr/>
        </p:nvSpPr>
        <p:spPr>
          <a:xfrm rot="11083919">
            <a:off x="10277607" y="5881853"/>
            <a:ext cx="2272345" cy="1407907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  <a:alpha val="528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561554D1-C663-4E6E-9430-A68E9E96F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5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25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2"/>
          <p:cNvSpPr txBox="1">
            <a:spLocks noGrp="1"/>
          </p:cNvSpPr>
          <p:nvPr>
            <p:ph type="title"/>
          </p:nvPr>
        </p:nvSpPr>
        <p:spPr>
          <a:xfrm>
            <a:off x="818200" y="474832"/>
            <a:ext cx="4130400" cy="12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h-TH" sz="540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  <a:endParaRPr sz="54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830" name="Google Shape;830;p52"/>
          <p:cNvSpPr txBox="1">
            <a:spLocks noGrp="1"/>
          </p:cNvSpPr>
          <p:nvPr>
            <p:ph type="body" idx="1"/>
          </p:nvPr>
        </p:nvSpPr>
        <p:spPr>
          <a:xfrm>
            <a:off x="3381423" y="1827968"/>
            <a:ext cx="68536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pluempluem" panose="02000503000000000000" pitchFamily="50" charset="-34"/>
                <a:cs typeface="pluempluem" panose="02000503000000000000" pitchFamily="50" charset="-34"/>
              </a:rPr>
              <a:t>1. การจัดเตรียมข้อมูลสอนและข้อมูลทดสอบ</a:t>
            </a:r>
          </a:p>
          <a:p>
            <a:pPr marL="0" indent="0">
              <a:buNone/>
            </a:pPr>
            <a:r>
              <a:rPr lang="th-TH" sz="2400" dirty="0">
                <a:latin typeface="pluempluem" panose="02000503000000000000" pitchFamily="50" charset="-34"/>
                <a:cs typeface="pluempluem" panose="02000503000000000000" pitchFamily="50" charset="-34"/>
              </a:rPr>
              <a:t>	</a:t>
            </a: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ทำการรวบรวมข้อมูลของรูปภาพสายพันธุ์ทุเรียน ซึ่งประกอบไปด้วยทุเรียน 3 สายพันธุ์ คือ สายพันธุ์ชะนี สายพันธุ์ก้านยาว สายพันธุ์หมอนทอง </a:t>
            </a:r>
          </a:p>
          <a:p>
            <a:pPr marL="0" indent="0">
              <a:buNone/>
            </a:pPr>
            <a:r>
              <a:rPr lang="th-TH" sz="1100" dirty="0"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</a:p>
          <a:p>
            <a:pPr marL="0" indent="0">
              <a:buNone/>
            </a:pPr>
            <a:r>
              <a:rPr lang="th-TH" sz="2400" dirty="0">
                <a:latin typeface="pluempluem" panose="02000503000000000000" pitchFamily="50" charset="-34"/>
                <a:cs typeface="pluempluem" panose="02000503000000000000" pitchFamily="50" charset="-34"/>
              </a:rPr>
              <a:t>  	</a:t>
            </a: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 - จำนวนรูปภาพที่ใช้เป็นต้นฉบับของแต่ละสายพันธุ์คือ 92, 101 	และ 117 ตามลำดับ</a:t>
            </a:r>
          </a:p>
          <a:p>
            <a:pPr marL="0" indent="0">
              <a:buNone/>
            </a:pPr>
            <a:r>
              <a:rPr lang="th-TH" sz="700" dirty="0"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</a:p>
          <a:p>
            <a:pPr marL="0" indent="0">
              <a:buNone/>
            </a:pP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   	 - ใช้ </a:t>
            </a:r>
            <a:r>
              <a:rPr lang="en-US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Platform Cira core </a:t>
            </a: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ทำให้ </a:t>
            </a:r>
            <a:r>
              <a:rPr lang="en-US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Generate </a:t>
            </a: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รูปภาพของแต่ละ	เพิ่มขึ้นเป็น 1840, 2020 และ 2340 ตามลำดับ </a:t>
            </a:r>
          </a:p>
          <a:p>
            <a:pPr marL="0" indent="0">
              <a:buNone/>
            </a:pPr>
            <a:r>
              <a:rPr lang="th-TH" sz="800" dirty="0"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</a:p>
          <a:p>
            <a:pPr marL="0" indent="0">
              <a:buNone/>
            </a:pP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   	 - ใช้รูปในการทดสอบ สายพันธุ์ละ 20 รูป </a:t>
            </a:r>
            <a:r>
              <a:rPr lang="en-US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(80:20) </a:t>
            </a: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เนื่องจาก		รูปภาพต้นฉบับมี 310</a:t>
            </a:r>
          </a:p>
          <a:p>
            <a:pPr marL="0" indent="0">
              <a:buNone/>
            </a:pPr>
            <a:r>
              <a:rPr lang="th-TH" sz="800" dirty="0"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</a:p>
          <a:p>
            <a:pPr marL="0" indent="0">
              <a:buNone/>
            </a:pPr>
            <a:r>
              <a:rPr lang="th-TH" sz="2000" dirty="0">
                <a:latin typeface="pluempluem" panose="02000503000000000000" pitchFamily="50" charset="-34"/>
                <a:cs typeface="pluempluem" panose="02000503000000000000" pitchFamily="50" charset="-34"/>
              </a:rPr>
              <a:t>   	 - เพิ่มรูปภาพสิ่งต่าง ๆ ที่ไม่ใช่ทุเรียนเป็นจำนวน 600 รูป</a:t>
            </a:r>
          </a:p>
        </p:txBody>
      </p:sp>
      <p:sp>
        <p:nvSpPr>
          <p:cNvPr id="4" name="Google Shape;115;p18">
            <a:extLst>
              <a:ext uri="{FF2B5EF4-FFF2-40B4-BE49-F238E27FC236}">
                <a16:creationId xmlns:a16="http://schemas.microsoft.com/office/drawing/2014/main" id="{149EB48E-5BAD-46D7-A9CE-E3CCA82AC670}"/>
              </a:ext>
            </a:extLst>
          </p:cNvPr>
          <p:cNvSpPr/>
          <p:nvPr/>
        </p:nvSpPr>
        <p:spPr>
          <a:xfrm>
            <a:off x="10434576" y="50218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92D050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5" name="Google Shape;115;p18">
            <a:extLst>
              <a:ext uri="{FF2B5EF4-FFF2-40B4-BE49-F238E27FC236}">
                <a16:creationId xmlns:a16="http://schemas.microsoft.com/office/drawing/2014/main" id="{FE253287-78C1-45B8-B7F5-0553DE14148D}"/>
              </a:ext>
            </a:extLst>
          </p:cNvPr>
          <p:cNvSpPr/>
          <p:nvPr/>
        </p:nvSpPr>
        <p:spPr>
          <a:xfrm>
            <a:off x="10970268" y="5141266"/>
            <a:ext cx="2019200" cy="1410800"/>
          </a:xfrm>
          <a:prstGeom prst="roundRect">
            <a:avLst>
              <a:gd name="adj" fmla="val 16667"/>
            </a:avLst>
          </a:prstGeom>
          <a:solidFill>
            <a:schemeClr val="accent1">
              <a:lumMod val="90000"/>
              <a:alpha val="2527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C4D428E7-0DF1-4AE6-BE08-68900B8A34FA}"/>
              </a:ext>
            </a:extLst>
          </p:cNvPr>
          <p:cNvSpPr/>
          <p:nvPr/>
        </p:nvSpPr>
        <p:spPr>
          <a:xfrm>
            <a:off x="9459051" y="5692233"/>
            <a:ext cx="2019200" cy="1410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2527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BACA6D0D-D1E4-44DC-8C0A-A8BAD0F41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6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742;p48">
            <a:extLst>
              <a:ext uri="{FF2B5EF4-FFF2-40B4-BE49-F238E27FC236}">
                <a16:creationId xmlns:a16="http://schemas.microsoft.com/office/drawing/2014/main" id="{7CCF0C88-7D5D-41AE-BDF1-66F4E3CDB579}"/>
              </a:ext>
            </a:extLst>
          </p:cNvPr>
          <p:cNvSpPr/>
          <p:nvPr/>
        </p:nvSpPr>
        <p:spPr>
          <a:xfrm>
            <a:off x="206108" y="1660432"/>
            <a:ext cx="6698545" cy="3322116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17" name="Google Shape;829;p52">
            <a:extLst>
              <a:ext uri="{FF2B5EF4-FFF2-40B4-BE49-F238E27FC236}">
                <a16:creationId xmlns:a16="http://schemas.microsoft.com/office/drawing/2014/main" id="{84D05AB6-8CCC-4D4F-B670-8AED56BC84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200" y="474832"/>
            <a:ext cx="4130400" cy="12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h-TH" sz="540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  <a:endParaRPr sz="54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18" name="Google Shape;830;p52">
            <a:extLst>
              <a:ext uri="{FF2B5EF4-FFF2-40B4-BE49-F238E27FC236}">
                <a16:creationId xmlns:a16="http://schemas.microsoft.com/office/drawing/2014/main" id="{EF231F4A-273E-4EC4-826E-2975B199D8E1}"/>
              </a:ext>
            </a:extLst>
          </p:cNvPr>
          <p:cNvSpPr txBox="1">
            <a:spLocks/>
          </p:cNvSpPr>
          <p:nvPr/>
        </p:nvSpPr>
        <p:spPr>
          <a:xfrm>
            <a:off x="498264" y="1827968"/>
            <a:ext cx="6406389" cy="292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32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6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th-TH" sz="2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2. การพัฒนาโมเดลการจำแนกประเภทสายพันธุ์ทุเรียน</a:t>
            </a:r>
          </a:p>
          <a:p>
            <a:pPr marL="0" indent="0" algn="thaiDist"/>
            <a:endParaRPr lang="th-TH" sz="2400" kern="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  <a:p>
            <a:pPr marL="0" indent="0"/>
            <a:r>
              <a:rPr lang="th-TH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	นำรูปภาพมาเพื่อพัฒนาเป็นโมเดลโดยใช้ </a:t>
            </a:r>
            <a:r>
              <a:rPr lang="en-US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Platform Cira core </a:t>
            </a:r>
            <a:r>
              <a:rPr lang="th-TH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และ </a:t>
            </a:r>
            <a:r>
              <a:rPr lang="en-US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Teachable machine</a:t>
            </a:r>
            <a:r>
              <a:rPr lang="th-TH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 </a:t>
            </a:r>
          </a:p>
          <a:p>
            <a:pPr marL="0" indent="0"/>
            <a:r>
              <a:rPr lang="th-TH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	เลือกโมเดลที่มีค่าความถูกต้องสูงสุดเมื่อเปรียบเทียบกับโมเดล </a:t>
            </a:r>
            <a:r>
              <a:rPr lang="en-US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Version </a:t>
            </a:r>
            <a:r>
              <a:rPr lang="th-TH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อื่น ๆ ที่สร้างจาก </a:t>
            </a:r>
            <a:r>
              <a:rPr lang="en-US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Platform </a:t>
            </a:r>
            <a:r>
              <a:rPr lang="th-TH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เดียวกัน </a:t>
            </a:r>
          </a:p>
          <a:p>
            <a:pPr marL="0" indent="0"/>
            <a:r>
              <a:rPr lang="th-TH" sz="21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	ใช้รูปภาพที่นำมาสร้างโมเดลเป็นภาพทดสอบร่วมกับภาพที่ไม่ได้นำมาใช้ในการสร้างโมเดล</a:t>
            </a:r>
          </a:p>
        </p:txBody>
      </p:sp>
      <p:graphicFrame>
        <p:nvGraphicFramePr>
          <p:cNvPr id="10" name="ตาราง 9">
            <a:extLst>
              <a:ext uri="{FF2B5EF4-FFF2-40B4-BE49-F238E27FC236}">
                <a16:creationId xmlns:a16="http://schemas.microsoft.com/office/drawing/2014/main" id="{EEBC97BB-A1F9-4853-A3AD-B4405AD7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06480"/>
              </p:ext>
            </p:extLst>
          </p:nvPr>
        </p:nvGraphicFramePr>
        <p:xfrm>
          <a:off x="6303856" y="4519826"/>
          <a:ext cx="5389880" cy="201221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450145479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1772419633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909839043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428933772"/>
                    </a:ext>
                  </a:extLst>
                </a:gridCol>
              </a:tblGrid>
              <a:tr h="44786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Platform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% Accuracy (</a:t>
                      </a:r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ค่าความแม่นยำ</a:t>
                      </a:r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)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12870"/>
                  </a:ext>
                </a:extLst>
              </a:tr>
              <a:tr h="52144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ทุเรียนพันธุ์ชะนี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ทุเรียนพันธุ์ก้านยาว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ทุเรียนพันธุ์หมอนทอง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2012360"/>
                  </a:ext>
                </a:extLst>
              </a:tr>
              <a:tr h="5214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Platform Cira core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100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100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100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881800"/>
                  </a:ext>
                </a:extLst>
              </a:tr>
              <a:tr h="5214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Teachable machine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70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50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effectLst/>
                          <a:latin typeface="pluempluem" panose="02000503000000000000" pitchFamily="50" charset="-34"/>
                          <a:cs typeface="pluempluem" panose="02000503000000000000" pitchFamily="50" charset="-34"/>
                        </a:rPr>
                        <a:t>45</a:t>
                      </a:r>
                      <a:endParaRPr lang="en-US" sz="1600" dirty="0">
                        <a:effectLst/>
                        <a:latin typeface="pluempluem" panose="02000503000000000000" pitchFamily="50" charset="-34"/>
                        <a:ea typeface="TH Sarabun New"/>
                        <a:cs typeface="pluempluem" panose="02000503000000000000" pitchFamily="50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65320"/>
                  </a:ext>
                </a:extLst>
              </a:tr>
            </a:tbl>
          </a:graphicData>
        </a:graphic>
      </p:graphicFrame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291530CE-24BB-4FDE-BD4E-0FDB8F37BD88}"/>
              </a:ext>
            </a:extLst>
          </p:cNvPr>
          <p:cNvSpPr txBox="1"/>
          <p:nvPr/>
        </p:nvSpPr>
        <p:spPr>
          <a:xfrm>
            <a:off x="7672964" y="4181272"/>
            <a:ext cx="4198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ตารางเปรียบเทียบค่าความแม่นยำของทุเรียนแต่ละสายพันธุ์</a:t>
            </a:r>
            <a:endParaRPr lang="th-TH" sz="16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5" name="Google Shape;115;p18">
            <a:extLst>
              <a:ext uri="{FF2B5EF4-FFF2-40B4-BE49-F238E27FC236}">
                <a16:creationId xmlns:a16="http://schemas.microsoft.com/office/drawing/2014/main" id="{0FF5C82C-EB36-4246-AB8B-11AED39352A6}"/>
              </a:ext>
            </a:extLst>
          </p:cNvPr>
          <p:cNvSpPr/>
          <p:nvPr/>
        </p:nvSpPr>
        <p:spPr>
          <a:xfrm>
            <a:off x="10434576" y="50218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92D050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D9B22692-9A64-4168-A385-C49C4E93142C}"/>
              </a:ext>
            </a:extLst>
          </p:cNvPr>
          <p:cNvSpPr/>
          <p:nvPr/>
        </p:nvSpPr>
        <p:spPr>
          <a:xfrm>
            <a:off x="7279994" y="120758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3F3D1">
              <a:alpha val="2509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1D90CE09-1CE8-40C4-B7E3-41C9AC976C55}"/>
              </a:ext>
            </a:extLst>
          </p:cNvPr>
          <p:cNvSpPr/>
          <p:nvPr/>
        </p:nvSpPr>
        <p:spPr>
          <a:xfrm>
            <a:off x="8415376" y="2129943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3F3D1">
              <a:alpha val="25098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649B628F-BF5A-4375-8B4B-AE2F35D53EDA}"/>
              </a:ext>
            </a:extLst>
          </p:cNvPr>
          <p:cNvSpPr/>
          <p:nvPr/>
        </p:nvSpPr>
        <p:spPr>
          <a:xfrm>
            <a:off x="1682258" y="6010359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92D050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dirty="0"/>
          </a:p>
        </p:txBody>
      </p:sp>
      <p:sp>
        <p:nvSpPr>
          <p:cNvPr id="14" name="ตัวแทนหมายเลขสไลด์ 13">
            <a:extLst>
              <a:ext uri="{FF2B5EF4-FFF2-40B4-BE49-F238E27FC236}">
                <a16:creationId xmlns:a16="http://schemas.microsoft.com/office/drawing/2014/main" id="{97828180-A346-4DAB-9A74-67CC4FA8C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7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96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-1834227" y="1422175"/>
            <a:ext cx="7350000" cy="7350000"/>
          </a:xfrm>
          <a:prstGeom prst="ellipse">
            <a:avLst/>
          </a:prstGeom>
          <a:solidFill>
            <a:srgbClr val="002060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15" name="Google Shape;215;p33"/>
          <p:cNvSpPr/>
          <p:nvPr/>
        </p:nvSpPr>
        <p:spPr>
          <a:xfrm>
            <a:off x="-396094" y="3061137"/>
            <a:ext cx="4474000" cy="4474000"/>
          </a:xfrm>
          <a:prstGeom prst="ellipse">
            <a:avLst/>
          </a:prstGeom>
          <a:solidFill>
            <a:schemeClr val="accent6">
              <a:lumMod val="75000"/>
              <a:alpha val="736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16" name="Google Shape;216;p33"/>
          <p:cNvSpPr/>
          <p:nvPr/>
        </p:nvSpPr>
        <p:spPr>
          <a:xfrm>
            <a:off x="871873" y="4256697"/>
            <a:ext cx="1938000" cy="1938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707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733"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ctrTitle" idx="4"/>
          </p:nvPr>
        </p:nvSpPr>
        <p:spPr>
          <a:xfrm flipH="1">
            <a:off x="6333706" y="3318737"/>
            <a:ext cx="289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สามารถตรวจสอบ</a:t>
            </a:r>
            <a:endParaRPr dirty="0">
              <a:solidFill>
                <a:schemeClr val="dk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1"/>
          </p:nvPr>
        </p:nvSpPr>
        <p:spPr>
          <a:xfrm flipH="1">
            <a:off x="5520906" y="2444407"/>
            <a:ext cx="2671200" cy="11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สายพันธุ์ของทุเรียนได้โดยใช้กล้องถ่ายภาพ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5"/>
          </p:nvPr>
        </p:nvSpPr>
        <p:spPr>
          <a:xfrm flipH="1">
            <a:off x="6333706" y="3872627"/>
            <a:ext cx="2893600" cy="11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สายพันธุ์ของทุเรียนได้โดยภาพถ่ายจากอัลบั้มภายในเครื่อง</a:t>
            </a:r>
            <a:endParaRPr lang="en-US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ctrTitle"/>
          </p:nvPr>
        </p:nvSpPr>
        <p:spPr>
          <a:xfrm flipH="1">
            <a:off x="5520906" y="1890575"/>
            <a:ext cx="289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สามารถตรวจสอบ</a:t>
            </a:r>
            <a:endParaRPr dirty="0">
              <a:solidFill>
                <a:schemeClr val="dk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3"/>
          </p:nvPr>
        </p:nvSpPr>
        <p:spPr>
          <a:xfrm flipH="1">
            <a:off x="6965430" y="5276238"/>
            <a:ext cx="3253200" cy="11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h-TH" dirty="0">
                <a:latin typeface="pluempluem" panose="02000503000000000000" pitchFamily="50" charset="-34"/>
                <a:cs typeface="pluempluem" panose="02000503000000000000" pitchFamily="50" charset="-34"/>
              </a:rPr>
              <a:t>วิธีการใช้งานอย่างละเอียดได้</a:t>
            </a:r>
            <a:endParaRPr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ctrTitle" idx="2"/>
          </p:nvPr>
        </p:nvSpPr>
        <p:spPr>
          <a:xfrm flipH="1">
            <a:off x="6965430" y="4732669"/>
            <a:ext cx="2080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h-TH" sz="2670" dirty="0">
                <a:effectLst/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สามารถดู</a:t>
            </a:r>
            <a:endParaRPr sz="2670" dirty="0">
              <a:solidFill>
                <a:schemeClr val="dk1"/>
              </a:solidFill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 flipH="1">
            <a:off x="1361690" y="1984309"/>
            <a:ext cx="945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4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01</a:t>
            </a:r>
            <a:endParaRPr sz="40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ctrTitle"/>
          </p:nvPr>
        </p:nvSpPr>
        <p:spPr>
          <a:xfrm flipH="1">
            <a:off x="1361690" y="3391137"/>
            <a:ext cx="945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4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02</a:t>
            </a:r>
            <a:endParaRPr sz="40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 flipH="1">
            <a:off x="1361690" y="4840497"/>
            <a:ext cx="945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4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luempluem" panose="02000503000000000000" pitchFamily="50" charset="-34"/>
                <a:cs typeface="pluempluem" panose="02000503000000000000" pitchFamily="50" charset="-34"/>
              </a:rPr>
              <a:t>03</a:t>
            </a:r>
            <a:endParaRPr sz="40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cxnSp>
        <p:nvCxnSpPr>
          <p:cNvPr id="226" name="Google Shape;226;p33"/>
          <p:cNvCxnSpPr/>
          <p:nvPr/>
        </p:nvCxnSpPr>
        <p:spPr>
          <a:xfrm>
            <a:off x="2434290" y="2331463"/>
            <a:ext cx="2953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3"/>
          <p:cNvCxnSpPr/>
          <p:nvPr/>
        </p:nvCxnSpPr>
        <p:spPr>
          <a:xfrm>
            <a:off x="2434290" y="3774230"/>
            <a:ext cx="3790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3"/>
          <p:cNvCxnSpPr/>
          <p:nvPr/>
        </p:nvCxnSpPr>
        <p:spPr>
          <a:xfrm>
            <a:off x="2434290" y="5225697"/>
            <a:ext cx="4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829;p52">
            <a:extLst>
              <a:ext uri="{FF2B5EF4-FFF2-40B4-BE49-F238E27FC236}">
                <a16:creationId xmlns:a16="http://schemas.microsoft.com/office/drawing/2014/main" id="{185EEE92-499A-4AAA-8DDD-7AE3311524D3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C222AC9-A705-471F-99EA-1D15EDBCC40F}"/>
              </a:ext>
            </a:extLst>
          </p:cNvPr>
          <p:cNvSpPr txBox="1"/>
          <p:nvPr/>
        </p:nvSpPr>
        <p:spPr>
          <a:xfrm>
            <a:off x="7108433" y="1478243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3.1 โครงสร้างของแอปพลิเคชัน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DF1D5F0-08C4-42F9-A8B7-5E5F292CA8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8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42;p48">
            <a:extLst>
              <a:ext uri="{FF2B5EF4-FFF2-40B4-BE49-F238E27FC236}">
                <a16:creationId xmlns:a16="http://schemas.microsoft.com/office/drawing/2014/main" id="{B2B809C1-EE05-4546-90F9-96F0DC5351B0}"/>
              </a:ext>
            </a:extLst>
          </p:cNvPr>
          <p:cNvSpPr/>
          <p:nvPr/>
        </p:nvSpPr>
        <p:spPr>
          <a:xfrm>
            <a:off x="-373224" y="2267339"/>
            <a:ext cx="5421085" cy="2519265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th-TH" sz="3733" dirty="0"/>
          </a:p>
        </p:txBody>
      </p:sp>
      <p:sp>
        <p:nvSpPr>
          <p:cNvPr id="10" name="Google Shape;829;p52">
            <a:extLst>
              <a:ext uri="{FF2B5EF4-FFF2-40B4-BE49-F238E27FC236}">
                <a16:creationId xmlns:a16="http://schemas.microsoft.com/office/drawing/2014/main" id="{DEE5BE63-E7C4-4F22-8433-583722178156}"/>
              </a:ext>
            </a:extLst>
          </p:cNvPr>
          <p:cNvSpPr txBox="1">
            <a:spLocks/>
          </p:cNvSpPr>
          <p:nvPr/>
        </p:nvSpPr>
        <p:spPr>
          <a:xfrm>
            <a:off x="7853633" y="372047"/>
            <a:ext cx="4130400" cy="1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667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th-TH" sz="5400" kern="0" dirty="0">
                <a:latin typeface="pluempluem" panose="02000503000000000000" pitchFamily="50" charset="-34"/>
                <a:cs typeface="pluempluem" panose="02000503000000000000" pitchFamily="50" charset="-34"/>
              </a:rPr>
              <a:t>การดำเนินการ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180A37F-4D19-46F5-9652-3CAE23B2F77E}"/>
              </a:ext>
            </a:extLst>
          </p:cNvPr>
          <p:cNvSpPr txBox="1"/>
          <p:nvPr/>
        </p:nvSpPr>
        <p:spPr>
          <a:xfrm>
            <a:off x="8078817" y="1534226"/>
            <a:ext cx="501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/>
            <a:r>
              <a:rPr lang="th-TH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pluempluem" panose="02000503000000000000" pitchFamily="50" charset="-34"/>
                <a:ea typeface="TH Sarabun New"/>
                <a:cs typeface="pluempluem" panose="02000503000000000000" pitchFamily="50" charset="-34"/>
              </a:rPr>
              <a:t>3.2 การทำงานของระบบ</a:t>
            </a:r>
            <a:endParaRPr lang="en-US" sz="28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pluempluem" panose="02000503000000000000" pitchFamily="50" charset="-34"/>
              <a:ea typeface="TH Sarabun New"/>
              <a:cs typeface="pluempluem" panose="02000503000000000000" pitchFamily="50" charset="-34"/>
            </a:endParaRPr>
          </a:p>
        </p:txBody>
      </p:sp>
      <p:sp>
        <p:nvSpPr>
          <p:cNvPr id="12" name="Google Shape;220;p33">
            <a:extLst>
              <a:ext uri="{FF2B5EF4-FFF2-40B4-BE49-F238E27FC236}">
                <a16:creationId xmlns:a16="http://schemas.microsoft.com/office/drawing/2014/main" id="{6B989514-DA83-41F8-AB8E-743C03C3D3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-1315615" y="2479610"/>
            <a:ext cx="6046236" cy="17121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1371600" lvl="3" algn="r"/>
            <a:r>
              <a:rPr lang="th-TH" sz="4000" dirty="0">
                <a:latin typeface="pluempluem" panose="02000503000000000000" pitchFamily="50" charset="-34"/>
                <a:cs typeface="pluempluem" panose="02000503000000000000" pitchFamily="50" charset="-34"/>
              </a:rPr>
              <a:t>หน้าหลัก </a:t>
            </a:r>
            <a:r>
              <a:rPr lang="th-TH" sz="3200" dirty="0">
                <a:latin typeface="pluempluem" panose="02000503000000000000" pitchFamily="50" charset="-34"/>
                <a:cs typeface="pluempluem" panose="02000503000000000000" pitchFamily="50" charset="-34"/>
              </a:rPr>
              <a:t>เลือกการทำงานของโมบายแอปพลิเคชัน</a:t>
            </a:r>
            <a:endParaRPr lang="en-US" sz="32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294FE8A5-476C-489A-A8C9-DE6D5E3A9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27" y="1607626"/>
            <a:ext cx="2896590" cy="45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ตัวแทนหมายเลขสไลด์ 13">
            <a:extLst>
              <a:ext uri="{FF2B5EF4-FFF2-40B4-BE49-F238E27FC236}">
                <a16:creationId xmlns:a16="http://schemas.microsoft.com/office/drawing/2014/main" id="{87648BFA-601C-40D9-A8F2-F0C0636AA4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D192-474F-40C6-B43B-4BE571678B2A}" type="slidenum">
              <a:rPr lang="th-TH" sz="2000" smtClean="0">
                <a:latin typeface="pluempluem" panose="02000503000000000000" pitchFamily="50" charset="-34"/>
                <a:cs typeface="pluempluem" panose="02000503000000000000" pitchFamily="50" charset="-34"/>
              </a:rPr>
              <a:t>9</a:t>
            </a:fld>
            <a:endParaRPr lang="th-TH" sz="2000" dirty="0">
              <a:latin typeface="pluempluem" panose="02000503000000000000" pitchFamily="50" charset="-34"/>
              <a:cs typeface="pluempluem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832515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1427</Words>
  <Application>Microsoft Office PowerPoint</Application>
  <PresentationFormat>แบบจอกว้าง</PresentationFormat>
  <Paragraphs>323</Paragraphs>
  <Slides>23</Slides>
  <Notes>13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23</vt:i4>
      </vt:variant>
    </vt:vector>
  </HeadingPairs>
  <TitlesOfParts>
    <vt:vector size="36" baseType="lpstr">
      <vt:lpstr>Roboto Condensed Light</vt:lpstr>
      <vt:lpstr>Marvel</vt:lpstr>
      <vt:lpstr>pluempluem</vt:lpstr>
      <vt:lpstr>Symbol</vt:lpstr>
      <vt:lpstr>TH SarabunPSK</vt:lpstr>
      <vt:lpstr>Arial</vt:lpstr>
      <vt:lpstr>Raleway SemiBold</vt:lpstr>
      <vt:lpstr>Calibri</vt:lpstr>
      <vt:lpstr>PT Serif</vt:lpstr>
      <vt:lpstr>Thasadith</vt:lpstr>
      <vt:lpstr>Assistant Light</vt:lpstr>
      <vt:lpstr>Nunito Light</vt:lpstr>
      <vt:lpstr>Pregnancy Breakthrough by Slidesgo</vt:lpstr>
      <vt:lpstr>แอปพลิเคชันจำแนกพันธุ์ทุเรียนด้วยเทคนิคการเรียนรู้ด้วยเครื่อง   Application for Durian Variety Classification using Machine Learning Technique.</vt:lpstr>
      <vt:lpstr>หัวข้อที่จะพูดถึง</vt:lpstr>
      <vt:lpstr>วัตถุประสงค์</vt:lpstr>
      <vt:lpstr>ขอบเขตการศึกษา</vt:lpstr>
      <vt:lpstr>สถาปัตยกรรมระบบ</vt:lpstr>
      <vt:lpstr>การดำเนินการ</vt:lpstr>
      <vt:lpstr>การดำเนินการ</vt:lpstr>
      <vt:lpstr>สามารถตรวจสอบ</vt:lpstr>
      <vt:lpstr>หน้าหลัก เลือกการทำงานของโมบายแอปพลิเคชัน</vt:lpstr>
      <vt:lpstr>หน้า Help  หรือวิธีการใช้งาน</vt:lpstr>
      <vt:lpstr>กล้องถ่ายรูป</vt:lpstr>
      <vt:lpstr>อัลบั้ม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Application </vt:lpstr>
      <vt:lpstr>ข้อสรุปของงาน</vt:lpstr>
      <vt:lpstr>ปัญหาของการพัฒนา</vt:lpstr>
      <vt:lpstr>01</vt:lpstr>
      <vt:lpstr>Do you have any questions?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แอปพลิเคชันจำแนกพันธุ์ทุเรียนด้วยเทคนิคการเรียนรู้ด้วยเครื่อง   Application for Durian Variety Classification using Machine Learning Technique.</dc:title>
  <dc:creator>Lenovo</dc:creator>
  <cp:lastModifiedBy>Lenovo</cp:lastModifiedBy>
  <cp:revision>36</cp:revision>
  <dcterms:created xsi:type="dcterms:W3CDTF">2021-10-19T04:24:01Z</dcterms:created>
  <dcterms:modified xsi:type="dcterms:W3CDTF">2021-10-19T09:46:33Z</dcterms:modified>
</cp:coreProperties>
</file>