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431" r:id="rId3"/>
    <p:sldId id="476" r:id="rId4"/>
    <p:sldId id="477" r:id="rId6"/>
    <p:sldId id="478" r:id="rId7"/>
    <p:sldId id="480" r:id="rId8"/>
    <p:sldId id="481" r:id="rId9"/>
    <p:sldId id="482" r:id="rId10"/>
    <p:sldId id="483" r:id="rId11"/>
    <p:sldId id="484" r:id="rId12"/>
    <p:sldId id="435" r:id="rId13"/>
    <p:sldId id="440" r:id="rId14"/>
    <p:sldId id="485" r:id="rId15"/>
    <p:sldId id="455" r:id="rId16"/>
    <p:sldId id="441" r:id="rId17"/>
    <p:sldId id="486" r:id="rId18"/>
    <p:sldId id="442" r:id="rId19"/>
    <p:sldId id="443" r:id="rId20"/>
    <p:sldId id="453" r:id="rId21"/>
    <p:sldId id="460" r:id="rId22"/>
    <p:sldId id="452" r:id="rId23"/>
    <p:sldId id="444" r:id="rId24"/>
    <p:sldId id="488" r:id="rId25"/>
    <p:sldId id="457" r:id="rId26"/>
    <p:sldId id="487" r:id="rId27"/>
    <p:sldId id="490" r:id="rId28"/>
    <p:sldId id="491" r:id="rId29"/>
    <p:sldId id="493" r:id="rId30"/>
    <p:sldId id="494" r:id="rId31"/>
    <p:sldId id="495" r:id="rId32"/>
    <p:sldId id="496" r:id="rId33"/>
    <p:sldId id="497" r:id="rId34"/>
    <p:sldId id="501" r:id="rId35"/>
    <p:sldId id="500" r:id="rId36"/>
    <p:sldId id="498" r:id="rId37"/>
    <p:sldId id="499" r:id="rId38"/>
    <p:sldId id="502" r:id="rId39"/>
    <p:sldId id="504" r:id="rId40"/>
    <p:sldId id="505" r:id="rId41"/>
    <p:sldId id="506" r:id="rId42"/>
    <p:sldId id="507" r:id="rId43"/>
    <p:sldId id="508" r:id="rId44"/>
    <p:sldId id="436" r:id="rId45"/>
    <p:sldId id="459" r:id="rId4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261167C-E25E-4931-9479-FD821445430E}">
          <p14:sldIdLst>
            <p14:sldId id="431"/>
            <p14:sldId id="476"/>
            <p14:sldId id="435"/>
            <p14:sldId id="477"/>
            <p14:sldId id="478"/>
            <p14:sldId id="480"/>
            <p14:sldId id="481"/>
            <p14:sldId id="482"/>
            <p14:sldId id="483"/>
            <p14:sldId id="484"/>
          </p14:sldIdLst>
        </p14:section>
        <p14:section name="无标题节" id="{D2014299-9009-4E46-AE4F-585F018AA896}">
          <p14:sldIdLst>
            <p14:sldId id="440"/>
            <p14:sldId id="485"/>
            <p14:sldId id="441"/>
            <p14:sldId id="442"/>
            <p14:sldId id="443"/>
            <p14:sldId id="453"/>
            <p14:sldId id="460"/>
            <p14:sldId id="452"/>
            <p14:sldId id="455"/>
            <p14:sldId id="486"/>
          </p14:sldIdLst>
        </p14:section>
        <p14:section name="无标题节" id="{9BA960F3-C8F0-4AD9-B618-AF5EA585CEDD}">
          <p14:sldIdLst>
            <p14:sldId id="444"/>
            <p14:sldId id="488"/>
            <p14:sldId id="487"/>
            <p14:sldId id="457"/>
            <p14:sldId id="490"/>
            <p14:sldId id="491"/>
            <p14:sldId id="494"/>
            <p14:sldId id="495"/>
            <p14:sldId id="496"/>
            <p14:sldId id="497"/>
            <p14:sldId id="498"/>
            <p14:sldId id="493"/>
            <p14:sldId id="500"/>
            <p14:sldId id="501"/>
            <p14:sldId id="499"/>
            <p14:sldId id="502"/>
            <p14:sldId id="504"/>
            <p14:sldId id="505"/>
            <p14:sldId id="506"/>
            <p14:sldId id="507"/>
            <p14:sldId id="508"/>
          </p14:sldIdLst>
        </p14:section>
        <p14:section name="无标题节" id="{2FEC617B-6B51-48F3-A0B5-2062B582CF0D}">
          <p14:sldIdLst>
            <p14:sldId id="459"/>
            <p14:sldId id="43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 chunyi" initials="zc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07" autoAdjust="0"/>
    <p:restoredTop sz="82243" autoAdjust="0"/>
  </p:normalViewPr>
  <p:slideViewPr>
    <p:cSldViewPr snapToGrid="0" snapToObjects="1">
      <p:cViewPr varScale="1">
        <p:scale>
          <a:sx n="90" d="100"/>
          <a:sy n="90" d="100"/>
        </p:scale>
        <p:origin x="1152" y="96"/>
      </p:cViewPr>
      <p:guideLst>
        <p:guide orient="horz" pos="2066"/>
        <p:guide pos="2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EC2F7-E260-4D59-A481-35BCBD2D73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新闻时效性</a:t>
            </a:r>
            <a:r>
              <a:rPr lang="zh-CN" altLang="zh-CN" dirty="0" smtClean="0"/>
              <a:t>一般热度不会持续太久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新闻时效性</a:t>
            </a:r>
            <a:r>
              <a:rPr lang="zh-CN" altLang="zh-CN" dirty="0" smtClean="0"/>
              <a:t>一般热度不会持续太久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158" y="6159585"/>
            <a:ext cx="3422316" cy="5744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312" y="6159585"/>
            <a:ext cx="2699671" cy="536019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4269" y="345440"/>
            <a:ext cx="839546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B0F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>
                <a:latin typeface="Arial" panose="020B0604020202020204"/>
                <a:cs typeface="Arial" panose="020B0604020202020204"/>
              </a:rPr>
              <a:t>RecSys 2018 </a:t>
            </a:r>
            <a:r>
              <a:rPr dirty="0">
                <a:latin typeface="Arial" panose="020B0604020202020204"/>
                <a:cs typeface="Arial" panose="020B0604020202020204"/>
              </a:rPr>
              <a:t>-</a:t>
            </a:r>
            <a:r>
              <a:rPr spc="-55" dirty="0">
                <a:latin typeface="Arial" panose="020B0604020202020204"/>
                <a:cs typeface="Arial" panose="020B0604020202020204"/>
              </a:rPr>
              <a:t> </a:t>
            </a:r>
            <a:r>
              <a:rPr spc="-15" dirty="0">
                <a:latin typeface="Arial" panose="020B0604020202020204"/>
                <a:cs typeface="Arial" panose="020B0604020202020204"/>
              </a:rPr>
              <a:t>Vancouver</a:t>
            </a:r>
            <a:endParaRPr spc="-1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310"/>
              </a:lnSpc>
            </a:pPr>
            <a:fld id="{BB962C8B-B14F-4D97-AF65-F5344CB8AC3E}" type="datetime1">
              <a:rPr lang="zh-CN" altLang="en-US" spc="-5" dirty="0">
                <a:latin typeface="Arial" panose="020B0604020202020204"/>
                <a:cs typeface="Arial" panose="020B0604020202020204"/>
              </a:rPr>
            </a:fld>
            <a:endParaRPr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09220">
              <a:lnSpc>
                <a:spcPts val="1310"/>
              </a:lnSpc>
            </a:pPr>
            <a:fld id="{81D60167-4931-47E6-BA6A-407CBD079E47}" type="slidenum">
              <a:rPr dirty="0">
                <a:latin typeface="Arial" panose="020B0604020202020204"/>
                <a:cs typeface="Arial" panose="020B0604020202020204"/>
              </a:rPr>
            </a:fld>
            <a:endParaRPr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B0F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>
                <a:latin typeface="Arial" panose="020B0604020202020204"/>
                <a:cs typeface="Arial" panose="020B0604020202020204"/>
              </a:rPr>
              <a:t>RecSys 2018 </a:t>
            </a:r>
            <a:r>
              <a:rPr dirty="0">
                <a:latin typeface="Arial" panose="020B0604020202020204"/>
                <a:cs typeface="Arial" panose="020B0604020202020204"/>
              </a:rPr>
              <a:t>-</a:t>
            </a:r>
            <a:r>
              <a:rPr spc="-55" dirty="0">
                <a:latin typeface="Arial" panose="020B0604020202020204"/>
                <a:cs typeface="Arial" panose="020B0604020202020204"/>
              </a:rPr>
              <a:t> </a:t>
            </a:r>
            <a:r>
              <a:rPr spc="-15" dirty="0">
                <a:latin typeface="Arial" panose="020B0604020202020204"/>
                <a:cs typeface="Arial" panose="020B0604020202020204"/>
              </a:rPr>
              <a:t>Vancouver</a:t>
            </a:r>
            <a:endParaRPr spc="-1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310"/>
              </a:lnSpc>
            </a:pPr>
            <a:fld id="{BB962C8B-B14F-4D97-AF65-F5344CB8AC3E}" type="datetime1">
              <a:rPr lang="zh-CN" altLang="en-US" spc="-5" dirty="0">
                <a:latin typeface="Arial" panose="020B0604020202020204"/>
                <a:cs typeface="Arial" panose="020B0604020202020204"/>
              </a:rPr>
            </a:fld>
            <a:endParaRPr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09220">
              <a:lnSpc>
                <a:spcPts val="1310"/>
              </a:lnSpc>
            </a:pPr>
            <a:fld id="{81D60167-4931-47E6-BA6A-407CBD079E47}" type="slidenum">
              <a:rPr dirty="0">
                <a:latin typeface="Arial" panose="020B0604020202020204"/>
                <a:cs typeface="Arial" panose="020B0604020202020204"/>
              </a:rPr>
            </a:fld>
            <a:endParaRPr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smtClean="0"/>
              <a:t>KG</a:t>
            </a:r>
            <a:r>
              <a:rPr lang="zh-CN" altLang="en-US" dirty="0" smtClean="0"/>
              <a:t>的推荐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26680" cy="1752600"/>
          </a:xfrm>
        </p:spPr>
        <p:txBody>
          <a:bodyPr/>
          <a:lstStyle/>
          <a:p>
            <a:pPr algn="r"/>
            <a:r>
              <a:rPr lang="zh-CN" altLang="en-US" dirty="0" smtClean="0"/>
              <a:t>许明司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KG &amp; Recommendation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 smtClean="0"/>
              <a:t>目前，将知识图谱特征学习应用到推荐系统中主要通过三种方式——依次学习、联合学习、以及交替学习。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依次学习：把知识图谱特征学习和推荐系统当做两个独立的部分</a:t>
            </a:r>
            <a:endParaRPr lang="zh-CN" altLang="en-US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r>
              <a:rPr lang="zh-CN" altLang="en-US" sz="1600" dirty="0" smtClean="0"/>
              <a:t>联合学习</a:t>
            </a:r>
            <a:r>
              <a:rPr lang="en-US" altLang="zh-CN" sz="1600" dirty="0" smtClean="0"/>
              <a:t>:将知识图谱的特征和目标函数结合, 去端到端的联合学习.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r>
              <a:rPr lang="zh-CN" altLang="en-US" sz="1600" dirty="0" smtClean="0"/>
              <a:t>交替学习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将KG和推荐系统视为两个分离又相关的任务.使用多任务学习(multi-task)这种框架进行交替学习</a:t>
            </a:r>
            <a:endParaRPr lang="zh-CN" altLang="en-US" sz="1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r="17131" b="1646"/>
          <a:stretch>
            <a:fillRect/>
          </a:stretch>
        </p:blipFill>
        <p:spPr>
          <a:xfrm>
            <a:off x="1633268" y="2585748"/>
            <a:ext cx="5877464" cy="5189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26328" b="-4870"/>
          <a:stretch>
            <a:fillRect/>
          </a:stretch>
        </p:blipFill>
        <p:spPr>
          <a:xfrm>
            <a:off x="2087773" y="3517984"/>
            <a:ext cx="3950718" cy="739176"/>
          </a:xfrm>
          <a:prstGeom prst="rect">
            <a:avLst/>
          </a:prstGeom>
        </p:spPr>
      </p:pic>
      <p:pic>
        <p:nvPicPr>
          <p:cNvPr id="1030" name="Picture 6" descr="640?wx_fmt=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" r="21427"/>
          <a:stretch>
            <a:fillRect/>
          </a:stretch>
        </p:blipFill>
        <p:spPr bwMode="auto">
          <a:xfrm>
            <a:off x="2087774" y="4953767"/>
            <a:ext cx="4183630" cy="98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依次学习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0660"/>
            <a:ext cx="8228965" cy="434467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200" dirty="0"/>
              <a:t>新闻推荐</a:t>
            </a:r>
            <a:r>
              <a:rPr lang="zh-CN" altLang="zh-CN" sz="2200" dirty="0" smtClean="0"/>
              <a:t>场景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缺少用户行为数据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典型的冷启动问题</a:t>
            </a:r>
            <a:r>
              <a:rPr lang="en-US" altLang="zh-CN" sz="2200" dirty="0" smtClean="0"/>
              <a:t>)</a:t>
            </a:r>
            <a:r>
              <a:rPr lang="zh-CN" altLang="zh-CN" sz="2200" dirty="0" smtClean="0"/>
              <a:t>：</a:t>
            </a:r>
            <a:endParaRPr lang="zh-CN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1800" i="1" dirty="0" smtClean="0">
                <a:sym typeface="+mn-ea"/>
              </a:rPr>
              <a:t>DKN: </a:t>
            </a:r>
            <a:r>
              <a:rPr lang="en-US" altLang="zh-CN" sz="1800" i="1" dirty="0">
                <a:sym typeface="+mn-ea"/>
              </a:rPr>
              <a:t>Deep knowledge-aware network for news recommendation</a:t>
            </a:r>
            <a:r>
              <a:rPr lang="en-US" altLang="zh-CN" sz="1800" i="1" dirty="0" smtClean="0">
                <a:sym typeface="+mn-ea"/>
              </a:rPr>
              <a:t>   </a:t>
            </a:r>
            <a:r>
              <a:rPr lang="en-US" altLang="zh-CN" sz="1800" b="1" i="1" dirty="0" smtClean="0">
                <a:sym typeface="+mn-ea"/>
              </a:rPr>
              <a:t>www’18</a:t>
            </a:r>
            <a:endParaRPr lang="en-US" altLang="zh-CN" sz="2200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新闻</a:t>
            </a:r>
            <a:r>
              <a:rPr lang="zh-CN" altLang="zh-CN" dirty="0"/>
              <a:t>具有</a:t>
            </a:r>
            <a:r>
              <a:rPr lang="zh-CN" altLang="zh-CN" b="1" dirty="0"/>
              <a:t>高度时效性</a:t>
            </a:r>
            <a:r>
              <a:rPr lang="zh-CN" altLang="zh-CN" dirty="0"/>
              <a:t>和</a:t>
            </a:r>
            <a:r>
              <a:rPr lang="zh-CN" altLang="zh-CN" b="1" dirty="0"/>
              <a:t>话题敏感性</a:t>
            </a:r>
            <a:r>
              <a:rPr lang="zh-CN" altLang="zh-CN" dirty="0" smtClean="0"/>
              <a:t>，且</a:t>
            </a:r>
            <a:r>
              <a:rPr lang="zh-CN" altLang="zh-CN" dirty="0"/>
              <a:t>用户</a:t>
            </a:r>
            <a:r>
              <a:rPr lang="zh-CN" altLang="zh-CN" dirty="0" smtClean="0"/>
              <a:t>关注话题</a:t>
            </a:r>
            <a:r>
              <a:rPr lang="zh-CN" altLang="en-US" dirty="0" smtClean="0"/>
              <a:t>一般</a:t>
            </a:r>
            <a:r>
              <a:rPr lang="zh-CN" altLang="zh-CN" dirty="0" smtClean="0"/>
              <a:t>有针对性；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sz="2000" b="1" dirty="0" smtClean="0"/>
              <a:t>Attention network </a:t>
            </a:r>
            <a:endParaRPr lang="en-US" altLang="zh-CN" sz="2000" b="1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新闻</a:t>
            </a:r>
            <a:r>
              <a:rPr lang="zh-CN" altLang="zh-CN" dirty="0"/>
              <a:t>的语言高度浓缩，往往包含很多</a:t>
            </a:r>
            <a:r>
              <a:rPr lang="zh-CN" altLang="zh-CN" b="1" dirty="0"/>
              <a:t>常识知识</a:t>
            </a:r>
            <a:r>
              <a:rPr lang="zh-CN" altLang="zh-CN" dirty="0"/>
              <a:t>，而目前基于词汇共现的模型，很难发现这些潜在的知识。</a:t>
            </a:r>
            <a:endParaRPr lang="en-US" altLang="zh-CN" b="1" i="1" dirty="0" smtClean="0"/>
          </a:p>
          <a:p>
            <a:pPr lvl="2">
              <a:lnSpc>
                <a:spcPct val="150000"/>
              </a:lnSpc>
            </a:pPr>
            <a:r>
              <a:rPr lang="zh-CN" altLang="en-US" sz="2000" b="1" dirty="0" smtClean="0"/>
              <a:t>结合</a:t>
            </a:r>
            <a:r>
              <a:rPr lang="en-US" altLang="zh-CN" sz="2000" b="1" dirty="0" smtClean="0"/>
              <a:t>KG</a:t>
            </a:r>
            <a:r>
              <a:rPr lang="zh-CN" altLang="en-US" sz="2000" b="1" dirty="0" smtClean="0"/>
              <a:t>挖掘新闻信息</a:t>
            </a:r>
            <a:endParaRPr lang="zh-CN" altLang="en-US" sz="20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依次学习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0660"/>
            <a:ext cx="8228965" cy="434467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200" dirty="0"/>
              <a:t>新闻推荐</a:t>
            </a:r>
            <a:r>
              <a:rPr lang="zh-CN" altLang="zh-CN" sz="2200" dirty="0" smtClean="0"/>
              <a:t>场景</a:t>
            </a:r>
            <a:r>
              <a:rPr lang="en-US" altLang="zh-CN" sz="2200" dirty="0" smtClean="0"/>
              <a:t>:</a:t>
            </a:r>
            <a:endParaRPr lang="en-US" altLang="zh-CN" sz="2200" dirty="0" smtClean="0"/>
          </a:p>
          <a:p>
            <a:pPr lvl="1">
              <a:lnSpc>
                <a:spcPct val="150000"/>
              </a:lnSpc>
            </a:pPr>
            <a:endParaRPr lang="zh-CN" altLang="en-US" sz="20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" y="2108200"/>
            <a:ext cx="7207885" cy="31343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9485" y="5242560"/>
            <a:ext cx="64623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dirty="0">
                <a:sym typeface="+mn-ea"/>
              </a:rPr>
              <a:t>新闻标题和正文中通常存在大量的实体，实体间的语义关系可以去挖掘用户的潜在兴趣。 但是判断这样两个新闻标题的相似性需要上下文知识和常识推理</a:t>
            </a:r>
            <a:r>
              <a:rPr lang="en-US" altLang="zh-CN" dirty="0">
                <a:sym typeface="+mn-ea"/>
              </a:rPr>
              <a:t>, 传统方法（话题模型、词向量）</a:t>
            </a:r>
            <a:r>
              <a:rPr lang="zh-CN" altLang="en-US" dirty="0">
                <a:sym typeface="+mn-ea"/>
              </a:rPr>
              <a:t>很难去</a:t>
            </a:r>
            <a:r>
              <a:rPr lang="en-US" altLang="zh-CN" dirty="0">
                <a:sym typeface="+mn-ea"/>
              </a:rPr>
              <a:t>发掘</a:t>
            </a:r>
            <a:r>
              <a:rPr lang="zh-CN" altLang="en-US" b="1" dirty="0">
                <a:sym typeface="+mn-ea"/>
              </a:rPr>
              <a:t>知识级别的关联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DKN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524000"/>
            <a:ext cx="8346558" cy="49831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70530" y="1338072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用户</a:t>
            </a:r>
            <a:r>
              <a:rPr lang="en-US" altLang="zh-CN" b="1" dirty="0" smtClean="0">
                <a:solidFill>
                  <a:srgbClr val="FF0000"/>
                </a:solidFill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</a:rPr>
              <a:t>新闻兴趣抽取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21459" y="3556222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学习新闻标题向量表示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48038" y="60551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知识抽取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23281" y="2020185"/>
            <a:ext cx="9878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732638" y="5961319"/>
            <a:ext cx="9878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819980" y="6396081"/>
            <a:ext cx="113317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242310" y="533400"/>
            <a:ext cx="55606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DKN 模型主要分成三部分</a:t>
            </a:r>
            <a:r>
              <a:rPr lang="en-US" altLang="zh-CN"/>
              <a:t>:</a:t>
            </a:r>
            <a:r>
              <a:rPr lang="zh-CN" altLang="en-US"/>
              <a:t>知识蒸馏</a:t>
            </a:r>
            <a:r>
              <a:rPr lang="en-US" altLang="zh-CN"/>
              <a:t>(</a:t>
            </a:r>
            <a:r>
              <a:rPr lang="zh-CN" altLang="en-US"/>
              <a:t>Knowledge Distillation</a:t>
            </a:r>
            <a:r>
              <a:rPr lang="en-US" altLang="zh-CN"/>
              <a:t>)</a:t>
            </a:r>
            <a:r>
              <a:rPr lang="zh-CN" altLang="en-US"/>
              <a:t>、知识感知卷积神经网络</a:t>
            </a:r>
            <a:r>
              <a:rPr lang="en-US" altLang="zh-CN"/>
              <a:t>(</a:t>
            </a:r>
            <a:r>
              <a:rPr lang="zh-CN" altLang="en-US"/>
              <a:t>KCNN</a:t>
            </a:r>
            <a:r>
              <a:rPr lang="en-US" altLang="zh-CN"/>
              <a:t>)</a:t>
            </a:r>
            <a:r>
              <a:rPr lang="zh-CN" altLang="en-US"/>
              <a:t>、用于抽取用户兴趣的注意力网络</a:t>
            </a:r>
            <a:r>
              <a:rPr lang="en-US" altLang="zh-CN"/>
              <a:t>(</a:t>
            </a:r>
            <a:r>
              <a:rPr lang="zh-CN" altLang="en-US"/>
              <a:t>Attention Network</a:t>
            </a:r>
            <a:r>
              <a:rPr lang="en-US" altLang="zh-CN"/>
              <a:t>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21550" cy="711200"/>
          </a:xfrm>
        </p:spPr>
        <p:txBody>
          <a:bodyPr/>
          <a:lstStyle/>
          <a:p>
            <a:r>
              <a:rPr lang="en-US" altLang="zh-CN" dirty="0" smtClean="0"/>
              <a:t>DKN- </a:t>
            </a:r>
            <a:r>
              <a:rPr lang="zh-CN" altLang="en-US" sz="2800" dirty="0" smtClean="0"/>
              <a:t>知识蒸馏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370" y="4011295"/>
            <a:ext cx="8140065" cy="24999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1.识别出文本中的知识实体并利用实体链接技术进行实体消歧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2.新闻文本中的实体与关系就构成了一个KG的一个子图, 把所有与文中的实体的链接在一个</a:t>
            </a:r>
            <a:r>
              <a:rPr lang="zh-CN" altLang="en-US" sz="2000" dirty="0"/>
              <a:t>跳</a:t>
            </a:r>
            <a:r>
              <a:rPr lang="en-US" altLang="zh-CN" sz="2000" dirty="0"/>
              <a:t>之内的所有实体都扩展到该子图中来。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3.构建好知识子图以后，利用</a:t>
            </a:r>
            <a:r>
              <a:rPr lang="zh-CN" altLang="en-US" sz="2000" dirty="0"/>
              <a:t>特征学习</a:t>
            </a:r>
            <a:r>
              <a:rPr lang="en-US" altLang="zh-CN" sz="2000" dirty="0"/>
              <a:t>得到每个实体的向量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244600"/>
            <a:ext cx="6667500" cy="25444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21550" cy="711200"/>
          </a:xfrm>
        </p:spPr>
        <p:txBody>
          <a:bodyPr/>
          <a:lstStyle/>
          <a:p>
            <a:r>
              <a:rPr lang="en-US" altLang="zh-CN" dirty="0" smtClean="0"/>
              <a:t>DKN- </a:t>
            </a:r>
            <a:r>
              <a:rPr lang="zh-CN" altLang="en-US" sz="2800" dirty="0" smtClean="0"/>
              <a:t>知识蒸馏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370" y="4011295"/>
            <a:ext cx="8140065" cy="24999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由于构造子图的方式</a:t>
            </a:r>
            <a:r>
              <a:rPr lang="en-US" altLang="zh-CN" sz="2000" dirty="0"/>
              <a:t>有一定的信息损失, 为了更好地利用一个实体在原知识图谱的位置信息, </a:t>
            </a:r>
            <a:r>
              <a:rPr lang="zh-CN" altLang="en-US" sz="2000" dirty="0"/>
              <a:t>利用一个实体</a:t>
            </a:r>
            <a:r>
              <a:rPr lang="en-US" altLang="zh-CN" sz="2000" dirty="0"/>
              <a:t>e</a:t>
            </a:r>
            <a:r>
              <a:rPr lang="zh-CN" altLang="en-US" sz="2000" dirty="0"/>
              <a:t>在原上下文中的邻居去表示这个实体。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" y="1135380"/>
            <a:ext cx="5015865" cy="2778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149850"/>
            <a:ext cx="4244340" cy="419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" y="5568950"/>
            <a:ext cx="3436620" cy="6324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96155" y="5308600"/>
            <a:ext cx="35610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G是构建的知识图谱子图</a:t>
            </a:r>
            <a:r>
              <a:rPr lang="en-US" altLang="zh-CN"/>
              <a:t>,ei</a:t>
            </a:r>
            <a:r>
              <a:rPr lang="zh-CN" altLang="en-US"/>
              <a:t>由特征学习的方式得到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https://ss.csdn.net/p?https://mmbiz.qpic.cn/mmbiz_png/GNpj5fw72EoeC0bSYoe4blSaSswAjzFiaevvS6UNk9GGM1n2iahLjRWYQCZCPyjKSuwxE1tQAddeFS1qlichCUQ3g/640?wx_fmt=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351" y="1895280"/>
            <a:ext cx="4282646" cy="37482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DKN- </a:t>
            </a:r>
            <a:r>
              <a:rPr lang="zh-CN" altLang="en-US" sz="2800" dirty="0" smtClean="0"/>
              <a:t>知识感知卷积神经网络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18" y="1505465"/>
            <a:ext cx="4483444" cy="4876800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问题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三种不同的向量表示基于不同模型学习到的，直接放到同一个向量空间不合理。</a:t>
            </a:r>
            <a:endParaRPr lang="zh-CN" altLang="en-US" sz="16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解决方案：使用多通道&amp;实体对齐的KCNN</a:t>
            </a:r>
            <a:endParaRPr lang="zh-CN" altLang="en-US" sz="2000" b="1" dirty="0" smtClean="0"/>
          </a:p>
          <a:p>
            <a:pPr lvl="1">
              <a:lnSpc>
                <a:spcPct val="150000"/>
              </a:lnSpc>
            </a:pPr>
            <a:r>
              <a:rPr lang="zh-CN" altLang="zh-CN" sz="1900" dirty="0"/>
              <a:t>先把链接实体、上下文实体的向量表示通过一个</a:t>
            </a:r>
            <a:r>
              <a:rPr lang="zh-CN" altLang="zh-CN" sz="1900" b="1" dirty="0"/>
              <a:t>非线性变换映射</a:t>
            </a:r>
            <a:r>
              <a:rPr lang="zh-CN" altLang="zh-CN" sz="1900" dirty="0"/>
              <a:t>到同一个向量空间</a:t>
            </a:r>
            <a:r>
              <a:rPr lang="zh-CN" altLang="zh-CN" sz="1900" dirty="0" smtClean="0"/>
              <a:t>；</a:t>
            </a:r>
            <a:endParaRPr lang="en-US" altLang="zh-CN" sz="1900" dirty="0" smtClean="0"/>
          </a:p>
          <a:p>
            <a:pPr lvl="1">
              <a:lnSpc>
                <a:spcPct val="150000"/>
              </a:lnSpc>
            </a:pPr>
            <a:r>
              <a:rPr lang="zh-CN" altLang="zh-CN" sz="1900" dirty="0" smtClean="0"/>
              <a:t>将</a:t>
            </a:r>
            <a:r>
              <a:rPr lang="zh-CN" altLang="zh-CN" sz="1900" dirty="0"/>
              <a:t>词、链接实体、上下文实体的向量表示作为</a:t>
            </a:r>
            <a:r>
              <a:rPr lang="en-US" altLang="zh-CN" sz="1900" b="1" dirty="0"/>
              <a:t>CNN</a:t>
            </a:r>
            <a:r>
              <a:rPr lang="zh-CN" altLang="zh-CN" sz="1900" b="1" dirty="0"/>
              <a:t>多通道</a:t>
            </a:r>
            <a:r>
              <a:rPr lang="zh-CN" altLang="zh-CN" sz="1900" dirty="0"/>
              <a:t>的输入</a:t>
            </a:r>
            <a:r>
              <a:rPr lang="en-US" altLang="zh-CN" sz="1900" dirty="0"/>
              <a:t>,</a:t>
            </a:r>
            <a:r>
              <a:rPr lang="zh-CN" altLang="zh-CN" sz="1900" dirty="0"/>
              <a:t>类似图像的RGB三个通道</a:t>
            </a:r>
            <a:r>
              <a:rPr lang="zh-CN" altLang="zh-CN" sz="1900" dirty="0" smtClean="0"/>
              <a:t>；</a:t>
            </a:r>
            <a:endParaRPr lang="en-US" altLang="zh-CN" sz="1900" dirty="0" smtClean="0"/>
          </a:p>
          <a:p>
            <a:pPr lvl="1">
              <a:lnSpc>
                <a:spcPct val="150000"/>
              </a:lnSpc>
            </a:pPr>
            <a:endParaRPr lang="en-US" altLang="zh-CN" sz="19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55" y="5814060"/>
            <a:ext cx="681164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DKN- </a:t>
            </a:r>
            <a:r>
              <a:rPr lang="zh-CN" altLang="en-US" sz="2800" dirty="0" smtClean="0"/>
              <a:t>注意力机制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85746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输入：</a:t>
            </a:r>
            <a:r>
              <a:rPr lang="zh-CN" altLang="zh-CN" sz="2000" dirty="0" smtClean="0"/>
              <a:t>用户</a:t>
            </a:r>
            <a:r>
              <a:rPr lang="zh-CN" altLang="zh-CN" sz="2000" dirty="0"/>
              <a:t>的</a:t>
            </a:r>
            <a:r>
              <a:rPr lang="zh-CN" altLang="zh-CN" sz="2000" b="1" dirty="0"/>
              <a:t>点击</a:t>
            </a:r>
            <a:r>
              <a:rPr lang="zh-CN" altLang="zh-CN" sz="2000" dirty="0"/>
              <a:t>历史</a:t>
            </a:r>
            <a:r>
              <a:rPr lang="zh-CN" altLang="zh-CN" sz="2000" dirty="0" smtClean="0"/>
              <a:t>新闻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通过</a:t>
            </a:r>
            <a:r>
              <a:rPr lang="en-US" altLang="zh-CN" b="1" i="1" dirty="0"/>
              <a:t>KCNN</a:t>
            </a:r>
            <a:r>
              <a:rPr lang="zh-CN" altLang="zh-CN" dirty="0"/>
              <a:t>获得它们的向量</a:t>
            </a:r>
            <a:r>
              <a:rPr lang="zh-CN" altLang="zh-CN" dirty="0" smtClean="0"/>
              <a:t>表示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使用</a:t>
            </a:r>
            <a:r>
              <a:rPr lang="en-US" altLang="zh-CN" b="1" i="1" dirty="0" smtClean="0"/>
              <a:t>DNN</a:t>
            </a:r>
            <a:r>
              <a:rPr lang="zh-CN" altLang="zh-CN" dirty="0"/>
              <a:t>作为注意力</a:t>
            </a:r>
            <a:r>
              <a:rPr lang="zh-CN" altLang="zh-CN" dirty="0" smtClean="0"/>
              <a:t>网络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softmax</a:t>
            </a:r>
            <a:r>
              <a:rPr lang="zh-CN" altLang="zh-CN" dirty="0"/>
              <a:t>函数</a:t>
            </a:r>
            <a:r>
              <a:rPr lang="zh-CN" altLang="zh-CN" dirty="0" smtClean="0"/>
              <a:t>计算影响力</a:t>
            </a:r>
            <a:r>
              <a:rPr lang="zh-CN" altLang="zh-CN" dirty="0"/>
              <a:t>权重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计算候选文档对于用户每篇点击文档的attention</a:t>
            </a:r>
            <a:endParaRPr lang="zh-CN" altLang="zh-CN" sz="2000" dirty="0" smtClean="0"/>
          </a:p>
          <a:p>
            <a:pPr>
              <a:lnSpc>
                <a:spcPct val="150000"/>
              </a:lnSpc>
            </a:pPr>
            <a:endParaRPr lang="zh-CN" altLang="zh-CN" sz="2000" dirty="0" smtClean="0"/>
          </a:p>
          <a:p>
            <a:pPr>
              <a:lnSpc>
                <a:spcPct val="150000"/>
              </a:lnSpc>
            </a:pPr>
            <a:endParaRPr lang="zh-CN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得到用户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关于候选</a:t>
            </a:r>
            <a:r>
              <a:rPr lang="zh-CN" altLang="zh-CN" sz="2000" dirty="0"/>
              <a:t>新闻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向量表示。</a:t>
            </a:r>
            <a:endParaRPr lang="zh-CN" altLang="zh-CN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可用多种方法计算用户i点击新闻 tj的概率</a:t>
            </a:r>
            <a:r>
              <a:rPr lang="en-US" altLang="zh-CN" sz="2000" dirty="0"/>
              <a:t>, </a:t>
            </a:r>
            <a:r>
              <a:rPr lang="zh-CN" altLang="en-US" sz="2000" dirty="0"/>
              <a:t>比如输入到另一个</a:t>
            </a:r>
            <a:r>
              <a:rPr lang="en-US" altLang="zh-CN" sz="2000" dirty="0"/>
              <a:t>DNN</a:t>
            </a:r>
            <a:r>
              <a:rPr lang="zh-CN" altLang="en-US" sz="2000" dirty="0"/>
              <a:t>中</a:t>
            </a:r>
            <a:r>
              <a:rPr lang="en-US" altLang="zh-CN" sz="2000" dirty="0"/>
              <a:t>.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11345" t="3101" r="11465" b="3114"/>
          <a:stretch>
            <a:fillRect/>
          </a:stretch>
        </p:blipFill>
        <p:spPr>
          <a:xfrm>
            <a:off x="4695825" y="533400"/>
            <a:ext cx="4204335" cy="2134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84905"/>
            <a:ext cx="5276850" cy="874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333365"/>
            <a:ext cx="2293620" cy="6813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47473"/>
            <a:ext cx="8229600" cy="99060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 rotWithShape="1">
          <a:blip r:embed="rId1"/>
          <a:srcRect t="6177"/>
          <a:stretch>
            <a:fillRect/>
          </a:stretch>
        </p:blipFill>
        <p:spPr>
          <a:xfrm>
            <a:off x="2034746" y="333056"/>
            <a:ext cx="6118654" cy="63781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99706" y="93293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因子分解机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922" y="2151764"/>
            <a:ext cx="2323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</a:rPr>
              <a:t>memorization+generalization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1933" y="329651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深度矩阵分解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4134" y="2505102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神经网络</a:t>
            </a:r>
            <a:r>
              <a:rPr lang="en-US" altLang="zh-CN" sz="1400" dirty="0" smtClean="0">
                <a:solidFill>
                  <a:srgbClr val="FF0000"/>
                </a:solidFill>
              </a:rPr>
              <a:t>+</a:t>
            </a:r>
            <a:r>
              <a:rPr lang="zh-CN" altLang="en-US" sz="1400" dirty="0">
                <a:solidFill>
                  <a:srgbClr val="FF0000"/>
                </a:solidFill>
              </a:rPr>
              <a:t>因子分解机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1911" y="1713691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深度语义分解模型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左大括号 12"/>
          <p:cNvSpPr/>
          <p:nvPr/>
        </p:nvSpPr>
        <p:spPr>
          <a:xfrm rot="10800000">
            <a:off x="3064476" y="932935"/>
            <a:ext cx="542935" cy="236357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966695" y="1537708"/>
            <a:ext cx="812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基于内容的推荐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7568" y="3284286"/>
            <a:ext cx="1019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协同过滤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22868" y="629711"/>
            <a:ext cx="4633986" cy="2058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7330" y="1709928"/>
            <a:ext cx="7216345" cy="4604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958" y="2902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输入信息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666" y="4079216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Trans</a:t>
            </a:r>
            <a:r>
              <a:rPr lang="zh-CN" altLang="en-US" dirty="0" smtClean="0">
                <a:solidFill>
                  <a:srgbClr val="00B0F0"/>
                </a:solidFill>
              </a:rPr>
              <a:t>模型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95" y="5723860"/>
            <a:ext cx="109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是否用</a:t>
            </a:r>
            <a:r>
              <a:rPr lang="en-US" altLang="zh-CN" dirty="0" smtClean="0">
                <a:solidFill>
                  <a:srgbClr val="00B0F0"/>
                </a:solidFill>
              </a:rPr>
              <a:t>Attention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4425" y="49369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映射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一个推荐系统的目标</a:t>
            </a:r>
            <a:r>
              <a:rPr lang="en-US" altLang="zh-CN" sz="2000" dirty="0" smtClean="0"/>
              <a:t>:  </a:t>
            </a:r>
            <a:r>
              <a:rPr lang="zh-CN" altLang="en-US" sz="2000" dirty="0" smtClean="0"/>
              <a:t>无论是评分预测还是点击率预测都可以归结为对用户与信息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 物品 进行一个匹配。        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匹配的依据往往是对于用户过往的历史行为</a:t>
            </a:r>
            <a:r>
              <a:rPr lang="en-US" altLang="zh-CN" sz="2000" dirty="0" smtClean="0"/>
              <a:t>,  </a:t>
            </a:r>
            <a:r>
              <a:rPr lang="zh-CN" altLang="en-US" sz="2000" dirty="0" smtClean="0"/>
              <a:t>最有代表性的是基于人以群分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物以类聚原则的协同过滤算法。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274320" lvl="1" indent="0">
              <a:buNone/>
            </a:pP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010" y="3351530"/>
            <a:ext cx="4843145" cy="30035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DKN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dirty="0" smtClean="0"/>
              <a:t>研究</a:t>
            </a:r>
            <a:r>
              <a:rPr lang="zh-CN" altLang="en-US" sz="2200" dirty="0" smtClean="0"/>
              <a:t>思路</a:t>
            </a:r>
            <a:r>
              <a:rPr lang="zh-CN" altLang="zh-CN" sz="2200" dirty="0" smtClean="0"/>
              <a:t>是</a:t>
            </a:r>
            <a:r>
              <a:rPr lang="zh-CN" altLang="zh-CN" sz="2200" dirty="0"/>
              <a:t>近几年工作中比较常见的，利用知识提升深度神经网络的效果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DKN </a:t>
            </a:r>
            <a:r>
              <a:rPr lang="zh-CN" altLang="zh-CN" sz="2200" dirty="0"/>
              <a:t>的特点是融合了知识图谱与深度学习，从语义层面和知识两个层面对新闻进行表示，而且实体和单词的对齐机制融合了异构的信息源，能更好地捕捉新闻之间的隐含关系。</a:t>
            </a:r>
            <a:endParaRPr lang="zh-CN" altLang="zh-CN" sz="2200" dirty="0"/>
          </a:p>
          <a:p>
            <a:pPr>
              <a:lnSpc>
                <a:spcPct val="150000"/>
              </a:lnSpc>
            </a:pPr>
            <a:r>
              <a:rPr lang="zh-CN" altLang="zh-CN" sz="2200" dirty="0"/>
              <a:t>没有考虑怎样选择</a:t>
            </a:r>
            <a:r>
              <a:rPr lang="en-US" altLang="zh-CN" sz="2200" dirty="0"/>
              <a:t>KG</a:t>
            </a:r>
            <a:r>
              <a:rPr lang="zh-CN" altLang="zh-CN" sz="2200" dirty="0"/>
              <a:t>中上下文实体，</a:t>
            </a:r>
            <a:r>
              <a:rPr lang="zh-CN" altLang="zh-CN" sz="2200" b="1" dirty="0"/>
              <a:t>只简单把单跳范围内实体作为上下文</a:t>
            </a:r>
            <a:r>
              <a:rPr lang="zh-CN" altLang="zh-CN" sz="2200" dirty="0"/>
              <a:t>，对于某些需要用两跳及两跳以上才能完整表示的关系不考虑</a:t>
            </a:r>
            <a:r>
              <a:rPr lang="zh-CN" altLang="zh-CN" sz="2200" dirty="0" smtClean="0"/>
              <a:t>。</a:t>
            </a:r>
            <a:endParaRPr lang="zh-CN" altLang="zh-CN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联合学习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08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CN" sz="1800" i="1" dirty="0" err="1" smtClean="0"/>
              <a:t>RippleNet</a:t>
            </a:r>
            <a:r>
              <a:rPr lang="en-US" altLang="zh-CN" sz="1800" i="1" dirty="0"/>
              <a:t>: Propagating User </a:t>
            </a:r>
            <a:r>
              <a:rPr lang="en-US" altLang="zh-CN" sz="1800" i="1" dirty="0" smtClean="0"/>
              <a:t>Preferences on </a:t>
            </a:r>
            <a:r>
              <a:rPr lang="en-US" altLang="zh-CN" sz="1800" i="1" dirty="0"/>
              <a:t>the Knowledge Graph for Recommender Systems</a:t>
            </a:r>
            <a:r>
              <a:rPr lang="en-US" altLang="zh-CN" sz="1800" i="1" dirty="0" smtClean="0"/>
              <a:t>. </a:t>
            </a:r>
            <a:r>
              <a:rPr lang="en-US" altLang="zh-CN" sz="1800" b="1" i="1" dirty="0" smtClean="0"/>
              <a:t>CIKM’18</a:t>
            </a:r>
            <a:endParaRPr lang="en-US" altLang="zh-CN" sz="1800" b="1" i="1" dirty="0" smtClean="0"/>
          </a:p>
          <a:p>
            <a:r>
              <a:rPr lang="zh-CN" altLang="en-US" sz="2000" i="1" dirty="0" err="1" smtClean="0">
                <a:sym typeface="+mn-ea"/>
              </a:rPr>
              <a:t>为什么叫</a:t>
            </a:r>
            <a:r>
              <a:rPr lang="en-US" altLang="zh-CN" sz="2000" i="1" dirty="0" err="1" smtClean="0">
                <a:sym typeface="+mn-ea"/>
              </a:rPr>
              <a:t>RippleNet(</a:t>
            </a:r>
            <a:r>
              <a:rPr lang="zh-CN" altLang="en-US" sz="2000" i="1" dirty="0" err="1" smtClean="0">
                <a:sym typeface="+mn-ea"/>
              </a:rPr>
              <a:t>水波网络</a:t>
            </a:r>
            <a:r>
              <a:rPr lang="en-US" altLang="zh-CN" sz="2000" i="1" dirty="0" err="1" smtClean="0">
                <a:sym typeface="+mn-ea"/>
              </a:rPr>
              <a:t>)?</a:t>
            </a:r>
            <a:endParaRPr lang="en-US" altLang="zh-CN" sz="2000" i="1" dirty="0" err="1" smtClean="0">
              <a:sym typeface="+mn-ea"/>
            </a:endParaRPr>
          </a:p>
          <a:p>
            <a:r>
              <a:rPr lang="en-US" altLang="zh-CN" sz="2000" i="1" dirty="0" err="1" smtClean="0">
                <a:sym typeface="+mn-ea"/>
              </a:rPr>
              <a:t>1. </a:t>
            </a:r>
            <a:r>
              <a:rPr lang="zh-CN" altLang="en-US" sz="2000" i="1" dirty="0" err="1" smtClean="0">
                <a:sym typeface="+mn-ea"/>
              </a:rPr>
              <a:t>模拟用户兴趣在知识图谱上传播的过程</a:t>
            </a:r>
            <a:r>
              <a:rPr lang="en-US" altLang="zh-CN" sz="2000" i="1" dirty="0" err="1" smtClean="0">
                <a:sym typeface="+mn-ea"/>
              </a:rPr>
              <a:t>,</a:t>
            </a:r>
            <a:r>
              <a:rPr lang="zh-CN" altLang="en-US" sz="2000" i="1" dirty="0" err="1" smtClean="0">
                <a:sym typeface="+mn-ea"/>
              </a:rPr>
              <a:t>就好像一滴水滴在水面上</a:t>
            </a:r>
            <a:r>
              <a:rPr lang="en-US" altLang="zh-CN" sz="2000" i="1" dirty="0" err="1" smtClean="0">
                <a:sym typeface="+mn-ea"/>
              </a:rPr>
              <a:t>, </a:t>
            </a:r>
            <a:r>
              <a:rPr lang="zh-CN" altLang="en-US" sz="2000" i="1" dirty="0" err="1" smtClean="0">
                <a:sym typeface="+mn-ea"/>
              </a:rPr>
              <a:t>会在水面上荡起一层层的涟漪。</a:t>
            </a:r>
            <a:r>
              <a:rPr lang="en-US" altLang="zh-CN" sz="2000" i="1" dirty="0" err="1" smtClean="0">
                <a:sym typeface="+mn-ea"/>
              </a:rPr>
              <a:t> </a:t>
            </a:r>
            <a:endParaRPr lang="en-US" altLang="zh-CN" sz="2000" i="1" dirty="0" err="1" smtClean="0">
              <a:sym typeface="+mn-ea"/>
            </a:endParaRPr>
          </a:p>
          <a:p>
            <a:r>
              <a:rPr lang="en-US" altLang="zh-CN" sz="2000" i="1" dirty="0" err="1" smtClean="0">
                <a:sym typeface="+mn-ea"/>
              </a:rPr>
              <a:t>2.</a:t>
            </a:r>
            <a:r>
              <a:rPr lang="zh-CN" altLang="en-US" sz="2000" i="1" dirty="0" err="1" smtClean="0">
                <a:sym typeface="+mn-ea"/>
              </a:rPr>
              <a:t>用户</a:t>
            </a:r>
            <a:r>
              <a:rPr lang="en-US" altLang="zh-CN" sz="2000" i="1" dirty="0" err="1" smtClean="0">
                <a:sym typeface="+mn-ea"/>
              </a:rPr>
              <a:t>u</a:t>
            </a:r>
            <a:r>
              <a:rPr lang="zh-CN" altLang="en-US" sz="2000" i="1" dirty="0" err="1" smtClean="0">
                <a:sym typeface="+mn-ea"/>
              </a:rPr>
              <a:t>的偏好随着跳数</a:t>
            </a:r>
            <a:r>
              <a:rPr lang="en-US" altLang="zh-CN" sz="2000" i="1" dirty="0" err="1" smtClean="0">
                <a:sym typeface="+mn-ea"/>
              </a:rPr>
              <a:t>k</a:t>
            </a:r>
            <a:r>
              <a:rPr lang="zh-CN" altLang="en-US" sz="2000" i="1" dirty="0" err="1" smtClean="0">
                <a:sym typeface="+mn-ea"/>
              </a:rPr>
              <a:t>的增大而下降</a:t>
            </a:r>
            <a:r>
              <a:rPr lang="en-US" altLang="zh-CN" sz="2000" i="1" dirty="0" err="1" smtClean="0">
                <a:sym typeface="+mn-ea"/>
              </a:rPr>
              <a:t>, </a:t>
            </a:r>
            <a:r>
              <a:rPr lang="zh-CN" altLang="en-US" sz="2000" i="1" dirty="0" err="1" smtClean="0">
                <a:sym typeface="+mn-ea"/>
              </a:rPr>
              <a:t>如同水波的层层递减</a:t>
            </a:r>
            <a:endParaRPr lang="zh-CN" altLang="en-US" sz="2000" i="1" dirty="0" err="1" smtClean="0">
              <a:sym typeface="+mn-ea"/>
            </a:endParaRPr>
          </a:p>
          <a:p>
            <a:r>
              <a:rPr lang="en-US" altLang="zh-CN" sz="2000" i="1" dirty="0" err="1" smtClean="0">
                <a:sym typeface="+mn-ea"/>
              </a:rPr>
              <a:t>3. </a:t>
            </a:r>
            <a:r>
              <a:rPr lang="zh-CN" altLang="en-US" sz="2000" i="1" dirty="0" err="1" smtClean="0">
                <a:sym typeface="+mn-ea"/>
              </a:rPr>
              <a:t>最大跳数</a:t>
            </a:r>
            <a:r>
              <a:rPr lang="en-US" altLang="zh-CN" sz="2000" i="1" dirty="0" err="1" smtClean="0">
                <a:sym typeface="+mn-ea"/>
              </a:rPr>
              <a:t>H</a:t>
            </a:r>
            <a:r>
              <a:rPr lang="zh-CN" altLang="en-US" sz="2000" i="1" dirty="0" err="1" smtClean="0">
                <a:sym typeface="+mn-ea"/>
              </a:rPr>
              <a:t>不能过大</a:t>
            </a:r>
            <a:r>
              <a:rPr lang="en-US" altLang="zh-CN" sz="2000" i="1" dirty="0" err="1" smtClean="0">
                <a:sym typeface="+mn-ea"/>
              </a:rPr>
              <a:t>, </a:t>
            </a:r>
            <a:r>
              <a:rPr lang="zh-CN" altLang="en-US" sz="2000" i="1" dirty="0" err="1" smtClean="0">
                <a:sym typeface="+mn-ea"/>
              </a:rPr>
              <a:t>太远的实体带来的可能是噪声而不是信号。</a:t>
            </a:r>
            <a:endParaRPr lang="en-US" altLang="zh-CN" sz="2000" b="1" i="1" dirty="0" smtClean="0"/>
          </a:p>
          <a:p>
            <a:endParaRPr lang="zh-CN" altLang="en-US" sz="2000" b="1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125" y="3820795"/>
            <a:ext cx="4602480" cy="28359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RippleNet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35940" y="4255135"/>
            <a:ext cx="8150860" cy="2221865"/>
          </a:xfrm>
        </p:spPr>
        <p:txBody>
          <a:bodyPr/>
          <a:p>
            <a:r>
              <a:rPr lang="zh-CN" altLang="en-US" sz="2000"/>
              <a:t>如果你看过</a:t>
            </a:r>
            <a:r>
              <a:rPr lang="en-US" altLang="zh-CN" sz="2000"/>
              <a:t>Forrset Gump</a:t>
            </a:r>
            <a:r>
              <a:rPr lang="zh-CN" altLang="en-US" sz="2000"/>
              <a:t>恰好因为你是</a:t>
            </a:r>
            <a:r>
              <a:rPr lang="en-US" altLang="zh-CN" sz="2000"/>
              <a:t>Tom Hanks</a:t>
            </a:r>
            <a:r>
              <a:rPr lang="zh-CN" altLang="en-US" sz="2000"/>
              <a:t>的粉丝。</a:t>
            </a:r>
            <a:r>
              <a:rPr lang="en-US" altLang="zh-CN" sz="2000"/>
              <a:t>Tom Hanks</a:t>
            </a:r>
            <a:r>
              <a:rPr lang="zh-CN" altLang="en-US" sz="2000"/>
              <a:t>又主演过</a:t>
            </a:r>
            <a:r>
              <a:rPr lang="en-US" altLang="zh-CN" sz="2000"/>
              <a:t>Cast Away</a:t>
            </a:r>
            <a:r>
              <a:rPr lang="zh-CN" altLang="en-US" sz="2000"/>
              <a:t>和</a:t>
            </a:r>
            <a:r>
              <a:rPr lang="en-US" altLang="zh-CN" sz="2000"/>
              <a:t>The Terminal, </a:t>
            </a:r>
            <a:r>
              <a:rPr lang="zh-CN" altLang="en-US" sz="2000"/>
              <a:t>那么你就有可能对</a:t>
            </a:r>
            <a:r>
              <a:rPr lang="en-US" altLang="zh-CN" sz="2000">
                <a:sym typeface="+mn-ea"/>
              </a:rPr>
              <a:t>Cast Away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The Terminal</a:t>
            </a:r>
            <a:r>
              <a:rPr lang="zh-CN" altLang="en-US" sz="2000">
                <a:sym typeface="+mn-ea"/>
              </a:rPr>
              <a:t>也感兴趣。</a:t>
            </a:r>
            <a:endParaRPr lang="zh-CN" altLang="en-US" sz="20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6395" y="903605"/>
            <a:ext cx="5969635" cy="32645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RippleNet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内容占位符 7"/>
          <p:cNvPicPr>
            <a:picLocks noGrp="1"/>
          </p:cNvPicPr>
          <p:nvPr>
            <p:ph idx="1"/>
          </p:nvPr>
        </p:nvPicPr>
        <p:blipFill rotWithShape="1">
          <a:blip r:embed="rId1"/>
          <a:srcRect t="1445" r="3338" b="13858"/>
          <a:stretch>
            <a:fillRect/>
          </a:stretch>
        </p:blipFill>
        <p:spPr>
          <a:xfrm>
            <a:off x="120015" y="1331595"/>
            <a:ext cx="8567420" cy="3422015"/>
          </a:xfrm>
          <a:prstGeom prst="rect">
            <a:avLst/>
          </a:prstGeom>
        </p:spPr>
      </p:pic>
      <p:sp>
        <p:nvSpPr>
          <p:cNvPr id="102" name="文本框 101"/>
          <p:cNvSpPr txBox="1"/>
          <p:nvPr/>
        </p:nvSpPr>
        <p:spPr>
          <a:xfrm>
            <a:off x="231775" y="4829810"/>
            <a:ext cx="706183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已点击的商品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看过的电影作为一个种子集</a:t>
            </a:r>
            <a:r>
              <a:rPr lang="en-US" altLang="zh-CN" sz="1600" b="0"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seed), 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对于知识图谱做一个知识的链接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.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找到当前的商品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, 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就以它为头结点</a:t>
            </a:r>
            <a:r>
              <a:rPr lang="en-US" altLang="zh-CN" sz="1600" b="0">
                <a:latin typeface="Calibri" panose="020F0502020204030204" charset="0"/>
                <a:ea typeface="宋体" panose="02010600030101010101" pitchFamily="2" charset="-122"/>
              </a:rPr>
              <a:t>, 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KG的关系是有方向性的,看KG的出度指向哪些结点, 把这些作为第一跳的三元组</a:t>
            </a:r>
            <a:r>
              <a:rPr lang="en-US" altLang="zh-CN" sz="1600" b="0"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en-US" sz="1600" b="0">
                <a:latin typeface="Calibri" panose="020F0502020204030204" charset="0"/>
                <a:ea typeface="宋体" panose="02010600030101010101" pitchFamily="2" charset="-122"/>
              </a:rPr>
              <a:t>直至第</a:t>
            </a:r>
            <a:r>
              <a:rPr lang="en-US" altLang="zh-CN" sz="1600" b="0"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1600" b="0">
                <a:latin typeface="Calibri" panose="020F0502020204030204" charset="0"/>
                <a:ea typeface="宋体" panose="02010600030101010101" pitchFamily="2" charset="-122"/>
              </a:rPr>
              <a:t>跳的ripple set。</a:t>
            </a:r>
            <a:endParaRPr lang="zh-CN" altLang="en-US" sz="16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lang="zh-CN" altLang="en-US" sz="1600" b="0">
                <a:latin typeface="Calibri" panose="020F0502020204030204" charset="0"/>
                <a:ea typeface="宋体" panose="02010600030101010101" pitchFamily="2" charset="-122"/>
              </a:rPr>
              <a:t>h和r分别和item embedding做运算.通过softmax求得一个概率表示每个h， r和item embedding的关系</a:t>
            </a:r>
            <a:r>
              <a:rPr lang="en-US" altLang="zh-CN" sz="1600" b="0">
                <a:latin typeface="Calibri" panose="020F0502020204030204" charset="0"/>
                <a:ea typeface="宋体" panose="02010600030101010101" pitchFamily="2" charset="-122"/>
              </a:rPr>
              <a:t>, </a:t>
            </a:r>
            <a:r>
              <a:rPr lang="zh-CN" altLang="en-US" sz="1600" b="0">
                <a:latin typeface="Calibri" panose="020F0502020204030204" charset="0"/>
                <a:ea typeface="宋体" panose="02010600030101010101" pitchFamily="2" charset="-122"/>
              </a:rPr>
              <a:t>和尾结点做一个乘法. 加权后得到绿色embedding</a:t>
            </a:r>
            <a:endParaRPr lang="zh-CN" altLang="en-US" sz="16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RippleNet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通过递归可以得到以下相关定义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 1.</a:t>
            </a:r>
            <a:r>
              <a:rPr lang="zh-CN" altLang="en-US"/>
              <a:t>相关实体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 sz="2000"/>
          </a:p>
          <a:p>
            <a:r>
              <a:rPr lang="en-US" altLang="zh-CN" sz="2000"/>
              <a:t>h是k-1跳时的相关节点.拿h作为投节点去KG中找出三元组.三元组的尾结点就是相关节点。就是种子节点, 用户历史点击的item.</a:t>
            </a:r>
            <a:endParaRPr lang="en-US" altLang="zh-CN" sz="2000"/>
          </a:p>
          <a:p>
            <a:r>
              <a:rPr lang="en-US" altLang="zh-CN" sz="2000"/>
              <a:t>2.</a:t>
            </a:r>
            <a:r>
              <a:rPr lang="zh-CN" altLang="en-US" sz="2000"/>
              <a:t>水波集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h是k-1跳时的相关节点</a:t>
            </a:r>
            <a:r>
              <a:rPr lang="en-US" altLang="zh-CN" sz="2000"/>
              <a:t>, </a:t>
            </a:r>
            <a:r>
              <a:rPr lang="zh-CN" altLang="en-US" sz="2000"/>
              <a:t>所相关的三元组就是第</a:t>
            </a:r>
            <a:r>
              <a:rPr lang="en-US" altLang="zh-CN" sz="2000"/>
              <a:t>k</a:t>
            </a:r>
            <a:r>
              <a:rPr lang="zh-CN" altLang="en-US" sz="2000"/>
              <a:t>跳的水波集。</a:t>
            </a:r>
            <a:endParaRPr lang="zh-CN" altLang="en-US"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20" y="2426970"/>
            <a:ext cx="5952490" cy="13296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15" y="4689475"/>
            <a:ext cx="5654040" cy="8153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RippleNet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416685"/>
            <a:ext cx="8316595" cy="5217160"/>
          </a:xfrm>
        </p:spPr>
        <p:txBody>
          <a:bodyPr/>
          <a:p>
            <a:r>
              <a:rPr lang="zh-CN" altLang="en-US"/>
              <a:t>通过递归可以得到以下相关定义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 3.</a:t>
            </a:r>
            <a:r>
              <a:rPr lang="zh-CN" altLang="en-US"/>
              <a:t>交互行为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000"/>
              <a:t>对于一个</a:t>
            </a:r>
            <a:r>
              <a:rPr lang="en-US" altLang="zh-CN" sz="2000"/>
              <a:t>u</a:t>
            </a:r>
            <a:r>
              <a:rPr lang="zh-CN" altLang="en-US" sz="2000"/>
              <a:t>行</a:t>
            </a:r>
            <a:r>
              <a:rPr lang="en-US" altLang="zh-CN" sz="2000"/>
              <a:t>,v</a:t>
            </a:r>
            <a:r>
              <a:rPr lang="zh-CN" altLang="en-US" sz="2000"/>
              <a:t>的交互矩阵</a:t>
            </a:r>
            <a:r>
              <a:rPr lang="en-US" altLang="zh-CN" sz="2000"/>
              <a:t>,</a:t>
            </a:r>
            <a:r>
              <a:rPr lang="zh-CN" altLang="en-US" sz="2000"/>
              <a:t>如果用户</a:t>
            </a:r>
            <a:r>
              <a:rPr lang="en-US" altLang="zh-CN" sz="2000"/>
              <a:t>u</a:t>
            </a:r>
            <a:r>
              <a:rPr lang="zh-CN" altLang="en-US" sz="2000"/>
              <a:t>点击了商品</a:t>
            </a:r>
            <a:r>
              <a:rPr lang="en-US" altLang="zh-CN" sz="2000"/>
              <a:t>v, </a:t>
            </a:r>
            <a:r>
              <a:rPr lang="zh-CN" altLang="en-US" sz="2000"/>
              <a:t>其元素置</a:t>
            </a:r>
            <a:r>
              <a:rPr lang="en-US" altLang="zh-CN" sz="2000"/>
              <a:t>1.</a:t>
            </a:r>
            <a:endParaRPr lang="en-US" altLang="zh-CN" sz="2000"/>
          </a:p>
          <a:p>
            <a:r>
              <a:rPr lang="en-US" altLang="zh-CN"/>
              <a:t>4.</a:t>
            </a:r>
            <a:r>
              <a:rPr lang="zh-CN" altLang="en-US"/>
              <a:t>物品向量和三元组向量的关系</a:t>
            </a:r>
            <a:endParaRPr lang="zh-CN" altLang="en-US"/>
          </a:p>
          <a:p>
            <a:endParaRPr lang="en-US" altLang="zh-CN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对于每一跳</a:t>
            </a:r>
            <a:r>
              <a:rPr lang="en-US" altLang="zh-CN" sz="2000"/>
              <a:t>ripple set</a:t>
            </a:r>
            <a:r>
              <a:rPr lang="zh-CN" altLang="en-US" sz="2000"/>
              <a:t>的</a:t>
            </a:r>
            <a:r>
              <a:rPr lang="en-US" altLang="zh-CN" sz="2000"/>
              <a:t>(h, r, t), </a:t>
            </a:r>
            <a:r>
              <a:rPr lang="en-US" altLang="zh-CN" sz="2000">
                <a:sym typeface="+mn-ea"/>
              </a:rPr>
              <a:t>当前跳下item embedding</a:t>
            </a:r>
            <a:r>
              <a:rPr lang="en-US" altLang="zh-CN" sz="2000"/>
              <a:t>乘上r和h.做softmax得到当前三元组和当前跳下item embedding的相关度.用p乘上每个t。</a:t>
            </a:r>
            <a:endParaRPr lang="en-US" altLang="zh-CN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245" y="2511425"/>
            <a:ext cx="4434840" cy="9601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4543425"/>
            <a:ext cx="5212080" cy="9677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RippleNet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416685"/>
            <a:ext cx="8316595" cy="5217160"/>
          </a:xfrm>
        </p:spPr>
        <p:txBody>
          <a:bodyPr/>
          <a:p>
            <a:r>
              <a:rPr lang="zh-CN" altLang="en-US"/>
              <a:t>通过递归可以得到以下相关定义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 5.</a:t>
            </a:r>
            <a:r>
              <a:rPr lang="zh-CN" altLang="en-US"/>
              <a:t>用户的向量表示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得到用户在</a:t>
            </a:r>
            <a:r>
              <a:rPr lang="zh-CN" altLang="en-US" sz="2000"/>
              <a:t>第</a:t>
            </a:r>
            <a:r>
              <a:rPr lang="en-US" altLang="zh-CN" sz="2000"/>
              <a:t>一跳下的embedding.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当经过了</a:t>
            </a:r>
            <a:r>
              <a:rPr lang="en-US" altLang="zh-CN" sz="2000"/>
              <a:t>H</a:t>
            </a:r>
            <a:r>
              <a:rPr lang="zh-CN" altLang="en-US" sz="2000"/>
              <a:t>跳</a:t>
            </a:r>
            <a:r>
              <a:rPr lang="en-US" altLang="zh-CN" sz="2000"/>
              <a:t>,</a:t>
            </a:r>
            <a:r>
              <a:rPr lang="zh-CN" altLang="en-US" sz="2000"/>
              <a:t>可以得到向量表示。</a:t>
            </a:r>
            <a:endParaRPr lang="en-US" altLang="zh-CN" sz="2000"/>
          </a:p>
          <a:p>
            <a:r>
              <a:rPr lang="en-US" altLang="zh-CN" sz="2000"/>
              <a:t>6.</a:t>
            </a:r>
            <a:r>
              <a:rPr lang="zh-CN" altLang="en-US" sz="2000"/>
              <a:t>预测概率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最后可以预测用户</a:t>
            </a:r>
            <a:r>
              <a:rPr lang="en-US" altLang="zh-CN" sz="2000"/>
              <a:t>u</a:t>
            </a:r>
            <a:r>
              <a:rPr lang="zh-CN" altLang="en-US" sz="2000"/>
              <a:t>点击</a:t>
            </a:r>
            <a:r>
              <a:rPr lang="en-US" altLang="zh-CN" sz="2000"/>
              <a:t>item v</a:t>
            </a:r>
            <a:r>
              <a:rPr lang="zh-CN" altLang="en-US" sz="2000"/>
              <a:t>的一个概率。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2310130"/>
            <a:ext cx="3002280" cy="647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558540"/>
            <a:ext cx="3352800" cy="51054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3615690"/>
            <a:ext cx="1135380" cy="39624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5006340"/>
            <a:ext cx="4762500" cy="8991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RippleNet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416685"/>
            <a:ext cx="8316595" cy="5217160"/>
          </a:xfrm>
        </p:spPr>
        <p:txBody>
          <a:bodyPr/>
          <a:p>
            <a:r>
              <a:rPr lang="zh-CN" altLang="en-US"/>
              <a:t>学习算法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给定知识图谱</a:t>
            </a:r>
            <a:r>
              <a:rPr lang="en-US" altLang="zh-CN"/>
              <a:t>G,</a:t>
            </a:r>
            <a:r>
              <a:rPr lang="zh-CN" altLang="en-US"/>
              <a:t>和用户的历史行为</a:t>
            </a:r>
            <a:r>
              <a:rPr lang="en-US" altLang="zh-CN"/>
              <a:t>Y,</a:t>
            </a:r>
            <a:r>
              <a:rPr lang="zh-CN" altLang="en-US"/>
              <a:t>希望最大化后验概率。</a:t>
            </a:r>
            <a:endParaRPr lang="en-US" altLang="zh-CN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后验概率展开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首先认为认为模型的参数满足0均值的正态分布.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给定模型参数, 求知识图谱的概率。可以通过三维张量分解的方法得到似然函数。 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2348230"/>
            <a:ext cx="1859280" cy="502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80" y="2851150"/>
            <a:ext cx="5234940" cy="723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15" y="3575050"/>
            <a:ext cx="2377440" cy="5943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" y="4554855"/>
            <a:ext cx="4945380" cy="9982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RippleNet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416685"/>
            <a:ext cx="8316595" cy="5217160"/>
          </a:xfrm>
        </p:spPr>
        <p:txBody>
          <a:bodyPr/>
          <a:p>
            <a:r>
              <a:rPr lang="zh-CN" altLang="en-US"/>
              <a:t>学习算法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000"/>
              <a:t>似然函数定义成伯努利分布乘积的形式。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/>
              <a:t>Loss=二元交叉熵loss+知识图谱的loss+L2正则化的loss</a:t>
            </a:r>
            <a:endParaRPr lang="zh-CN" altLang="en-US"/>
          </a:p>
          <a:p>
            <a:endParaRPr lang="en-US" altLang="zh-CN"/>
          </a:p>
          <a:p>
            <a:endParaRPr lang="zh-CN" altLang="en-US" sz="20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" y="1960245"/>
            <a:ext cx="5356860" cy="5257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3355975"/>
            <a:ext cx="6309360" cy="18059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RippleNet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416685"/>
            <a:ext cx="8316595" cy="5217160"/>
          </a:xfrm>
        </p:spPr>
        <p:txBody>
          <a:bodyPr/>
          <a:p>
            <a:r>
              <a:rPr lang="zh-CN" altLang="en-US"/>
              <a:t>自己写的算法推导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/>
          </a:p>
          <a:p>
            <a:endParaRPr lang="en-US" altLang="zh-CN"/>
          </a:p>
          <a:p>
            <a:endParaRPr lang="zh-CN" altLang="en-US" sz="2000"/>
          </a:p>
        </p:txBody>
      </p:sp>
      <p:pic>
        <p:nvPicPr>
          <p:cNvPr id="6" name="图片 5" descr="tuida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836545" y="1201420"/>
            <a:ext cx="5949315" cy="49155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30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sz="2000" dirty="0" smtClean="0"/>
              <a:t>传统的推荐算法往往面临两个问题</a:t>
            </a:r>
            <a:r>
              <a:rPr lang="en-US" altLang="zh-CN" sz="2000" dirty="0" smtClean="0"/>
              <a:t>: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1. </a:t>
            </a:r>
            <a:r>
              <a:rPr lang="zh-CN" altLang="en-US" sz="2000" b="1" dirty="0" smtClean="0"/>
              <a:t>数据稀疏性</a:t>
            </a:r>
            <a:r>
              <a:rPr lang="zh-CN" altLang="en-US" sz="2000" dirty="0" smtClean="0"/>
              <a:t>问题</a:t>
            </a:r>
            <a:r>
              <a:rPr lang="en-US" altLang="zh-CN" sz="2000" dirty="0" smtClean="0"/>
              <a:t>:  </a:t>
            </a:r>
            <a:r>
              <a:rPr lang="zh-CN" altLang="en-US" sz="2000" dirty="0" smtClean="0"/>
              <a:t>一个大规模的推荐系统中往往有大量的用户和大量的物品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相关对而言</a:t>
            </a:r>
            <a:r>
              <a:rPr lang="en-US" altLang="zh-CN" sz="2000" dirty="0" smtClean="0"/>
              <a:t>用户和物品的交互信息往往是非常</a:t>
            </a:r>
            <a:r>
              <a:rPr lang="en-US" altLang="zh-CN" sz="2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sparse</a:t>
            </a:r>
            <a:r>
              <a:rPr lang="en-US" altLang="zh-CN" sz="2000" dirty="0" smtClean="0"/>
              <a:t>的.</a:t>
            </a:r>
            <a:r>
              <a:rPr lang="zh-CN" altLang="en-US" sz="2000" dirty="0" smtClean="0"/>
              <a:t>例如一个电商平台中可能有上亿个商品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有上千万的用户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一个用户可能所购买过的商品只有几十份。用少量的已知信息去预测大量的未知信息，会极大增加模型</a:t>
            </a:r>
            <a:r>
              <a:rPr lang="zh-CN" altLang="en-US" sz="2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过拟合</a:t>
            </a:r>
            <a:r>
              <a:rPr lang="zh-CN" altLang="en-US" sz="2000" dirty="0" smtClean="0"/>
              <a:t>的风险。</a:t>
            </a:r>
            <a:endParaRPr lang="zh-CN" altLang="en-US" sz="2000" dirty="0" smtClean="0"/>
          </a:p>
          <a:p>
            <a:r>
              <a:rPr lang="en-US" altLang="zh-CN" sz="2000" dirty="0" smtClean="0"/>
              <a:t>2. </a:t>
            </a:r>
            <a:r>
              <a:rPr lang="zh-CN" altLang="en-US" sz="2000" b="1" dirty="0" smtClean="0"/>
              <a:t>冷启动问题</a:t>
            </a:r>
            <a:r>
              <a:rPr lang="en-US" altLang="zh-CN" sz="2000" dirty="0" smtClean="0"/>
              <a:t>: 对于新加入的用户或者物品, </a:t>
            </a:r>
            <a:r>
              <a:rPr lang="zh-CN" altLang="en-US" sz="2000" dirty="0" smtClean="0"/>
              <a:t>系统中没有用户对于相应物品的行为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因此无法进行精准地建模与推荐。常见于</a:t>
            </a:r>
            <a:r>
              <a:rPr lang="zh-CN" altLang="en-US" sz="2000" b="1" dirty="0" smtClean="0"/>
              <a:t>新闻推荐</a:t>
            </a:r>
            <a:r>
              <a:rPr lang="zh-CN" altLang="en-US" sz="2000" dirty="0" smtClean="0"/>
              <a:t>领域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系统给用户推荐的往往是三天内的新闻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新闻</a:t>
            </a:r>
            <a:r>
              <a:rPr lang="zh-CN" altLang="en-US" sz="2000" dirty="0" smtClean="0"/>
              <a:t>缺乏用户的行为信息。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274320" lvl="1" indent="0">
              <a:buNone/>
            </a:pP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RippleNet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416685"/>
            <a:ext cx="8316595" cy="5217160"/>
          </a:xfrm>
        </p:spPr>
        <p:txBody>
          <a:bodyPr/>
          <a:p>
            <a:r>
              <a:rPr lang="zh-CN" altLang="en-US"/>
              <a:t>实现上的一些</a:t>
            </a:r>
            <a:r>
              <a:rPr lang="en-US" altLang="zh-CN"/>
              <a:t>trick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存在沉没实体</a:t>
            </a:r>
            <a:r>
              <a:rPr lang="en-US" altLang="zh-CN"/>
              <a:t>(sink entities): </a:t>
            </a:r>
            <a:r>
              <a:rPr lang="zh-CN" altLang="en-US"/>
              <a:t>只有入度没有出度</a:t>
            </a:r>
            <a:r>
              <a:rPr lang="en-US" altLang="zh-CN"/>
              <a:t>, </a:t>
            </a:r>
            <a:r>
              <a:rPr lang="zh-CN" altLang="en-US"/>
              <a:t>中断传播</a:t>
            </a:r>
            <a:r>
              <a:rPr lang="en-US" altLang="zh-CN"/>
              <a:t>,</a:t>
            </a:r>
            <a:r>
              <a:rPr lang="zh-CN" altLang="en-US"/>
              <a:t>保持</a:t>
            </a:r>
            <a:r>
              <a:rPr lang="en-US" altLang="zh-CN"/>
              <a:t>user embedding</a:t>
            </a:r>
            <a:r>
              <a:rPr lang="zh-CN" altLang="en-US"/>
              <a:t>的影响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每次扩张依据下一跳邻居个数</a:t>
            </a:r>
            <a:r>
              <a:rPr lang="en-US" altLang="zh-CN"/>
              <a:t>,</a:t>
            </a:r>
            <a:r>
              <a:rPr lang="zh-CN" altLang="en-US"/>
              <a:t>扩张固定数量的邻居</a:t>
            </a:r>
            <a:r>
              <a:rPr lang="en-US" altLang="zh-CN"/>
              <a:t>, </a:t>
            </a:r>
            <a:r>
              <a:rPr lang="zh-CN" altLang="en-US"/>
              <a:t>保持推荐的多样性</a:t>
            </a:r>
            <a:r>
              <a:rPr lang="en-US" altLang="zh-CN"/>
              <a:t>, </a:t>
            </a:r>
            <a:r>
              <a:rPr lang="zh-CN" altLang="en-US"/>
              <a:t>不用担心蔓延至整个图谱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控制最大跳数</a:t>
            </a:r>
            <a:r>
              <a:rPr lang="en-US" altLang="zh-CN"/>
              <a:t>, </a:t>
            </a:r>
            <a:r>
              <a:rPr lang="zh-CN" altLang="en-US"/>
              <a:t>实际上跳数也会做一个衡量效果的超参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每一跳可以选择多种方式更新</a:t>
            </a:r>
            <a:r>
              <a:rPr lang="en-US" altLang="zh-CN"/>
              <a:t>item embedding.</a:t>
            </a:r>
            <a:endParaRPr lang="en-US" altLang="zh-CN"/>
          </a:p>
          <a:p>
            <a:r>
              <a:rPr lang="zh-CN" altLang="en-US"/>
              <a:t>。。。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/>
          </a:p>
          <a:p>
            <a:endParaRPr lang="en-US" altLang="zh-CN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RippleNet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416685"/>
            <a:ext cx="8316595" cy="5217160"/>
          </a:xfrm>
        </p:spPr>
        <p:txBody>
          <a:bodyPr/>
          <a:p>
            <a:r>
              <a:rPr lang="en-US" altLang="zh-CN" sz="2000"/>
              <a:t>item embedding</a:t>
            </a:r>
            <a:r>
              <a:rPr lang="zh-CN" altLang="en-US" sz="2000"/>
              <a:t>的更新允许多种方式</a:t>
            </a:r>
            <a:r>
              <a:rPr lang="en-US" altLang="zh-CN" sz="2000"/>
              <a:t>: 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/>
          </a:p>
          <a:p>
            <a:endParaRPr lang="en-US" altLang="zh-CN"/>
          </a:p>
          <a:p>
            <a:endParaRPr lang="zh-CN" altLang="en-US"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" y="1917065"/>
            <a:ext cx="7574280" cy="35128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RippleNet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416685"/>
            <a:ext cx="8316595" cy="5217160"/>
          </a:xfrm>
        </p:spPr>
        <p:txBody>
          <a:bodyPr/>
          <a:p>
            <a:r>
              <a:rPr lang="zh-CN" altLang="en-US" sz="2000"/>
              <a:t>不同于基于路径的方法</a:t>
            </a:r>
            <a:r>
              <a:rPr lang="en-US" altLang="zh-CN" sz="2000"/>
              <a:t>: </a:t>
            </a:r>
            <a:endParaRPr lang="en-US" altLang="zh-CN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/>
          </a:p>
          <a:p>
            <a:endParaRPr lang="en-US" altLang="zh-CN"/>
          </a:p>
          <a:p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95" y="2141220"/>
            <a:ext cx="745236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其他传统方法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416685"/>
            <a:ext cx="8316595" cy="5217160"/>
          </a:xfrm>
        </p:spPr>
        <p:txBody>
          <a:bodyPr/>
          <a:p>
            <a:r>
              <a:rPr lang="zh-CN" altLang="en-US" sz="2000"/>
              <a:t>传统上基于</a:t>
            </a:r>
            <a:r>
              <a:rPr lang="en-US" altLang="zh-CN" sz="2000"/>
              <a:t>item-based CF</a:t>
            </a:r>
            <a:r>
              <a:rPr lang="zh-CN" altLang="en-US" sz="2000"/>
              <a:t>的方法具有更好的效果。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1. </a:t>
            </a:r>
            <a:r>
              <a:rPr lang="zh-CN" altLang="en-US" sz="2000"/>
              <a:t>电影的相似度比人偏好的相似更稳定一些</a:t>
            </a:r>
            <a:endParaRPr lang="zh-CN" altLang="en-US" sz="2000"/>
          </a:p>
          <a:p>
            <a:r>
              <a:rPr lang="en-US" altLang="zh-CN" sz="2000"/>
              <a:t>2. </a:t>
            </a:r>
            <a:r>
              <a:rPr lang="zh-CN" altLang="en-US" sz="2000"/>
              <a:t>数据稀疏性分析</a:t>
            </a:r>
            <a:r>
              <a:rPr lang="en-US" altLang="zh-CN" sz="2000"/>
              <a:t>, </a:t>
            </a:r>
            <a:r>
              <a:rPr lang="zh-CN" altLang="en-US" sz="2000"/>
              <a:t>电影被评分的数量比人打分的数量要多。</a:t>
            </a:r>
            <a:endParaRPr lang="zh-CN" altLang="en-US" sz="2000"/>
          </a:p>
          <a:p>
            <a:r>
              <a:rPr lang="en-US" altLang="zh-CN" sz="2000"/>
              <a:t>3. </a:t>
            </a:r>
            <a:r>
              <a:rPr lang="zh-CN" altLang="en-US" sz="2000"/>
              <a:t>对于传统</a:t>
            </a:r>
            <a:r>
              <a:rPr lang="en-US" altLang="zh-CN" sz="2000"/>
              <a:t>CF</a:t>
            </a:r>
            <a:r>
              <a:rPr lang="zh-CN" altLang="en-US" sz="2000"/>
              <a:t>的改进</a:t>
            </a:r>
            <a:r>
              <a:rPr lang="en-US" altLang="zh-CN" sz="2000"/>
              <a:t>: </a:t>
            </a:r>
            <a:r>
              <a:rPr lang="zh-CN" altLang="en-US" sz="2000"/>
              <a:t>在评估相似度的时候增加了一些惩罚项</a:t>
            </a:r>
            <a:r>
              <a:rPr lang="en-US" altLang="zh-CN" sz="2000"/>
              <a:t>, </a:t>
            </a:r>
            <a:r>
              <a:rPr lang="zh-CN" altLang="en-US" sz="2000"/>
              <a:t>比如</a:t>
            </a:r>
            <a:endParaRPr lang="zh-CN" altLang="en-US" sz="2000"/>
          </a:p>
          <a:p>
            <a:r>
              <a:rPr lang="en-US" altLang="zh-CN" sz="2000"/>
              <a:t>1) user</a:t>
            </a:r>
            <a:r>
              <a:rPr lang="zh-CN" altLang="en-US" sz="2000"/>
              <a:t>打分的多样性</a:t>
            </a:r>
            <a:r>
              <a:rPr lang="en-US" altLang="zh-CN" sz="2000"/>
              <a:t>,  </a:t>
            </a:r>
            <a:r>
              <a:rPr lang="zh-CN" altLang="en-US" sz="2000"/>
              <a:t>方差不能太小</a:t>
            </a:r>
            <a:r>
              <a:rPr lang="en-US" altLang="zh-CN" sz="2000"/>
              <a:t>(</a:t>
            </a:r>
            <a:r>
              <a:rPr lang="zh-CN" altLang="en-US" sz="2000"/>
              <a:t>全部打</a:t>
            </a:r>
            <a:r>
              <a:rPr lang="en-US" altLang="zh-CN" sz="2000"/>
              <a:t>5</a:t>
            </a:r>
            <a:r>
              <a:rPr lang="zh-CN" altLang="en-US" sz="2000"/>
              <a:t>分的用户直接删除</a:t>
            </a:r>
            <a:r>
              <a:rPr lang="en-US" altLang="zh-CN" sz="2000"/>
              <a:t>)</a:t>
            </a:r>
            <a:endParaRPr lang="en-US" altLang="zh-CN" sz="2000"/>
          </a:p>
          <a:p>
            <a:r>
              <a:rPr lang="en-US" altLang="zh-CN" sz="2000"/>
              <a:t>2)item</a:t>
            </a:r>
            <a:r>
              <a:rPr lang="zh-CN" altLang="en-US" sz="2000"/>
              <a:t>被评分的方差不能太大</a:t>
            </a:r>
            <a:r>
              <a:rPr lang="en-US" altLang="zh-CN" sz="2000"/>
              <a:t>(</a:t>
            </a:r>
            <a:r>
              <a:rPr lang="zh-CN" altLang="en-US" sz="2000"/>
              <a:t>如果每个人给同一部电影打分完全不一样</a:t>
            </a:r>
            <a:r>
              <a:rPr lang="en-US" altLang="zh-CN" sz="2000"/>
              <a:t>,</a:t>
            </a:r>
            <a:r>
              <a:rPr lang="zh-CN" altLang="en-US" sz="2000"/>
              <a:t>认为是有问题的电影</a:t>
            </a:r>
            <a:r>
              <a:rPr lang="en-US" altLang="zh-CN" sz="2000"/>
              <a:t>)</a:t>
            </a:r>
            <a:endParaRPr lang="en-US" altLang="zh-CN" sz="2000"/>
          </a:p>
          <a:p>
            <a:r>
              <a:rPr lang="en-US" altLang="zh-CN" sz="2000"/>
              <a:t>3) user</a:t>
            </a:r>
            <a:r>
              <a:rPr lang="zh-CN" altLang="en-US" sz="2000"/>
              <a:t>打分的次数不要太少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4.</a:t>
            </a:r>
            <a:r>
              <a:rPr lang="zh-CN" altLang="en-US" sz="2000"/>
              <a:t>认为数据本身存在一定的偏置</a:t>
            </a:r>
            <a:r>
              <a:rPr lang="en-US" altLang="zh-CN" sz="2000"/>
              <a:t>.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/>
          </a:p>
          <a:p>
            <a:endParaRPr lang="en-US" altLang="zh-CN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416685"/>
            <a:ext cx="8316595" cy="5217160"/>
          </a:xfrm>
        </p:spPr>
        <p:txBody>
          <a:bodyPr/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/>
          </a:p>
          <a:p>
            <a:endParaRPr lang="en-US" altLang="zh-CN"/>
          </a:p>
          <a:p>
            <a:endParaRPr lang="zh-CN" altLang="en-US" sz="2000"/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845" y="4197350"/>
            <a:ext cx="3812540" cy="2200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" y="1524000"/>
            <a:ext cx="2875280" cy="25711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5019040" y="1783715"/>
            <a:ext cx="22015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对于每一个user对电影的评分我们挑选出评分次数前10的电影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106670" y="4760595"/>
            <a:ext cx="2215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对于电影的评分人数,找出评分人数最高的10部电影.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416685"/>
            <a:ext cx="8316595" cy="5217160"/>
          </a:xfrm>
        </p:spPr>
        <p:txBody>
          <a:bodyPr/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/>
          </a:p>
          <a:p>
            <a:endParaRPr lang="en-US" altLang="zh-CN"/>
          </a:p>
          <a:p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5019040" y="1783715"/>
            <a:ext cx="2201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大部分的电影被打分在</a:t>
            </a:r>
            <a:r>
              <a:rPr lang="en-US" altLang="zh-CN"/>
              <a:t>3.8</a:t>
            </a:r>
            <a:r>
              <a:rPr lang="zh-CN" altLang="en-US"/>
              <a:t>分左右。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106670" y="4760595"/>
            <a:ext cx="22155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利用Q-Q图做了对被评分电影做分布检验和方差齐次性检验.各评分数据可视为一致分布。</a:t>
            </a:r>
            <a:endParaRPr lang="en-US" altLang="zh-CN"/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" y="1524000"/>
            <a:ext cx="2830830" cy="2533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30" y="4160520"/>
            <a:ext cx="2346325" cy="2562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416685"/>
            <a:ext cx="8316595" cy="5217160"/>
          </a:xfrm>
        </p:spPr>
        <p:txBody>
          <a:bodyPr/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/>
          </a:p>
          <a:p>
            <a:endParaRPr lang="en-US" altLang="zh-CN"/>
          </a:p>
          <a:p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24000"/>
            <a:ext cx="751332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416685"/>
            <a:ext cx="8316595" cy="5217160"/>
          </a:xfrm>
        </p:spPr>
        <p:txBody>
          <a:bodyPr/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/>
          </a:p>
          <a:p>
            <a:endParaRPr lang="en-US" altLang="zh-CN"/>
          </a:p>
          <a:p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77670"/>
            <a:ext cx="7764780" cy="393954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交替学习的思路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416685"/>
            <a:ext cx="8316595" cy="5217160"/>
          </a:xfrm>
        </p:spPr>
        <p:txBody>
          <a:bodyPr>
            <a:normAutofit lnSpcReduction="10000"/>
          </a:bodyPr>
          <a:p>
            <a:pPr marL="0" lvl="1"/>
            <a:r>
              <a:rPr lang="zh-CN" altLang="en-US" sz="2000" dirty="0">
                <a:sym typeface="+mn-ea"/>
              </a:rPr>
              <a:t>交替学习是一种较为创新和前沿的思路</a:t>
            </a:r>
            <a:r>
              <a:rPr lang="zh-CN" altLang="en-US" sz="2000" dirty="0" smtClean="0">
                <a:sym typeface="+mn-ea"/>
              </a:rPr>
              <a:t>，研究方向一般是如何</a:t>
            </a:r>
            <a:r>
              <a:rPr lang="zh-CN" altLang="en-US" sz="2000" dirty="0">
                <a:sym typeface="+mn-ea"/>
              </a:rPr>
              <a:t>设计两个</a:t>
            </a:r>
            <a:r>
              <a:rPr lang="zh-CN" altLang="en-US" sz="2000" dirty="0" smtClean="0">
                <a:sym typeface="+mn-ea"/>
              </a:rPr>
              <a:t>相关任务</a:t>
            </a:r>
            <a:r>
              <a:rPr lang="zh-CN" altLang="en-US" sz="2000" dirty="0">
                <a:sym typeface="+mn-ea"/>
              </a:rPr>
              <a:t>以及两个任务如何关联</a:t>
            </a:r>
            <a:r>
              <a:rPr lang="zh-CN" altLang="en-US" sz="2000" dirty="0" smtClean="0">
                <a:sym typeface="+mn-ea"/>
              </a:rPr>
              <a:t>起来。</a:t>
            </a:r>
            <a:r>
              <a:rPr lang="zh-CN" altLang="en-US" dirty="0" smtClean="0">
                <a:sym typeface="+mn-ea"/>
              </a:rPr>
              <a:t>从</a:t>
            </a:r>
            <a:r>
              <a:rPr lang="zh-CN" altLang="en-US" dirty="0">
                <a:sym typeface="+mn-ea"/>
              </a:rPr>
              <a:t>实际运用和时间开销上来说，</a:t>
            </a:r>
            <a:r>
              <a:rPr lang="zh-CN" altLang="en-US" b="1" dirty="0">
                <a:sym typeface="+mn-ea"/>
              </a:rPr>
              <a:t>交替</a:t>
            </a:r>
            <a:r>
              <a:rPr lang="zh-CN" altLang="en-US" b="1" dirty="0" smtClean="0">
                <a:sym typeface="+mn-ea"/>
              </a:rPr>
              <a:t>学习介于</a:t>
            </a:r>
            <a:r>
              <a:rPr lang="zh-CN" altLang="en-US" b="1" dirty="0">
                <a:sym typeface="+mn-ea"/>
              </a:rPr>
              <a:t>依次学习和联合学习</a:t>
            </a:r>
            <a:r>
              <a:rPr lang="zh-CN" altLang="en-US" b="1" dirty="0" smtClean="0">
                <a:sym typeface="+mn-ea"/>
              </a:rPr>
              <a:t>中间。</a:t>
            </a:r>
            <a:endParaRPr lang="en-US" altLang="zh-CN" sz="2000"/>
          </a:p>
          <a:p>
            <a:r>
              <a:rPr lang="zh-CN" altLang="en-US" sz="2000"/>
              <a:t>学界主流的方法是采用多任务学习。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ym typeface="+mn-ea"/>
              </a:rPr>
              <a:t>对于任务1训练一个模型1，对于任务2训练一个模型2，多任务就是将两个任务放在一起用一个模型来处理。将模型学得的表示称为</a:t>
            </a:r>
            <a:r>
              <a:rPr lang="zh-CN" altLang="en-US" sz="2000" b="1">
                <a:sym typeface="+mn-ea"/>
              </a:rPr>
              <a:t>共享表示</a:t>
            </a:r>
            <a:r>
              <a:rPr lang="zh-CN" altLang="en-US" sz="2000">
                <a:sym typeface="+mn-ea"/>
              </a:rPr>
              <a:t>.一个简单的</a:t>
            </a:r>
            <a:r>
              <a:rPr lang="en-US" altLang="zh-CN" sz="2000">
                <a:sym typeface="+mn-ea"/>
              </a:rPr>
              <a:t>NLP</a:t>
            </a:r>
            <a:r>
              <a:rPr lang="zh-CN" altLang="en-US" sz="2000">
                <a:sym typeface="+mn-ea"/>
              </a:rPr>
              <a:t>例子就是使用做一个模型去做词性标注和组块分析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/>
          </a:p>
          <a:p>
            <a:endParaRPr lang="en-US" altLang="zh-CN"/>
          </a:p>
          <a:p>
            <a:endParaRPr lang="zh-CN" altLang="en-US"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2717165"/>
            <a:ext cx="4307840" cy="248348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多任务学习的几种常见模型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416685"/>
            <a:ext cx="8316595" cy="5217160"/>
          </a:xfrm>
        </p:spPr>
        <p:txBody>
          <a:bodyPr/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/>
          </a:p>
          <a:p>
            <a:endParaRPr lang="en-US" altLang="zh-CN"/>
          </a:p>
          <a:p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15" y="1416685"/>
            <a:ext cx="6466840" cy="3180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2775" y="4596765"/>
            <a:ext cx="64674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硬共享</a:t>
            </a:r>
            <a:r>
              <a:rPr lang="en-US" altLang="zh-CN">
                <a:sym typeface="+mn-ea"/>
              </a:rPr>
              <a:t>: 在下面层共享，上层根据自己不同的任务做不同的设计</a:t>
            </a:r>
            <a:endParaRPr lang="zh-CN" altLang="en-US"/>
          </a:p>
        </p:txBody>
      </p:sp>
      <p:sp>
        <p:nvSpPr>
          <p:cNvPr id="8" name="内容占位符 7"/>
          <p:cNvSpPr/>
          <p:nvPr/>
        </p:nvSpPr>
        <p:spPr>
          <a:xfrm>
            <a:off x="513715" y="5062220"/>
            <a:ext cx="690372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9pPr>
          </a:lstStyle>
          <a:p>
            <a:r>
              <a:rPr lang="zh-CN" altLang="en-US" sz="1600"/>
              <a:t>软共享</a:t>
            </a:r>
            <a:r>
              <a:rPr lang="en-US" altLang="zh-CN" sz="1600"/>
              <a:t>: </a:t>
            </a:r>
            <a:r>
              <a:rPr lang="zh-CN" altLang="en-US" sz="1600"/>
              <a:t>通过</a:t>
            </a:r>
            <a:r>
              <a:rPr lang="en-US" altLang="zh-CN" sz="1600"/>
              <a:t>不同的权重配比,</a:t>
            </a:r>
            <a:r>
              <a:rPr lang="zh-CN" altLang="en-US" sz="1600"/>
              <a:t>私有层可以</a:t>
            </a:r>
            <a:r>
              <a:rPr lang="en-US" altLang="zh-CN" sz="1600"/>
              <a:t>接受到</a:t>
            </a:r>
            <a:r>
              <a:rPr lang="zh-CN" altLang="en-US" sz="1600"/>
              <a:t>不同</a:t>
            </a:r>
            <a:r>
              <a:rPr lang="en-US" altLang="zh-CN" sz="1600"/>
              <a:t>的</a:t>
            </a:r>
            <a:r>
              <a:rPr lang="zh-CN" altLang="en-US" sz="1600"/>
              <a:t>共享层</a:t>
            </a:r>
            <a:r>
              <a:rPr lang="en-US" altLang="zh-CN" sz="1600"/>
              <a:t>表示</a:t>
            </a:r>
            <a:endParaRPr lang="en-US" altLang="zh-CN" sz="1600"/>
          </a:p>
          <a:p>
            <a:endParaRPr lang="en-US" altLang="zh-CN" sz="1600"/>
          </a:p>
        </p:txBody>
      </p:sp>
      <p:sp>
        <p:nvSpPr>
          <p:cNvPr id="10" name="内容占位符 7"/>
          <p:cNvSpPr/>
          <p:nvPr/>
        </p:nvSpPr>
        <p:spPr>
          <a:xfrm>
            <a:off x="456565" y="5616575"/>
            <a:ext cx="6696710" cy="762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9pPr>
          </a:lstStyle>
          <a:p>
            <a:r>
              <a:rPr lang="zh-CN" altLang="en-US" sz="1600"/>
              <a:t>共享私有模式</a:t>
            </a:r>
            <a:r>
              <a:rPr lang="en-US" altLang="zh-CN" sz="1600"/>
              <a:t>: </a:t>
            </a:r>
            <a:r>
              <a:rPr lang="zh-CN" altLang="en-US" sz="1600"/>
              <a:t>每个任务都可以接收到共享的表示</a:t>
            </a:r>
            <a:r>
              <a:rPr lang="en-US" altLang="zh-CN" sz="1600"/>
              <a:t>,</a:t>
            </a:r>
            <a:r>
              <a:rPr lang="zh-CN" altLang="en-US" sz="1600"/>
              <a:t>也可以接收到私有的表示</a:t>
            </a:r>
            <a:r>
              <a:rPr lang="en-US" altLang="zh-CN" sz="1600"/>
              <a:t>  </a:t>
            </a:r>
            <a:endParaRPr lang="en-US" altLang="zh-CN" sz="1600"/>
          </a:p>
          <a:p>
            <a:endParaRPr lang="en-US" altLang="zh-CN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30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一个常见的解决办法是</a:t>
            </a:r>
            <a:r>
              <a:rPr lang="zh-CN" altLang="en-US" sz="2000" b="1" dirty="0" smtClean="0"/>
              <a:t>引入辅助信息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去丰富物品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用户的信息。例如社交网络</a:t>
            </a:r>
            <a:r>
              <a:rPr lang="en-US" altLang="zh-CN" sz="2000" dirty="0" smtClean="0"/>
              <a:t>(一个用户对某个物品感兴趣，他的朋友可能也会对该物品感兴趣)</a:t>
            </a:r>
            <a:r>
              <a:rPr lang="en-US" altLang="zh-CN" sz="2000" dirty="0" smtClean="0"/>
              <a:t>,用户/物品属性(拥有同种属性的用户可能会对同一类物品感兴趣)</a:t>
            </a:r>
            <a:endParaRPr lang="en-US" altLang="zh-CN" sz="2000" dirty="0" smtClean="0"/>
          </a:p>
          <a:p>
            <a:r>
              <a:rPr lang="en-US" altLang="zh-CN" sz="2000" dirty="0" smtClean="0"/>
              <a:t>图像/视频/音频/文本等多媒体信息, 上下文(用户-物品交互的时间、地点、当前会话信息)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marL="274320" lvl="1" indent="0">
              <a:buNone/>
            </a:pP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3475355"/>
            <a:ext cx="5304155" cy="315849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交替训练的思路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416685"/>
            <a:ext cx="8316595" cy="5217160"/>
          </a:xfrm>
        </p:spPr>
        <p:txBody>
          <a:bodyPr/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/>
          </a:p>
          <a:p>
            <a:endParaRPr lang="en-US" altLang="zh-CN"/>
          </a:p>
          <a:p>
            <a:endParaRPr lang="zh-CN" altLang="en-US" sz="20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416685"/>
            <a:ext cx="6770370" cy="33947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7200" y="4890135"/>
            <a:ext cx="79228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多任务学习中</a:t>
            </a:r>
            <a:r>
              <a:rPr lang="en-US" altLang="zh-CN">
                <a:sym typeface="+mn-ea"/>
              </a:rPr>
              <a:t>, 每个任务有自己的数据集。每一次训练的batch是从所有的数据集里面随机采样的,各种任务随机训练.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情况是有很多的任务</a:t>
            </a:r>
            <a:r>
              <a:rPr lang="en-US" altLang="zh-CN">
                <a:sym typeface="+mn-ea"/>
              </a:rPr>
              <a:t>, 每个任务有自己的数据集。每一次训练的batch是从所有的数据集里面随机采样的,各种任务随机训练.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交替训练的思路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416685"/>
            <a:ext cx="8316595" cy="5217160"/>
          </a:xfrm>
        </p:spPr>
        <p:txBody>
          <a:bodyPr/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/>
          </a:p>
          <a:p>
            <a:endParaRPr lang="en-US" altLang="zh-CN"/>
          </a:p>
          <a:p>
            <a:endParaRPr lang="zh-CN" altLang="en-US" sz="20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416685"/>
            <a:ext cx="6770370" cy="33947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7200" y="4890135"/>
            <a:ext cx="79228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在推荐任务中</a:t>
            </a:r>
            <a:r>
              <a:rPr lang="en-US" altLang="zh-CN">
                <a:sym typeface="+mn-ea"/>
              </a:rPr>
              <a:t>，我们采用交替训练的方式：固定推荐系统模块的参数，训练知识图谱特征学习模块的参数；然后固定知识图谱特征学习模块的参数，训练推荐系统模块的参数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2965" y="1351280"/>
            <a:ext cx="5643880" cy="359283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764790" y="2640330"/>
            <a:ext cx="1840865" cy="1940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04340" y="706120"/>
            <a:ext cx="53416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i="1" dirty="0">
                <a:sym typeface="+mn-ea"/>
              </a:rPr>
              <a:t>Multi-Task Feature Learning for Knowledge Graph </a:t>
            </a:r>
            <a:r>
              <a:rPr lang="en-US" altLang="zh-CN" i="1" dirty="0" smtClean="0">
                <a:sym typeface="+mn-ea"/>
              </a:rPr>
              <a:t>Enhanced  Recommendation </a:t>
            </a:r>
            <a:r>
              <a:rPr lang="en-US" altLang="zh-CN" b="1" i="1" dirty="0" smtClean="0">
                <a:sym typeface="+mn-ea"/>
              </a:rPr>
              <a:t>WWW’19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5170" y="5127625"/>
            <a:ext cx="63842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由于推荐系统中的物品和知识图谱中的实体存在重合，所以两个任务并非相互独立。可以设计交叉特征共享单元</a:t>
            </a:r>
            <a:r>
              <a:rPr lang="en-US" altLang="zh-CN"/>
              <a:t>,</a:t>
            </a:r>
            <a:r>
              <a:rPr lang="zh-CN" altLang="en-US"/>
              <a:t>让两个任务交换信息的模块</a:t>
            </a:r>
            <a:r>
              <a:rPr lang="en-US" altLang="zh-CN"/>
              <a:t>.他们之间的信息交叉共享可以让两者都获得来自对方的额外信息，从而弥补了自身的信息稀疏性的不足。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16794" y="2967335"/>
            <a:ext cx="2910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</a:t>
            </a:r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！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Knowledge Graph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30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在各种辅助信息中，</a:t>
            </a:r>
            <a:r>
              <a:rPr lang="zh-CN" altLang="en-US" sz="2000" b="1" dirty="0" smtClean="0"/>
              <a:t>知识图谱</a:t>
            </a:r>
            <a:r>
              <a:rPr lang="zh-CN" altLang="en-US" sz="2000" dirty="0" smtClean="0"/>
              <a:t>是一种能够捕获语义网络的新兴类型的辅助信息</a:t>
            </a:r>
            <a:r>
              <a:rPr lang="en-US" altLang="zh-CN" sz="2000" dirty="0" smtClean="0"/>
              <a:t>, 其结点代表</a:t>
            </a:r>
            <a:r>
              <a:rPr lang="en-US" altLang="zh-CN" sz="2000" b="1" dirty="0" smtClean="0"/>
              <a:t>实体</a:t>
            </a:r>
            <a:r>
              <a:rPr lang="en-US" altLang="zh-CN" sz="2000" dirty="0" smtClean="0"/>
              <a:t>(entity), 边代表实体之间的各种</a:t>
            </a:r>
            <a:r>
              <a:rPr lang="en-US" altLang="zh-CN" sz="2000" b="1" dirty="0" smtClean="0"/>
              <a:t>语义关系</a:t>
            </a:r>
            <a:r>
              <a:rPr lang="en-US" altLang="zh-CN" sz="2000" dirty="0" smtClean="0"/>
              <a:t>(relation)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 一个知识图谱由若干个三元组(h、 r、 t)组成, 其中h和t代表一条关系的头结点和尾节点，r 代表关系。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274320" lvl="1" indent="0">
              <a:buNone/>
            </a:pP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90" y="3160395"/>
            <a:ext cx="4074160" cy="3097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Knowledge Graph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30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知识图谱特征学习中的翻译距离模型</a:t>
            </a:r>
            <a:r>
              <a:rPr lang="en-US" altLang="zh-CN" sz="2000" dirty="0" smtClean="0"/>
              <a:t>:</a:t>
            </a:r>
            <a:endParaRPr lang="en-US" altLang="zh-CN" sz="2000" dirty="0" smtClean="0"/>
          </a:p>
          <a:p>
            <a:r>
              <a:rPr lang="en-US" altLang="zh-CN" sz="2000" dirty="0" smtClean="0"/>
              <a:t>1. transE</a:t>
            </a:r>
            <a:endParaRPr lang="en-US" altLang="zh-CN" sz="2000" dirty="0" smtClean="0"/>
          </a:p>
          <a:p>
            <a:r>
              <a:rPr lang="zh-CN" altLang="en-US" sz="2000" dirty="0" smtClean="0"/>
              <a:t>h⃗+  r⃗与t⃗之间的距离</a:t>
            </a:r>
            <a:endParaRPr lang="zh-CN" altLang="en-US" sz="2000" dirty="0" smtClean="0"/>
          </a:p>
          <a:p>
            <a:endParaRPr lang="en-US" altLang="zh-CN" sz="2000" dirty="0" smtClean="0"/>
          </a:p>
          <a:p>
            <a:pPr marL="274320" lvl="1" indent="0">
              <a:buNone/>
            </a:pP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 descr="201801011903515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2749550"/>
            <a:ext cx="2844165" cy="2708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715" y="2356485"/>
            <a:ext cx="2926080" cy="5257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02000" y="3106420"/>
            <a:ext cx="3326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训练过程中，最小化hinge loss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3642995"/>
            <a:ext cx="4655820" cy="9220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415665" y="4565015"/>
            <a:ext cx="44570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[x]+表示max{0,x} </a:t>
            </a:r>
            <a:r>
              <a:rPr lang="en-US" altLang="zh-CN"/>
              <a:t>, </a:t>
            </a:r>
            <a:r>
              <a:rPr lang="en-US" altLang="zh-CN">
                <a:sym typeface="+mn-ea"/>
              </a:rPr>
              <a:t>γ</a:t>
            </a:r>
            <a:r>
              <a:rPr lang="zh-CN" altLang="en-US">
                <a:sym typeface="+mn-ea"/>
              </a:rPr>
              <a:t>是一种容忍程度</a:t>
            </a:r>
            <a:r>
              <a:rPr lang="en-US" altLang="zh-CN">
                <a:sym typeface="+mn-ea"/>
              </a:rPr>
              <a:t>, </a:t>
            </a:r>
            <a:r>
              <a:rPr lang="en-US" altLang="zh-CN"/>
              <a:t>表示的是负样本的分数最多比正样本高γ，再大就没有奖励了</a:t>
            </a:r>
            <a:r>
              <a:rPr lang="zh-CN" altLang="en-US"/>
              <a:t> </a:t>
            </a:r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08500" y="3346450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27000" imgH="165100" progId="Equation.KSEE3">
                  <p:embed/>
                </p:oleObj>
              </mc:Choice>
              <mc:Fallback>
                <p:oleObj name="" r:id="rId4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0" y="3346450"/>
                        <a:ext cx="1270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08500" y="3346450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127000" imgH="165100" progId="Equation.KSEE3">
                  <p:embed/>
                </p:oleObj>
              </mc:Choice>
              <mc:Fallback>
                <p:oleObj name="" r:id="rId6" imgW="1270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8500" y="3346450"/>
                        <a:ext cx="1270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079500" y="5775325"/>
            <a:ext cx="62992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600" b="0">
                <a:ea typeface="宋体" panose="02010600030101010101" pitchFamily="2" charset="-122"/>
                <a:cs typeface="+mn-lt"/>
              </a:rPr>
              <a:t>缺点</a:t>
            </a:r>
            <a:r>
              <a:rPr lang="en-US" altLang="zh-CN" sz="1600" b="0">
                <a:ea typeface="宋体" panose="02010600030101010101" pitchFamily="2" charset="-122"/>
                <a:cs typeface="+mn-lt"/>
              </a:rPr>
              <a:t>: </a:t>
            </a:r>
            <a:r>
              <a:rPr lang="en-US" sz="1600" b="0">
                <a:ea typeface="宋体" panose="02010600030101010101" pitchFamily="2" charset="-122"/>
                <a:cs typeface="+mn-lt"/>
              </a:rPr>
              <a:t>h</a:t>
            </a:r>
            <a:r>
              <a:rPr lang="zh-CN" sz="1600" b="0">
                <a:ea typeface="宋体" panose="02010600030101010101" pitchFamily="2" charset="-122"/>
                <a:cs typeface="+mn-lt"/>
              </a:rPr>
              <a:t>向量和</a:t>
            </a:r>
            <a:r>
              <a:rPr lang="en-US" sz="1600" b="0">
                <a:ea typeface="宋体" panose="02010600030101010101" pitchFamily="2" charset="-122"/>
                <a:cs typeface="+mn-lt"/>
              </a:rPr>
              <a:t>t</a:t>
            </a:r>
            <a:r>
              <a:rPr lang="zh-CN" sz="1600" b="0">
                <a:ea typeface="宋体" panose="02010600030101010101" pitchFamily="2" charset="-122"/>
                <a:cs typeface="+mn-lt"/>
              </a:rPr>
              <a:t>向量的差向量是固定好的</a:t>
            </a:r>
            <a:r>
              <a:rPr lang="en-US" sz="1600" b="0">
                <a:ea typeface="宋体" panose="02010600030101010101" pitchFamily="2" charset="-122"/>
                <a:cs typeface="+mn-lt"/>
              </a:rPr>
              <a:t>,</a:t>
            </a:r>
            <a:r>
              <a:rPr lang="zh-CN" sz="1600" b="0">
                <a:ea typeface="宋体" panose="02010600030101010101" pitchFamily="2" charset="-122"/>
                <a:cs typeface="+mn-lt"/>
              </a:rPr>
              <a:t>不可能同时表示两个实体之间的多种关系</a:t>
            </a:r>
            <a:r>
              <a:rPr lang="en-US" altLang="zh-CN" sz="1600" b="0">
                <a:ea typeface="宋体" panose="02010600030101010101" pitchFamily="2" charset="-122"/>
                <a:cs typeface="+mn-lt"/>
              </a:rPr>
              <a:t>, </a:t>
            </a:r>
            <a:r>
              <a:rPr lang="zh-CN" altLang="en-US" sz="1600" b="0">
                <a:ea typeface="宋体" panose="02010600030101010101" pitchFamily="2" charset="-122"/>
                <a:cs typeface="+mn-lt"/>
              </a:rPr>
              <a:t>比如可以同时是</a:t>
            </a:r>
            <a:r>
              <a:rPr lang="zh-CN" sz="1600" b="0">
                <a:ea typeface="宋体" panose="02010600030101010101" pitchFamily="2" charset="-122"/>
                <a:cs typeface="+mn-lt"/>
              </a:rPr>
              <a:t>夫妻关系和同事关系</a:t>
            </a:r>
            <a:r>
              <a:rPr lang="en-US" sz="1600" b="0">
                <a:ea typeface="宋体" panose="02010600030101010101" pitchFamily="2" charset="-122"/>
                <a:cs typeface="+mn-lt"/>
              </a:rPr>
              <a:t>.</a:t>
            </a:r>
            <a:endParaRPr lang="zh-CN" altLang="en-US" sz="1600"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Knowledge Graph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30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>
                <a:sym typeface="+mn-ea"/>
              </a:rPr>
              <a:t>知识图谱特征学习中的翻译距离模型</a:t>
            </a:r>
            <a:r>
              <a:rPr lang="en-US" altLang="zh-CN" sz="2000" dirty="0" smtClean="0">
                <a:sym typeface="+mn-ea"/>
              </a:rPr>
              <a:t>:</a:t>
            </a:r>
            <a:endParaRPr lang="en-US" altLang="zh-CN" sz="2000" dirty="0" smtClean="0"/>
          </a:p>
          <a:p>
            <a:r>
              <a:rPr lang="en-US" altLang="zh-CN" sz="2000" dirty="0" smtClean="0"/>
              <a:t>2. transH</a:t>
            </a:r>
            <a:endParaRPr lang="en-US" altLang="zh-CN" sz="2000" dirty="0" smtClean="0"/>
          </a:p>
          <a:p>
            <a:r>
              <a:rPr lang="zh-CN" altLang="en-US" sz="2000" dirty="0" smtClean="0"/>
              <a:t> TransH 依然把实体 h,t 表示为向量，但是把关系r表示成两个向量</a:t>
            </a:r>
            <a:r>
              <a:rPr lang="en-US" altLang="zh-CN" sz="2000" dirty="0" smtClean="0"/>
              <a:t>: 超平面的法向量 W⃗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关系r在超平面内的向量表示 d⃗ </a:t>
            </a:r>
            <a:endParaRPr lang="zh-CN" altLang="en-US" sz="2000" dirty="0" smtClean="0"/>
          </a:p>
          <a:p>
            <a:endParaRPr lang="en-US" altLang="zh-CN" sz="2000" dirty="0" smtClean="0"/>
          </a:p>
          <a:p>
            <a:pPr marL="274320" lvl="1" indent="0">
              <a:buNone/>
            </a:pP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02000" y="3106420"/>
            <a:ext cx="4571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头结点h和尾节点t映射到超平面的表示为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415665" y="4565015"/>
            <a:ext cx="4457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/>
              <a:t>对于不同的关系</a:t>
            </a:r>
            <a:r>
              <a:rPr lang="en-US" altLang="zh-CN"/>
              <a:t>, </a:t>
            </a:r>
            <a:r>
              <a:t>节点</a:t>
            </a:r>
            <a:r>
              <a:rPr lang="zh-CN"/>
              <a:t>可能</a:t>
            </a:r>
            <a:r>
              <a:t>在关系ri中相似，但可能在关系rj中不相似</a:t>
            </a:r>
            <a:r>
              <a:rPr lang="zh-CN"/>
              <a:t>。</a:t>
            </a:r>
            <a:endParaRPr lang="zh-CN"/>
          </a:p>
        </p:txBody>
      </p:sp>
      <p:sp>
        <p:nvSpPr>
          <p:cNvPr id="16" name="文本框 15"/>
          <p:cNvSpPr txBox="1"/>
          <p:nvPr/>
        </p:nvSpPr>
        <p:spPr>
          <a:xfrm>
            <a:off x="1079500" y="5775325"/>
            <a:ext cx="62992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600">
                <a:cs typeface="+mn-lt"/>
              </a:rPr>
              <a:t>构造负例时</a:t>
            </a:r>
            <a:r>
              <a:rPr lang="en-US" altLang="zh-CN" sz="1600">
                <a:cs typeface="+mn-lt"/>
              </a:rPr>
              <a:t>, 对于1-N 做了如下处理，以更大的概率替换头节点</a:t>
            </a:r>
            <a:r>
              <a:rPr lang="zh-CN" altLang="en-US" sz="1600">
                <a:cs typeface="+mn-lt"/>
              </a:rPr>
              <a:t>。</a:t>
            </a:r>
            <a:r>
              <a:rPr lang="en-US" altLang="zh-CN" sz="1600">
                <a:cs typeface="+mn-lt"/>
              </a:rPr>
              <a:t>对于N-1以更大的概率替换尾节点。</a:t>
            </a:r>
            <a:endParaRPr lang="en-US" altLang="zh-CN" sz="1600">
              <a:cs typeface="+mn-lt"/>
            </a:endParaRPr>
          </a:p>
        </p:txBody>
      </p:sp>
      <p:pic>
        <p:nvPicPr>
          <p:cNvPr id="6" name="图片 5" descr="201801021542054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575" y="3258820"/>
            <a:ext cx="2638425" cy="1924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3623945"/>
            <a:ext cx="4107180" cy="792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Knowledge Graph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30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altLang="zh-CN" sz="2000" dirty="0" smtClean="0"/>
              <a:t>3. transR</a:t>
            </a:r>
            <a:endParaRPr lang="en-US" altLang="zh-CN" sz="2000" dirty="0" smtClean="0"/>
          </a:p>
          <a:p>
            <a:r>
              <a:rPr lang="zh-CN" altLang="en-US" sz="2000" dirty="0" smtClean="0"/>
              <a:t> </a:t>
            </a:r>
            <a:r>
              <a:rPr sz="2000" dirty="0" smtClean="0"/>
              <a:t> 在TransE和TransH这两个模型中</a:t>
            </a:r>
            <a:r>
              <a:rPr lang="en-US" sz="2000" dirty="0" smtClean="0"/>
              <a:t>,</a:t>
            </a:r>
            <a:r>
              <a:rPr sz="2000" dirty="0" smtClean="0"/>
              <a:t>实体和关系向量被映射到同一个向量空间</a:t>
            </a:r>
            <a:r>
              <a:rPr lang="en-US" sz="2000" dirty="0" smtClean="0"/>
              <a:t>, </a:t>
            </a:r>
            <a:r>
              <a:rPr lang="zh-CN" altLang="en-US" sz="2000" dirty="0" smtClean="0"/>
              <a:t>而</a:t>
            </a:r>
            <a:r>
              <a:rPr sz="2000" dirty="0" smtClean="0"/>
              <a:t>TansR把关系向量映射到不同的空间</a:t>
            </a:r>
            <a:r>
              <a:rPr lang="en-US" sz="2000" dirty="0" smtClean="0"/>
              <a:t>, 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一劳永逸解决了所有多关系问题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r>
              <a:rPr lang="zh-CN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既把实体向量嵌入到线性空间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把关系嵌入到矩阵空间当中</a:t>
            </a:r>
            <a:endParaRPr lang="zh-CN" altLang="en-US" sz="2000"/>
          </a:p>
          <a:p>
            <a:r>
              <a:rPr lang="en-US" altLang="zh-CN" sz="2000" dirty="0" smtClean="0"/>
              <a:t> </a:t>
            </a:r>
            <a:endParaRPr lang="zh-CN" altLang="en-US" sz="2000" dirty="0" smtClean="0"/>
          </a:p>
          <a:p>
            <a:endParaRPr lang="en-US" altLang="zh-CN" sz="2000" dirty="0" smtClean="0"/>
          </a:p>
          <a:p>
            <a:pPr marL="274320" lvl="1" indent="0">
              <a:buNone/>
            </a:pP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015" y="629285"/>
            <a:ext cx="3989070" cy="18167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3359785"/>
            <a:ext cx="3825240" cy="17538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63880" y="1363980"/>
            <a:ext cx="3751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实际上</a:t>
            </a:r>
            <a:r>
              <a:rPr lang="en-US" altLang="zh-CN"/>
              <a:t>, </a:t>
            </a:r>
            <a:r>
              <a:rPr lang="zh-CN" altLang="en-US"/>
              <a:t>实体向量加上关系向量可能得到多种不同的向量表示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495" y="3677920"/>
            <a:ext cx="2727960" cy="6553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165" y="4273550"/>
            <a:ext cx="4770120" cy="103632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19125" y="5372100"/>
            <a:ext cx="631380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</a:t>
            </a:r>
            <a:r>
              <a:rPr lang="zh-CN" altLang="en-US" sz="1600"/>
              <a:t>ransR 模型虽然效果比现有的模型好，但是模型参数较多，相比TransE、TransH模型而言计算量更大。</a:t>
            </a:r>
            <a:endParaRPr lang="en-US" altLang="zh-CN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Knowledge Graph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30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>
                <a:sym typeface="+mn-ea"/>
              </a:rPr>
              <a:t>知识图谱特征学习中还有一种是基于语义的匹配模型</a:t>
            </a:r>
            <a:r>
              <a:rPr lang="en-US" altLang="zh-CN" sz="2000" dirty="0" smtClean="0">
                <a:sym typeface="+mn-ea"/>
              </a:rPr>
              <a:t>:</a:t>
            </a:r>
            <a:endParaRPr lang="en-US" altLang="zh-CN" sz="2000" dirty="0" smtClean="0"/>
          </a:p>
          <a:p>
            <a:r>
              <a:rPr lang="en-US" altLang="zh-CN" sz="2000" i="1" dirty="0" smtClean="0">
                <a:sym typeface="+mn-ea"/>
              </a:rPr>
              <a:t> </a:t>
            </a:r>
            <a:r>
              <a:rPr lang="en-US" altLang="zh-CN" sz="2000" i="1" dirty="0">
                <a:sym typeface="+mn-ea"/>
              </a:rPr>
              <a:t>Analogical Inference for Multi-relational Embeddings</a:t>
            </a:r>
            <a:r>
              <a:rPr lang="en-US" altLang="zh-CN" sz="2000" i="1" dirty="0" smtClean="0">
                <a:sym typeface="+mn-ea"/>
              </a:rPr>
              <a:t>   </a:t>
            </a:r>
            <a:r>
              <a:rPr lang="en-US" altLang="zh-CN" sz="2000" b="1" i="1" dirty="0" smtClean="0">
                <a:sym typeface="+mn-ea"/>
              </a:rPr>
              <a:t>ICML 2017</a:t>
            </a:r>
            <a:endParaRPr lang="en-US" altLang="zh-CN" sz="2000" b="1" i="1" dirty="0" smtClean="0">
              <a:sym typeface="+mn-ea"/>
            </a:endParaRPr>
          </a:p>
          <a:p>
            <a:r>
              <a:rPr lang="en-US" altLang="zh-CN" sz="2000" dirty="0" smtClean="0">
                <a:sym typeface="+mn-ea"/>
              </a:rPr>
              <a:t>在ripple net中用到</a:t>
            </a:r>
            <a:r>
              <a:rPr lang="zh-CN" altLang="en-US" sz="2000" dirty="0" smtClean="0">
                <a:sym typeface="+mn-ea"/>
              </a:rPr>
              <a:t>其中相关结论</a:t>
            </a:r>
            <a:endParaRPr lang="en-US" altLang="zh-CN" sz="2000" b="1" i="1" dirty="0" smtClean="0">
              <a:sym typeface="+mn-ea"/>
            </a:endParaRPr>
          </a:p>
          <a:p>
            <a:r>
              <a:rPr lang="zh-CN" sz="2000" dirty="0" smtClean="0"/>
              <a:t>作者认为</a:t>
            </a:r>
            <a:r>
              <a:rPr lang="en-US" altLang="zh-CN" sz="2000" dirty="0" smtClean="0"/>
              <a:t>, </a:t>
            </a:r>
            <a:r>
              <a:rPr sz="2000" dirty="0" smtClean="0"/>
              <a:t>用矩阵定义的线性映射表达能力比用向量定义的加法映射更强</a:t>
            </a:r>
            <a:r>
              <a:rPr lang="zh-CN" sz="2000" dirty="0" smtClean="0"/>
              <a:t>。于是</a:t>
            </a:r>
            <a:r>
              <a:rPr sz="2000" b="1" dirty="0" smtClean="0"/>
              <a:t>将关系r视为线性映射</a:t>
            </a:r>
            <a:r>
              <a:rPr sz="2000" dirty="0" smtClean="0"/>
              <a:t>，即给定三元组(s,r,o)，作者希望对于所有有效的三元组</a:t>
            </a:r>
            <a:endParaRPr sz="2000" dirty="0" smtClean="0"/>
          </a:p>
          <a:p>
            <a:endParaRPr lang="en-US" altLang="zh-CN" sz="2000" dirty="0" smtClean="0"/>
          </a:p>
          <a:p>
            <a:pPr marL="274320" lvl="1" indent="0">
              <a:buNone/>
            </a:pP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5175" y="3510915"/>
            <a:ext cx="2316480" cy="762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0550" y="3914775"/>
            <a:ext cx="30562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满足的程度就用一个score function表示，模型的目标就是学到恰当的v和W，来让这个score function给有效的三元组高分，无效的三元组低分。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4466590"/>
            <a:ext cx="5003800" cy="7696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wendy博士答辩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5608</Words>
  <Application>WPS 演示</Application>
  <PresentationFormat>全屏显示(4:3)</PresentationFormat>
  <Paragraphs>751</Paragraphs>
  <Slides>43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Arial</vt:lpstr>
      <vt:lpstr>宋体</vt:lpstr>
      <vt:lpstr>Wingdings</vt:lpstr>
      <vt:lpstr>Calibri Light</vt:lpstr>
      <vt:lpstr>Arial</vt:lpstr>
      <vt:lpstr>Calibri</vt:lpstr>
      <vt:lpstr>微软雅黑</vt:lpstr>
      <vt:lpstr>Arial Unicode MS</vt:lpstr>
      <vt:lpstr>等线</vt:lpstr>
      <vt:lpstr>Times New Roman</vt:lpstr>
      <vt:lpstr>wendy博士答辩</vt:lpstr>
      <vt:lpstr>Equation.KSEE3</vt:lpstr>
      <vt:lpstr>Equation.KSEE3</vt:lpstr>
      <vt:lpstr>基于KG的推荐</vt:lpstr>
      <vt:lpstr>KG &amp; Recommendation</vt:lpstr>
      <vt:lpstr>Recommendation</vt:lpstr>
      <vt:lpstr>Recommendation</vt:lpstr>
      <vt:lpstr>Knowledge Graph</vt:lpstr>
      <vt:lpstr>Knowledge Graph</vt:lpstr>
      <vt:lpstr>Knowledge Graph</vt:lpstr>
      <vt:lpstr>Knowledge Graph</vt:lpstr>
      <vt:lpstr>Knowledge Graph</vt:lpstr>
      <vt:lpstr>KG &amp; Recommendation</vt:lpstr>
      <vt:lpstr>依次学习</vt:lpstr>
      <vt:lpstr>依次学习</vt:lpstr>
      <vt:lpstr>模型</vt:lpstr>
      <vt:lpstr>DKN- 知识抽取</vt:lpstr>
      <vt:lpstr>DKN- 知识蒸馏</vt:lpstr>
      <vt:lpstr>DKN- 知识感知卷积神经网络</vt:lpstr>
      <vt:lpstr>DKN- 注意力机制</vt:lpstr>
      <vt:lpstr>实验</vt:lpstr>
      <vt:lpstr>实验</vt:lpstr>
      <vt:lpstr>小结</vt:lpstr>
      <vt:lpstr>联合学习</vt:lpstr>
      <vt:lpstr>RippleNet</vt:lpstr>
      <vt:lpstr>RippleNet</vt:lpstr>
      <vt:lpstr>RippleNet</vt:lpstr>
      <vt:lpstr>RippleNet</vt:lpstr>
      <vt:lpstr>RippleNet</vt:lpstr>
      <vt:lpstr>RippleNet</vt:lpstr>
      <vt:lpstr>RippleNet</vt:lpstr>
      <vt:lpstr>RippleNet</vt:lpstr>
      <vt:lpstr>RippleNet</vt:lpstr>
      <vt:lpstr>RippleNet</vt:lpstr>
      <vt:lpstr>RippleNet</vt:lpstr>
      <vt:lpstr>RippleNet</vt:lpstr>
      <vt:lpstr>RippleNet</vt:lpstr>
      <vt:lpstr>探索性数据分析</vt:lpstr>
      <vt:lpstr>数据分析</vt:lpstr>
      <vt:lpstr>数据分析</vt:lpstr>
      <vt:lpstr>交替学习的思路</vt:lpstr>
      <vt:lpstr>交替学习的思路</vt:lpstr>
      <vt:lpstr>多任务学习的几种常见模型</vt:lpstr>
      <vt:lpstr>交替训练的思路</vt:lpstr>
      <vt:lpstr>模型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时间敏感的购买行为分析</dc:title>
  <dc:creator>Wendy Gee</dc:creator>
  <cp:lastModifiedBy>Max</cp:lastModifiedBy>
  <cp:revision>901</cp:revision>
  <dcterms:created xsi:type="dcterms:W3CDTF">2017-06-08T04:50:00Z</dcterms:created>
  <dcterms:modified xsi:type="dcterms:W3CDTF">2019-07-31T09:58:37Z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