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9" r:id="rId5"/>
    <p:sldId id="264" r:id="rId6"/>
    <p:sldId id="259" r:id="rId7"/>
    <p:sldId id="270" r:id="rId8"/>
    <p:sldId id="265" r:id="rId9"/>
    <p:sldId id="271" r:id="rId10"/>
    <p:sldId id="258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3" autoAdjust="0"/>
    <p:restoredTop sz="94227" autoAdjust="0"/>
  </p:normalViewPr>
  <p:slideViewPr>
    <p:cSldViewPr snapToGrid="0">
      <p:cViewPr>
        <p:scale>
          <a:sx n="70" d="100"/>
          <a:sy n="70" d="100"/>
        </p:scale>
        <p:origin x="660" y="-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4534-8559-4BB9-990A-646516EB6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0E5B5-5DCF-461A-AEB1-338905E85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EA1B0-46F6-4FE4-9479-FBE72BF6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CD18-0C89-42FB-97F2-16BDA6B3BB0A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F2DC2-AC7D-45B0-920D-29A95739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C560F-AC70-453F-8B41-960CD8B1F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EBBB-8135-4F1D-9A52-1B593BE2E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33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E5AC-D7DA-4DF5-ABCF-5FC96D84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68C4B-3B4E-47FA-92D3-B45A13149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9E12C-92AA-4A04-A066-66E020AF9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CD18-0C89-42FB-97F2-16BDA6B3BB0A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E39EA-7426-4F6B-85AA-ED8BD8A1F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075B4-161A-4E36-89F0-E1EEED39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EBBB-8135-4F1D-9A52-1B593BE2E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7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BA52C2-96D2-44C2-93DD-5BB636DA5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1F526-1EE6-4192-AC33-205DEF261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E9AC2-F0C4-490F-A6A1-1A06FCE0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CD18-0C89-42FB-97F2-16BDA6B3BB0A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934EB-B4E8-4D96-9BFC-7E12EE8B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D476D-C530-4458-BD5A-DFE08D62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EBBB-8135-4F1D-9A52-1B593BE2E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68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1B71B-3478-497F-8D6C-7DA4FC87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CCC05-D388-4235-A48A-94A4E42B1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57F50-027D-4326-96BB-6202C036D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CD18-0C89-42FB-97F2-16BDA6B3BB0A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370AD-A752-4F79-871A-7505530B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2D0F5-2AC0-49C0-A8E1-98CE5081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EBBB-8135-4F1D-9A52-1B593BE2E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07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6EC6-4F05-4A9C-858B-8093CBDE2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28A67-D997-4126-85DA-E6F588CD5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6E1A4-BDA4-495B-BA24-47001731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CD18-0C89-42FB-97F2-16BDA6B3BB0A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A46E8-ADF7-411E-89B0-31B05668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2C334-8E2A-4249-A61B-CFED36B5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EBBB-8135-4F1D-9A52-1B593BE2E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49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FBD2-3A99-44E1-9F4B-CF01AE9BA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8E53E-CB8E-48B3-B838-8A179A043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62237-FB23-4F82-8E11-551986666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183BC-34A6-41B9-9FB2-2A0BA1FA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CD18-0C89-42FB-97F2-16BDA6B3BB0A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F5F16-A694-49EA-8A4B-23F29F04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EDF53-3A72-490A-942B-9479A4356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EBBB-8135-4F1D-9A52-1B593BE2E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14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A5AE-E8A7-4DE3-AF93-27D051B6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AACA1-8E5E-43B3-BE06-5CD61398D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79ADF-C854-446D-A544-656D325F2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C8F026-8D94-403B-AFB3-64F57EBF9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F046A6-F2C5-4315-9033-86064CB36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65DCB-B46B-4857-BCC3-1B7E4C894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CD18-0C89-42FB-97F2-16BDA6B3BB0A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290DD-F908-409A-BEA8-69FC911D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00D5E-60ED-4655-9848-4772097C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EBBB-8135-4F1D-9A52-1B593BE2E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29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2373F-464F-4083-9685-ABA98D22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0D35D-0216-4ABE-9B56-9C73AF70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CD18-0C89-42FB-97F2-16BDA6B3BB0A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23B06-5529-4F0B-9976-B2B88BE71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33987-9761-4FB9-B5C3-556812DC7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EBBB-8135-4F1D-9A52-1B593BE2E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82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78E3C-9C80-4BCE-A188-5884AB12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CD18-0C89-42FB-97F2-16BDA6B3BB0A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4E6F93-0757-4D08-B0C2-F1FF04B91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ED880-E1A5-45F1-A6A7-286FBD63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EBBB-8135-4F1D-9A52-1B593BE2E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89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038F-91BF-4A31-BE7E-61F435B8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FF901-C2DE-4EF5-A8AE-60A668090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54E26-61BD-46DB-A476-5BC4E908E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02733-1D8D-443F-8C43-C7A7E39A1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CD18-0C89-42FB-97F2-16BDA6B3BB0A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E81FF-CE97-4A1F-B51B-E4227DE54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DD978-7B3D-4CA4-8EAB-D0B4C6AF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EBBB-8135-4F1D-9A52-1B593BE2E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56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B3AA6-AF30-492D-A685-56EA9DBD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029F4D-4720-4A00-AFD7-DD33A7433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74211-BACB-45D4-8E64-3E70C04CC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323AD-4F7C-483E-BAEE-AB1CDC276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CD18-0C89-42FB-97F2-16BDA6B3BB0A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29B22-8C99-4CC7-9918-05E5361B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DD842-70A1-460F-876B-7B3DC65D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EBBB-8135-4F1D-9A52-1B593BE2E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79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E1824-1B44-4D80-ABA8-CC1C03AB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FE688-EFE0-4586-964C-F8591A55A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D2482-36EB-418E-BF53-C0A20AA9E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2CD18-0C89-42FB-97F2-16BDA6B3BB0A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3CCAB-AA61-4721-8002-55DDEB843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CDEA5-5B0E-411E-8EA8-33437C364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8EBBB-8135-4F1D-9A52-1B593BE2E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28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12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slide" Target="slide2.xml"/><Relationship Id="rId5" Type="http://schemas.openxmlformats.org/officeDocument/2006/relationships/slide" Target="slide6.xml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24.svg"/><Relationship Id="rId7" Type="http://schemas.openxmlformats.org/officeDocument/2006/relationships/image" Target="../media/image26.png"/><Relationship Id="rId12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slide" Target="slide13.xml"/><Relationship Id="rId5" Type="http://schemas.openxmlformats.org/officeDocument/2006/relationships/slide" Target="slide11.xml"/><Relationship Id="rId10" Type="http://schemas.openxmlformats.org/officeDocument/2006/relationships/image" Target="../media/image27.png"/><Relationship Id="rId4" Type="http://schemas.openxmlformats.org/officeDocument/2006/relationships/image" Target="../media/image25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svg"/><Relationship Id="rId7" Type="http://schemas.openxmlformats.org/officeDocument/2006/relationships/slide" Target="slide4.xml"/><Relationship Id="rId12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7.png"/><Relationship Id="rId5" Type="http://schemas.openxmlformats.org/officeDocument/2006/relationships/slide" Target="slide3.xml"/><Relationship Id="rId10" Type="http://schemas.openxmlformats.org/officeDocument/2006/relationships/slide" Target="slide5.xml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llpoetry.com/Nitya819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15.svg"/><Relationship Id="rId7" Type="http://schemas.openxmlformats.org/officeDocument/2006/relationships/image" Target="../media/image18.png"/><Relationship Id="rId12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slide" Target="slide9.xml"/><Relationship Id="rId5" Type="http://schemas.openxmlformats.org/officeDocument/2006/relationships/slide" Target="slide7.xm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blackboard&#10;&#10;Description automatically generated">
            <a:extLst>
              <a:ext uri="{FF2B5EF4-FFF2-40B4-BE49-F238E27FC236}">
                <a16:creationId xmlns:a16="http://schemas.microsoft.com/office/drawing/2014/main" id="{6F198A1C-0A8E-4964-BDB4-2E81FDE2E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41" b="1841"/>
          <a:stretch/>
        </p:blipFill>
        <p:spPr>
          <a:xfrm>
            <a:off x="0" y="-18429"/>
            <a:ext cx="12192000" cy="685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62980C-2F4E-4EB7-9745-A1F273EAE6E4}"/>
              </a:ext>
            </a:extLst>
          </p:cNvPr>
          <p:cNvCxnSpPr>
            <a:cxnSpLocks/>
          </p:cNvCxnSpPr>
          <p:nvPr/>
        </p:nvCxnSpPr>
        <p:spPr>
          <a:xfrm>
            <a:off x="4065961" y="3687580"/>
            <a:ext cx="640339" cy="20500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7976D1D-7B57-4135-B5CD-51B6A4B08ED1}"/>
              </a:ext>
            </a:extLst>
          </p:cNvPr>
          <p:cNvCxnSpPr>
            <a:cxnSpLocks/>
          </p:cNvCxnSpPr>
          <p:nvPr/>
        </p:nvCxnSpPr>
        <p:spPr>
          <a:xfrm flipV="1">
            <a:off x="6949440" y="2903133"/>
            <a:ext cx="905057" cy="56142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5816036-0A7F-43E8-BFE6-6E96A1E9575F}"/>
              </a:ext>
            </a:extLst>
          </p:cNvPr>
          <p:cNvSpPr txBox="1"/>
          <p:nvPr/>
        </p:nvSpPr>
        <p:spPr>
          <a:xfrm>
            <a:off x="2817303" y="4211750"/>
            <a:ext cx="952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NLP</a:t>
            </a:r>
            <a:endParaRPr lang="en-GB" sz="28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B45F49B-AFE4-472B-A048-D303C8799856}"/>
              </a:ext>
            </a:extLst>
          </p:cNvPr>
          <p:cNvSpPr/>
          <p:nvPr/>
        </p:nvSpPr>
        <p:spPr>
          <a:xfrm>
            <a:off x="4706300" y="2371667"/>
            <a:ext cx="26228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NETWORK-X</a:t>
            </a:r>
            <a:endParaRPr lang="en-GB" sz="28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E666206-CEBC-466F-8CF2-4736D54D47FA}"/>
              </a:ext>
            </a:extLst>
          </p:cNvPr>
          <p:cNvSpPr/>
          <p:nvPr/>
        </p:nvSpPr>
        <p:spPr>
          <a:xfrm>
            <a:off x="8897859" y="4633084"/>
            <a:ext cx="22797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ANYON-AI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2" name="Slide Zoom 81">
                <a:extLst>
                  <a:ext uri="{FF2B5EF4-FFF2-40B4-BE49-F238E27FC236}">
                    <a16:creationId xmlns:a16="http://schemas.microsoft.com/office/drawing/2014/main" id="{3E12F9C8-34E7-4748-A0D9-E4CB167EAE2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65597387"/>
                  </p:ext>
                </p:extLst>
              </p:nvPr>
            </p:nvGraphicFramePr>
            <p:xfrm>
              <a:off x="4651612" y="2903133"/>
              <a:ext cx="2617234" cy="2617234"/>
            </p:xfrm>
            <a:graphic>
              <a:graphicData uri="http://schemas.microsoft.com/office/powerpoint/2016/slidezoom">
                <pslz:sldZm>
                  <pslz:sldZmObj sldId="259" cId="1299289295">
                    <pslz:zmPr id="{A5DCBCD6-D280-4532-A67F-A74D3CE00644}" imageType="cover" transitionDur="1000" showBg="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17234" cy="2617234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2" name="Slide Zoom 8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3E12F9C8-34E7-4748-A0D9-E4CB167EAE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1612" y="2903133"/>
                <a:ext cx="2617234" cy="26172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4" name="Slide Zoom 83">
                <a:extLst>
                  <a:ext uri="{FF2B5EF4-FFF2-40B4-BE49-F238E27FC236}">
                    <a16:creationId xmlns:a16="http://schemas.microsoft.com/office/drawing/2014/main" id="{E1ED2393-48F2-41D6-A9B8-9DDD6C5478D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54400215"/>
                  </p:ext>
                </p:extLst>
              </p:nvPr>
            </p:nvGraphicFramePr>
            <p:xfrm>
              <a:off x="7811245" y="823974"/>
              <a:ext cx="3680163" cy="3680163"/>
            </p:xfrm>
            <a:graphic>
              <a:graphicData uri="http://schemas.microsoft.com/office/powerpoint/2016/slidezoom">
                <pslz:sldZm>
                  <pslz:sldZmObj sldId="258" cId="2001923463">
                    <pslz:zmPr id="{FF0F34EA-4C99-41DE-8BC5-5034944EB530}" imageType="cover" transitionDur="1000" showBg="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80163" cy="3680163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4" name="Slide Zoom 83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E1ED2393-48F2-41D6-A9B8-9DDD6C5478D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1245" y="823974"/>
                <a:ext cx="3680163" cy="368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5DC6682B-68B6-4CFA-9D24-7773E4FEF28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1094735"/>
                  </p:ext>
                </p:extLst>
              </p:nvPr>
            </p:nvGraphicFramePr>
            <p:xfrm>
              <a:off x="2206353" y="1974017"/>
              <a:ext cx="2174404" cy="2174404"/>
            </p:xfrm>
            <a:graphic>
              <a:graphicData uri="http://schemas.microsoft.com/office/powerpoint/2016/slidezoom">
                <pslz:sldZm>
                  <pslz:sldZmObj sldId="260" cId="2191780162">
                    <pslz:zmPr id="{CCDDC656-B301-4EE5-B1C1-5F207F76ED7E}" imageType="cover" transitionDur="1000" showBg="0">
                      <p166:blipFill xmlns:p166="http://schemas.microsoft.com/office/powerpoint/2016/6/main"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74404" cy="2174404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5DC6682B-68B6-4CFA-9D24-7773E4FEF28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6353" y="1974017"/>
                <a:ext cx="2174404" cy="2174404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5B3C5462-F915-465D-815B-439A72E47EB2}"/>
              </a:ext>
            </a:extLst>
          </p:cNvPr>
          <p:cNvSpPr txBox="1"/>
          <p:nvPr/>
        </p:nvSpPr>
        <p:spPr>
          <a:xfrm>
            <a:off x="226324" y="18429"/>
            <a:ext cx="3288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Amy </a:t>
            </a:r>
            <a:r>
              <a:rPr lang="en-GB" sz="32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Catanzano</a:t>
            </a:r>
            <a:endParaRPr lang="en-GB" sz="28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097329-A45E-4FA5-BE4A-05D37FB46500}"/>
              </a:ext>
            </a:extLst>
          </p:cNvPr>
          <p:cNvSpPr txBox="1"/>
          <p:nvPr/>
        </p:nvSpPr>
        <p:spPr>
          <a:xfrm>
            <a:off x="9157195" y="6254796"/>
            <a:ext cx="3034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Michael Taylor</a:t>
            </a:r>
            <a:endParaRPr lang="en-GB" sz="28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04716A-F772-491B-ABBD-7118104934AD}"/>
              </a:ext>
            </a:extLst>
          </p:cNvPr>
          <p:cNvSpPr/>
          <p:nvPr/>
        </p:nvSpPr>
        <p:spPr>
          <a:xfrm>
            <a:off x="7580950" y="205503"/>
            <a:ext cx="4384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https://www.amycatanzano.com/world-lines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01E643-5E28-43C6-929E-11E537025CDB}"/>
              </a:ext>
            </a:extLst>
          </p:cNvPr>
          <p:cNvSpPr/>
          <p:nvPr/>
        </p:nvSpPr>
        <p:spPr>
          <a:xfrm>
            <a:off x="192403" y="6449305"/>
            <a:ext cx="3087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https://github.com/patternizer</a:t>
            </a:r>
          </a:p>
        </p:txBody>
      </p:sp>
    </p:spTree>
    <p:extLst>
      <p:ext uri="{BB962C8B-B14F-4D97-AF65-F5344CB8AC3E}">
        <p14:creationId xmlns:p14="http://schemas.microsoft.com/office/powerpoint/2010/main" val="2193665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552C9E0-20A8-4C48-87AB-107018F53893}"/>
              </a:ext>
            </a:extLst>
          </p:cNvPr>
          <p:cNvGrpSpPr/>
          <p:nvPr/>
        </p:nvGrpSpPr>
        <p:grpSpPr>
          <a:xfrm>
            <a:off x="1125484" y="470278"/>
            <a:ext cx="5917443" cy="5937516"/>
            <a:chOff x="8248758" y="950687"/>
            <a:chExt cx="3283768" cy="3294907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E184E26-E029-43C2-83B0-A5D59E9F33EC}"/>
                </a:ext>
              </a:extLst>
            </p:cNvPr>
            <p:cNvSpPr/>
            <p:nvPr/>
          </p:nvSpPr>
          <p:spPr>
            <a:xfrm>
              <a:off x="8248758" y="950687"/>
              <a:ext cx="3283768" cy="3283768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1" name="Graphic 20" descr="Internet Of Things">
              <a:extLst>
                <a:ext uri="{FF2B5EF4-FFF2-40B4-BE49-F238E27FC236}">
                  <a16:creationId xmlns:a16="http://schemas.microsoft.com/office/drawing/2014/main" id="{DCD69BF7-4421-4A93-8EA4-6ECAEE42D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92288" y="1579175"/>
              <a:ext cx="2666419" cy="2666419"/>
            </a:xfrm>
            <a:prstGeom prst="rect">
              <a:avLst/>
            </a:prstGeom>
          </p:spPr>
        </p:pic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744E6CF-2A2B-455F-8083-5A49660B7D1F}"/>
              </a:ext>
            </a:extLst>
          </p:cNvPr>
          <p:cNvCxnSpPr>
            <a:cxnSpLocks/>
          </p:cNvCxnSpPr>
          <p:nvPr/>
        </p:nvCxnSpPr>
        <p:spPr>
          <a:xfrm flipV="1">
            <a:off x="6786268" y="1590553"/>
            <a:ext cx="1489374" cy="571616"/>
          </a:xfrm>
          <a:prstGeom prst="line">
            <a:avLst/>
          </a:prstGeom>
          <a:ln w="762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5DA66E-89BB-4347-A654-8BB69780E1D3}"/>
              </a:ext>
            </a:extLst>
          </p:cNvPr>
          <p:cNvCxnSpPr>
            <a:cxnSpLocks/>
          </p:cNvCxnSpPr>
          <p:nvPr/>
        </p:nvCxnSpPr>
        <p:spPr>
          <a:xfrm>
            <a:off x="7059981" y="3429000"/>
            <a:ext cx="2106723" cy="0"/>
          </a:xfrm>
          <a:prstGeom prst="line">
            <a:avLst/>
          </a:prstGeom>
          <a:ln w="762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0F68EB-DC29-4A76-A8F9-B6C140828BC4}"/>
              </a:ext>
            </a:extLst>
          </p:cNvPr>
          <p:cNvCxnSpPr>
            <a:cxnSpLocks/>
          </p:cNvCxnSpPr>
          <p:nvPr/>
        </p:nvCxnSpPr>
        <p:spPr>
          <a:xfrm>
            <a:off x="6874765" y="4407108"/>
            <a:ext cx="1534717" cy="704538"/>
          </a:xfrm>
          <a:prstGeom prst="line">
            <a:avLst/>
          </a:prstGeom>
          <a:ln w="762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74A62BD-F47A-4884-A8FE-F4277B477367}"/>
              </a:ext>
            </a:extLst>
          </p:cNvPr>
          <p:cNvSpPr txBox="1"/>
          <p:nvPr/>
        </p:nvSpPr>
        <p:spPr>
          <a:xfrm>
            <a:off x="2075494" y="998465"/>
            <a:ext cx="44902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Anyon</a:t>
            </a:r>
            <a:r>
              <a:rPr lang="en-GB" sz="66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-AI</a:t>
            </a:r>
            <a:endParaRPr lang="en-GB" sz="28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AB129E13-A09C-4339-891A-4A0D18287ED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35306934"/>
                  </p:ext>
                </p:extLst>
              </p:nvPr>
            </p:nvGraphicFramePr>
            <p:xfrm>
              <a:off x="8850828" y="470278"/>
              <a:ext cx="2070099" cy="1714500"/>
            </p:xfrm>
            <a:graphic>
              <a:graphicData uri="http://schemas.microsoft.com/office/powerpoint/2016/slidezoom">
                <pslz:sldZm>
                  <pslz:sldZmObj sldId="266" cId="2626338618">
                    <pslz:zmPr id="{64E41AB8-C7CC-4073-B31C-8EC47B32EDD4}" imageType="cover" transitionDur="1000" showBg="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70099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B129E13-A09C-4339-891A-4A0D18287E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50828" y="470278"/>
                <a:ext cx="2070099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F2362EAA-FC2D-4048-A243-07255265B89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98985358"/>
                  </p:ext>
                </p:extLst>
              </p:nvPr>
            </p:nvGraphicFramePr>
            <p:xfrm>
              <a:off x="9533311" y="2571749"/>
              <a:ext cx="1758786" cy="1714500"/>
            </p:xfrm>
            <a:graphic>
              <a:graphicData uri="http://schemas.microsoft.com/office/powerpoint/2016/slidezoom">
                <pslz:sldZm>
                  <pslz:sldZmObj sldId="267" cId="3751862493">
                    <pslz:zmPr id="{EC8B65FC-7FD3-4A98-A2AC-72AFCAC3270A}" imageType="cover" transitionDur="1000" showBg="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58786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F2362EAA-FC2D-4048-A243-07255265B8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33311" y="2571749"/>
                <a:ext cx="1758786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6CBE7723-57F3-4182-8F60-3044555101D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50676972"/>
                  </p:ext>
                </p:extLst>
              </p:nvPr>
            </p:nvGraphicFramePr>
            <p:xfrm>
              <a:off x="8660328" y="4589999"/>
              <a:ext cx="2260599" cy="1714500"/>
            </p:xfrm>
            <a:graphic>
              <a:graphicData uri="http://schemas.microsoft.com/office/powerpoint/2016/slidezoom">
                <pslz:sldZm>
                  <pslz:sldZmObj sldId="268" cId="3410298863">
                    <pslz:zmPr id="{B3FEA6B5-2FF8-416D-8489-DC8EECA8A167}" imageType="cover" transitionDur="1000" showBg="0">
                      <p166:blipFill xmlns:p166="http://schemas.microsoft.com/office/powerpoint/2016/6/main"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60599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Slide Zoom 13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6CBE7723-57F3-4182-8F60-3044555101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0328" y="4589999"/>
                <a:ext cx="2260599" cy="1714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1923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40BF62B9-2CDD-4B0D-9B60-2F751F479444}"/>
              </a:ext>
            </a:extLst>
          </p:cNvPr>
          <p:cNvSpPr txBox="1"/>
          <p:nvPr/>
        </p:nvSpPr>
        <p:spPr>
          <a:xfrm>
            <a:off x="725424" y="2825328"/>
            <a:ext cx="1830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Braiding</a:t>
            </a:r>
            <a:endParaRPr lang="en-GB" sz="28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A81441-6748-4675-A9DB-7F6049EACEF4}"/>
              </a:ext>
            </a:extLst>
          </p:cNvPr>
          <p:cNvCxnSpPr>
            <a:cxnSpLocks/>
          </p:cNvCxnSpPr>
          <p:nvPr/>
        </p:nvCxnSpPr>
        <p:spPr>
          <a:xfrm flipV="1">
            <a:off x="965079" y="3428999"/>
            <a:ext cx="1351643" cy="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Black texture">
            <a:extLst>
              <a:ext uri="{FF2B5EF4-FFF2-40B4-BE49-F238E27FC236}">
                <a16:creationId xmlns:a16="http://schemas.microsoft.com/office/drawing/2014/main" id="{4930911C-D052-40DA-9D3F-1586406E87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 b="7802"/>
          <a:stretch/>
        </p:blipFill>
        <p:spPr>
          <a:xfrm>
            <a:off x="3275263" y="1139989"/>
            <a:ext cx="8085408" cy="45480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0BB921-7CB7-4062-9181-B5E16B9F30A2}"/>
              </a:ext>
            </a:extLst>
          </p:cNvPr>
          <p:cNvSpPr txBox="1"/>
          <p:nvPr/>
        </p:nvSpPr>
        <p:spPr>
          <a:xfrm>
            <a:off x="214535" y="3719393"/>
            <a:ext cx="2852728" cy="20313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After we construct the </a:t>
            </a:r>
            <a:r>
              <a:rPr lang="en-GB" b="1" i="1" dirty="0">
                <a:solidFill>
                  <a:schemeClr val="bg2"/>
                </a:solidFill>
              </a:rPr>
              <a:t>Qubit Register </a:t>
            </a:r>
            <a:r>
              <a:rPr lang="en-GB" dirty="0">
                <a:solidFill>
                  <a:schemeClr val="bg2"/>
                </a:solidFill>
              </a:rPr>
              <a:t>and identify all braided </a:t>
            </a:r>
            <a:r>
              <a:rPr lang="en-GB" dirty="0" err="1">
                <a:solidFill>
                  <a:schemeClr val="bg2"/>
                </a:solidFill>
              </a:rPr>
              <a:t>anyons</a:t>
            </a:r>
            <a:r>
              <a:rPr lang="en-GB" dirty="0">
                <a:solidFill>
                  <a:schemeClr val="bg2"/>
                </a:solidFill>
              </a:rPr>
              <a:t>, we can perhaps think about use of logic gates in the computational part of the processing chain.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B066BD-C2BC-47C5-BBD4-832E893AF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63" y="1136082"/>
            <a:ext cx="8046208" cy="454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38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40BF62B9-2CDD-4B0D-9B60-2F751F479444}"/>
              </a:ext>
            </a:extLst>
          </p:cNvPr>
          <p:cNvSpPr txBox="1"/>
          <p:nvPr/>
        </p:nvSpPr>
        <p:spPr>
          <a:xfrm>
            <a:off x="1264835" y="2829234"/>
            <a:ext cx="752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ML</a:t>
            </a:r>
            <a:endParaRPr lang="en-GB" sz="28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A81441-6748-4675-A9DB-7F6049EACEF4}"/>
              </a:ext>
            </a:extLst>
          </p:cNvPr>
          <p:cNvCxnSpPr>
            <a:cxnSpLocks/>
          </p:cNvCxnSpPr>
          <p:nvPr/>
        </p:nvCxnSpPr>
        <p:spPr>
          <a:xfrm flipV="1">
            <a:off x="965079" y="3428999"/>
            <a:ext cx="1351643" cy="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Black texture">
            <a:extLst>
              <a:ext uri="{FF2B5EF4-FFF2-40B4-BE49-F238E27FC236}">
                <a16:creationId xmlns:a16="http://schemas.microsoft.com/office/drawing/2014/main" id="{4930911C-D052-40DA-9D3F-1586406E87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 b="7802"/>
          <a:stretch/>
        </p:blipFill>
        <p:spPr>
          <a:xfrm>
            <a:off x="3275263" y="1139989"/>
            <a:ext cx="8085408" cy="45480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CD3C55-60BD-4BE7-9585-376C2EE4A14C}"/>
              </a:ext>
            </a:extLst>
          </p:cNvPr>
          <p:cNvSpPr txBox="1"/>
          <p:nvPr/>
        </p:nvSpPr>
        <p:spPr>
          <a:xfrm>
            <a:off x="214535" y="3719393"/>
            <a:ext cx="2852728" cy="286232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Having generated braids from the </a:t>
            </a:r>
            <a:r>
              <a:rPr lang="en-GB" b="1" i="1" dirty="0">
                <a:solidFill>
                  <a:schemeClr val="bg2"/>
                </a:solidFill>
              </a:rPr>
              <a:t>Bell States </a:t>
            </a:r>
            <a:r>
              <a:rPr lang="en-GB" dirty="0">
                <a:solidFill>
                  <a:schemeClr val="bg2"/>
                </a:solidFill>
              </a:rPr>
              <a:t>we can begin to apply NLP and  machine learning to look at semantic.</a:t>
            </a:r>
          </a:p>
          <a:p>
            <a:r>
              <a:rPr lang="en-GB" dirty="0">
                <a:solidFill>
                  <a:schemeClr val="bg2"/>
                </a:solidFill>
              </a:rPr>
              <a:t>We can also begin quantum simulation.</a:t>
            </a:r>
          </a:p>
          <a:p>
            <a:endParaRPr lang="en-GB" i="1" dirty="0">
              <a:solidFill>
                <a:schemeClr val="bg2"/>
              </a:solidFill>
            </a:endParaRPr>
          </a:p>
          <a:p>
            <a:r>
              <a:rPr lang="en-GB" i="1" dirty="0">
                <a:solidFill>
                  <a:schemeClr val="bg2"/>
                </a:solidFill>
              </a:rPr>
              <a:t>Q. What additional logic do we need to implement here? </a:t>
            </a:r>
            <a:r>
              <a:rPr lang="en-GB" b="1" i="1" dirty="0">
                <a:solidFill>
                  <a:schemeClr val="bg2"/>
                </a:solidFill>
              </a:rPr>
              <a:t> </a:t>
            </a:r>
            <a:endParaRPr lang="en-GB" dirty="0">
              <a:solidFill>
                <a:schemeClr val="bg2"/>
              </a:solidFill>
            </a:endParaRPr>
          </a:p>
        </p:txBody>
      </p:sp>
      <p:pic>
        <p:nvPicPr>
          <p:cNvPr id="3" name="Picture 2" descr="A picture containing bird, device, water, blue&#10;&#10;Description automatically generated">
            <a:extLst>
              <a:ext uri="{FF2B5EF4-FFF2-40B4-BE49-F238E27FC236}">
                <a16:creationId xmlns:a16="http://schemas.microsoft.com/office/drawing/2014/main" id="{0E7D938E-0ED2-4694-848F-1EA80353C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263" y="1139989"/>
            <a:ext cx="8085408" cy="451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62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40BF62B9-2CDD-4B0D-9B60-2F751F479444}"/>
              </a:ext>
            </a:extLst>
          </p:cNvPr>
          <p:cNvSpPr txBox="1"/>
          <p:nvPr/>
        </p:nvSpPr>
        <p:spPr>
          <a:xfrm>
            <a:off x="1147816" y="2844224"/>
            <a:ext cx="986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App</a:t>
            </a:r>
            <a:endParaRPr lang="en-GB" sz="28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A81441-6748-4675-A9DB-7F6049EACEF4}"/>
              </a:ext>
            </a:extLst>
          </p:cNvPr>
          <p:cNvCxnSpPr>
            <a:cxnSpLocks/>
          </p:cNvCxnSpPr>
          <p:nvPr/>
        </p:nvCxnSpPr>
        <p:spPr>
          <a:xfrm flipV="1">
            <a:off x="965079" y="3428999"/>
            <a:ext cx="1351643" cy="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Black texture">
            <a:extLst>
              <a:ext uri="{FF2B5EF4-FFF2-40B4-BE49-F238E27FC236}">
                <a16:creationId xmlns:a16="http://schemas.microsoft.com/office/drawing/2014/main" id="{4930911C-D052-40DA-9D3F-1586406E87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 b="7802"/>
          <a:stretch/>
        </p:blipFill>
        <p:spPr>
          <a:xfrm>
            <a:off x="3275263" y="1139989"/>
            <a:ext cx="8085408" cy="4548042"/>
          </a:xfrm>
          <a:prstGeom prst="rect">
            <a:avLst/>
          </a:prstGeom>
        </p:spPr>
      </p:pic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F6A349D-EEF0-4634-8B37-525E583B8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263" y="1139990"/>
            <a:ext cx="8085408" cy="45480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00603C-F59C-4205-8849-2969217D4C69}"/>
              </a:ext>
            </a:extLst>
          </p:cNvPr>
          <p:cNvSpPr txBox="1"/>
          <p:nvPr/>
        </p:nvSpPr>
        <p:spPr>
          <a:xfrm>
            <a:off x="214535" y="3719393"/>
            <a:ext cx="2852728" cy="258532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Potential online app with e.g. a text upload button or copy-paste box.</a:t>
            </a:r>
          </a:p>
          <a:p>
            <a:r>
              <a:rPr lang="en-GB" dirty="0">
                <a:solidFill>
                  <a:schemeClr val="bg2"/>
                </a:solidFill>
              </a:rPr>
              <a:t>Interactive </a:t>
            </a:r>
            <a:r>
              <a:rPr lang="en-GB" b="1" i="1" dirty="0">
                <a:solidFill>
                  <a:schemeClr val="bg2"/>
                </a:solidFill>
              </a:rPr>
              <a:t>Plotly Reactive Dash </a:t>
            </a:r>
            <a:r>
              <a:rPr lang="en-GB" dirty="0">
                <a:solidFill>
                  <a:schemeClr val="bg2"/>
                </a:solidFill>
              </a:rPr>
              <a:t>for output case selection.</a:t>
            </a:r>
          </a:p>
          <a:p>
            <a:endParaRPr lang="en-GB" dirty="0">
              <a:solidFill>
                <a:schemeClr val="bg2"/>
              </a:solidFill>
            </a:endParaRPr>
          </a:p>
          <a:p>
            <a:r>
              <a:rPr lang="en-GB" u="sng" dirty="0">
                <a:solidFill>
                  <a:schemeClr val="bg2"/>
                </a:solidFill>
              </a:rPr>
              <a:t>Codebase</a:t>
            </a:r>
            <a:r>
              <a:rPr lang="en-GB" dirty="0">
                <a:solidFill>
                  <a:schemeClr val="bg2"/>
                </a:solidFill>
              </a:rPr>
              <a:t>: </a:t>
            </a:r>
            <a:r>
              <a:rPr lang="en-GB" b="1" i="1" dirty="0" err="1">
                <a:solidFill>
                  <a:schemeClr val="bg2"/>
                </a:solidFill>
              </a:rPr>
              <a:t>Github</a:t>
            </a:r>
            <a:r>
              <a:rPr lang="en-GB" dirty="0">
                <a:solidFill>
                  <a:schemeClr val="bg2"/>
                </a:solidFill>
              </a:rPr>
              <a:t> (open source)</a:t>
            </a:r>
          </a:p>
        </p:txBody>
      </p:sp>
    </p:spTree>
    <p:extLst>
      <p:ext uri="{BB962C8B-B14F-4D97-AF65-F5344CB8AC3E}">
        <p14:creationId xmlns:p14="http://schemas.microsoft.com/office/powerpoint/2010/main" val="341029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6893343F-A0DC-4E28-99D2-21589A3942FF}"/>
              </a:ext>
            </a:extLst>
          </p:cNvPr>
          <p:cNvSpPr/>
          <p:nvPr/>
        </p:nvSpPr>
        <p:spPr>
          <a:xfrm>
            <a:off x="1033935" y="415977"/>
            <a:ext cx="6026046" cy="6026046"/>
          </a:xfrm>
          <a:prstGeom prst="ellipse">
            <a:avLst/>
          </a:prstGeom>
          <a:solidFill>
            <a:schemeClr val="accent6">
              <a:alpha val="7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4A62BD-F47A-4884-A8FE-F4277B477367}"/>
              </a:ext>
            </a:extLst>
          </p:cNvPr>
          <p:cNvSpPr txBox="1"/>
          <p:nvPr/>
        </p:nvSpPr>
        <p:spPr>
          <a:xfrm>
            <a:off x="3265137" y="1298166"/>
            <a:ext cx="18295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NLP</a:t>
            </a:r>
            <a:endParaRPr lang="en-GB" sz="28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744E6CF-2A2B-455F-8083-5A49660B7D1F}"/>
              </a:ext>
            </a:extLst>
          </p:cNvPr>
          <p:cNvCxnSpPr>
            <a:cxnSpLocks/>
          </p:cNvCxnSpPr>
          <p:nvPr/>
        </p:nvCxnSpPr>
        <p:spPr>
          <a:xfrm flipV="1">
            <a:off x="6786268" y="1590553"/>
            <a:ext cx="1489374" cy="571616"/>
          </a:xfrm>
          <a:prstGeom prst="line">
            <a:avLst/>
          </a:prstGeom>
          <a:ln w="762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5DA66E-89BB-4347-A654-8BB69780E1D3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7059981" y="3429000"/>
            <a:ext cx="2106723" cy="0"/>
          </a:xfrm>
          <a:prstGeom prst="line">
            <a:avLst/>
          </a:prstGeom>
          <a:ln w="762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0F68EB-DC29-4A76-A8F9-B6C140828BC4}"/>
              </a:ext>
            </a:extLst>
          </p:cNvPr>
          <p:cNvCxnSpPr>
            <a:cxnSpLocks/>
          </p:cNvCxnSpPr>
          <p:nvPr/>
        </p:nvCxnSpPr>
        <p:spPr>
          <a:xfrm>
            <a:off x="6874765" y="4407108"/>
            <a:ext cx="1400877" cy="614597"/>
          </a:xfrm>
          <a:prstGeom prst="line">
            <a:avLst/>
          </a:prstGeom>
          <a:ln w="762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90D9E05C-FDA0-48D6-BF74-763D7D2544E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8067466"/>
                  </p:ext>
                </p:extLst>
              </p:nvPr>
            </p:nvGraphicFramePr>
            <p:xfrm>
              <a:off x="8901172" y="440916"/>
              <a:ext cx="2132054" cy="1714500"/>
            </p:xfrm>
            <a:graphic>
              <a:graphicData uri="http://schemas.microsoft.com/office/powerpoint/2016/slidezoom">
                <pslz:sldZm>
                  <pslz:sldZmObj sldId="261" cId="552831213">
                    <pslz:zmPr id="{9C27A562-5A7D-4034-B173-AC1764FF82E5}" imageType="cover" transitionDur="1000" showBg="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32054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Slide Zoom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90D9E05C-FDA0-48D6-BF74-763D7D2544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01172" y="440916"/>
                <a:ext cx="2132054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0" name="Slide Zoom 19">
                <a:extLst>
                  <a:ext uri="{FF2B5EF4-FFF2-40B4-BE49-F238E27FC236}">
                    <a16:creationId xmlns:a16="http://schemas.microsoft.com/office/drawing/2014/main" id="{28957881-AFE6-4826-A3AF-A31F23B3921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52204659"/>
                  </p:ext>
                </p:extLst>
              </p:nvPr>
            </p:nvGraphicFramePr>
            <p:xfrm>
              <a:off x="9617998" y="2627116"/>
              <a:ext cx="2075114" cy="1714500"/>
            </p:xfrm>
            <a:graphic>
              <a:graphicData uri="http://schemas.microsoft.com/office/powerpoint/2016/slidezoom">
                <pslz:sldZm>
                  <pslz:sldZmObj sldId="269" cId="981169452">
                    <pslz:zmPr id="{80CEC41F-6D34-45C5-A6AB-8E367B4DF617}" imageType="cover" transitionDur="1000" showBg="0">
                      <p166:blipFill xmlns:p166="http://schemas.microsoft.com/office/powerpoint/2016/6/main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75114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0" name="Slide Zoom 19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8957881-AFE6-4826-A3AF-A31F23B392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17998" y="2627116"/>
                <a:ext cx="2075114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3" name="Slide Zoom 22">
                <a:extLst>
                  <a:ext uri="{FF2B5EF4-FFF2-40B4-BE49-F238E27FC236}">
                    <a16:creationId xmlns:a16="http://schemas.microsoft.com/office/drawing/2014/main" id="{8B0CE600-8C70-439A-8BE6-C365FC932C8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1746249"/>
                  </p:ext>
                </p:extLst>
              </p:nvPr>
            </p:nvGraphicFramePr>
            <p:xfrm>
              <a:off x="8665357" y="4527029"/>
              <a:ext cx="2152649" cy="1714500"/>
            </p:xfrm>
            <a:graphic>
              <a:graphicData uri="http://schemas.microsoft.com/office/powerpoint/2016/slidezoom">
                <pslz:sldZm>
                  <pslz:sldZmObj sldId="264" cId="490873430">
                    <pslz:zmPr id="{61BACF4D-013C-472E-9894-E5C235AF64DC}" imageType="cover" transitionDur="1000" showBg="0">
                      <p166:blipFill xmlns:p166="http://schemas.microsoft.com/office/powerpoint/2016/6/main"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52649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3" name="Slide Zoom 22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8B0CE600-8C70-439A-8BE6-C365FC932C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5357" y="4527029"/>
                <a:ext cx="2152649" cy="17145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Graphic 11" descr="Morse Code">
            <a:extLst>
              <a:ext uri="{FF2B5EF4-FFF2-40B4-BE49-F238E27FC236}">
                <a16:creationId xmlns:a16="http://schemas.microsoft.com/office/drawing/2014/main" id="{B356D144-1ACD-40C8-BA1D-E9F9F5ED53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77101" y="1675473"/>
            <a:ext cx="4931977" cy="493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8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lack texture">
            <a:extLst>
              <a:ext uri="{FF2B5EF4-FFF2-40B4-BE49-F238E27FC236}">
                <a16:creationId xmlns:a16="http://schemas.microsoft.com/office/drawing/2014/main" id="{47AA8F55-CADA-4624-85BF-9081AD526B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 b="7802"/>
          <a:stretch/>
        </p:blipFill>
        <p:spPr>
          <a:xfrm>
            <a:off x="3275263" y="1154979"/>
            <a:ext cx="8085408" cy="454804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0BF62B9-2CDD-4B0D-9B60-2F751F479444}"/>
              </a:ext>
            </a:extLst>
          </p:cNvPr>
          <p:cNvSpPr txBox="1"/>
          <p:nvPr/>
        </p:nvSpPr>
        <p:spPr>
          <a:xfrm>
            <a:off x="1038808" y="2844224"/>
            <a:ext cx="12779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Poem</a:t>
            </a:r>
            <a:endParaRPr lang="en-GB" sz="28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A81441-6748-4675-A9DB-7F6049EACEF4}"/>
              </a:ext>
            </a:extLst>
          </p:cNvPr>
          <p:cNvCxnSpPr>
            <a:cxnSpLocks/>
          </p:cNvCxnSpPr>
          <p:nvPr/>
        </p:nvCxnSpPr>
        <p:spPr>
          <a:xfrm flipV="1">
            <a:off x="965079" y="3428999"/>
            <a:ext cx="1351643" cy="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D71D1D4-4BA8-4E5C-B82E-37BC5C80E400}"/>
              </a:ext>
            </a:extLst>
          </p:cNvPr>
          <p:cNvSpPr/>
          <p:nvPr/>
        </p:nvSpPr>
        <p:spPr>
          <a:xfrm>
            <a:off x="4069736" y="1166841"/>
            <a:ext cx="69630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Lost at the junction of life and consciousness,</a:t>
            </a:r>
          </a:p>
          <a:p>
            <a:r>
              <a:rPr lang="en-GB" sz="1200" dirty="0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being aware of complexity seems to be a beautiful predicament.</a:t>
            </a:r>
          </a:p>
          <a:p>
            <a:r>
              <a:rPr lang="en-GB" sz="1200" dirty="0" err="1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Colors</a:t>
            </a:r>
            <a:r>
              <a:rPr lang="en-GB" sz="1200" dirty="0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 and sounds create a mosaic trompe l'oeil,</a:t>
            </a:r>
          </a:p>
          <a:p>
            <a:r>
              <a:rPr lang="en-GB" sz="1200" dirty="0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as now euphoria is deciphered as a play of endorphins in the mighty brain.</a:t>
            </a:r>
          </a:p>
          <a:p>
            <a:endParaRPr lang="en-GB" sz="1200" dirty="0">
              <a:solidFill>
                <a:schemeClr val="bg1"/>
              </a:solidFill>
              <a:latin typeface="Franklin Gothic Demi" panose="020B0703020102020204" pitchFamily="34" charset="0"/>
              <a:cs typeface="Courier New" panose="02070309020205020404" pitchFamily="49" charset="0"/>
            </a:endParaRPr>
          </a:p>
          <a:p>
            <a:r>
              <a:rPr lang="en-GB" sz="1200" dirty="0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My mind searches for eternal </a:t>
            </a:r>
            <a:r>
              <a:rPr lang="en-GB" sz="1200" dirty="0" err="1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tranquility</a:t>
            </a:r>
            <a:r>
              <a:rPr lang="en-GB" sz="1200" dirty="0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1200" dirty="0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while my brain reasons the crude reality.</a:t>
            </a:r>
          </a:p>
          <a:p>
            <a:r>
              <a:rPr lang="en-GB" sz="1200" dirty="0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The warmth of life is presently reduced to being a string of photons,</a:t>
            </a:r>
          </a:p>
          <a:p>
            <a:r>
              <a:rPr lang="en-GB" sz="1200" dirty="0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and all human intricate feelings just to the chaotic firing of the limbic masters in our control </a:t>
            </a:r>
            <a:r>
              <a:rPr lang="en-GB" sz="1200" dirty="0" err="1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center</a:t>
            </a:r>
            <a:r>
              <a:rPr lang="en-GB" sz="1200" dirty="0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.</a:t>
            </a:r>
          </a:p>
          <a:p>
            <a:endParaRPr lang="en-GB" sz="1200" dirty="0">
              <a:solidFill>
                <a:schemeClr val="bg1"/>
              </a:solidFill>
              <a:latin typeface="Franklin Gothic Demi" panose="020B0703020102020204" pitchFamily="34" charset="0"/>
              <a:cs typeface="Courier New" panose="02070309020205020404" pitchFamily="49" charset="0"/>
            </a:endParaRPr>
          </a:p>
          <a:p>
            <a:r>
              <a:rPr lang="en-GB" sz="1200" dirty="0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I wonder at the simplex complexity and the Tao of life,</a:t>
            </a:r>
          </a:p>
          <a:p>
            <a:r>
              <a:rPr lang="en-GB" sz="1200" dirty="0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as I know all that awaits is a dance of fractals.</a:t>
            </a:r>
          </a:p>
          <a:p>
            <a:r>
              <a:rPr lang="en-GB" sz="1200" dirty="0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They dance to varying frequencies in an energy field,</a:t>
            </a:r>
          </a:p>
          <a:p>
            <a:r>
              <a:rPr lang="en-GB" sz="1200" dirty="0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as there is no </a:t>
            </a:r>
            <a:r>
              <a:rPr lang="en-GB" sz="1200" dirty="0" err="1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color</a:t>
            </a:r>
            <a:r>
              <a:rPr lang="en-GB" sz="1200" dirty="0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 no sound only pure awareness dipped in illusion.</a:t>
            </a:r>
          </a:p>
          <a:p>
            <a:endParaRPr lang="en-GB" sz="1200" dirty="0">
              <a:solidFill>
                <a:schemeClr val="bg1"/>
              </a:solidFill>
              <a:latin typeface="Franklin Gothic Demi" panose="020B0703020102020204" pitchFamily="34" charset="0"/>
              <a:cs typeface="Courier New" panose="02070309020205020404" pitchFamily="49" charset="0"/>
            </a:endParaRPr>
          </a:p>
          <a:p>
            <a:r>
              <a:rPr lang="en-GB" sz="1200" dirty="0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Solidity and vanity are </a:t>
            </a:r>
            <a:r>
              <a:rPr lang="en-GB" sz="1200" dirty="0" err="1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fueled</a:t>
            </a:r>
            <a:r>
              <a:rPr lang="en-GB" sz="1200" dirty="0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 by atomic vibrations,</a:t>
            </a:r>
          </a:p>
          <a:p>
            <a:r>
              <a:rPr lang="en-GB" sz="1200" dirty="0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while the serene </a:t>
            </a:r>
            <a:r>
              <a:rPr lang="en-GB" sz="1200" dirty="0" err="1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colors</a:t>
            </a:r>
            <a:r>
              <a:rPr lang="en-GB" sz="1200" dirty="0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 of the sky are an amalgamation of diverse wavelengths.</a:t>
            </a:r>
          </a:p>
          <a:p>
            <a:r>
              <a:rPr lang="en-GB" sz="1200" dirty="0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Life seems to be a maze, while my companion coffee causes positive ionotropic effects,</a:t>
            </a:r>
          </a:p>
          <a:p>
            <a:r>
              <a:rPr lang="en-GB" sz="1200" dirty="0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and my sweet tooth spells the chant for my sweet dreams.</a:t>
            </a:r>
          </a:p>
          <a:p>
            <a:endParaRPr lang="en-GB" sz="1200" dirty="0">
              <a:solidFill>
                <a:schemeClr val="bg1"/>
              </a:solidFill>
              <a:latin typeface="Franklin Gothic Demi" panose="020B0703020102020204" pitchFamily="34" charset="0"/>
              <a:cs typeface="Courier New" panose="02070309020205020404" pitchFamily="49" charset="0"/>
            </a:endParaRPr>
          </a:p>
          <a:p>
            <a:r>
              <a:rPr lang="en-GB" sz="1200" dirty="0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Well, I realize I live in a holographic universe,</a:t>
            </a:r>
          </a:p>
          <a:p>
            <a:r>
              <a:rPr lang="en-GB" sz="1200" dirty="0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with innumerable possibilities like the Schrodinger's cat.</a:t>
            </a:r>
          </a:p>
          <a:p>
            <a:r>
              <a:rPr lang="en-GB" sz="1200" dirty="0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Infinite things such as placebo still haunt our reasoning,</a:t>
            </a:r>
          </a:p>
          <a:p>
            <a:r>
              <a:rPr lang="en-GB" sz="1200" dirty="0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as we are akin to a robot in a Chinese room as what we know is an iota in the sea of reality.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32980D-F01E-446E-BA6C-3DAEA3E0ABB0}"/>
              </a:ext>
            </a:extLst>
          </p:cNvPr>
          <p:cNvSpPr txBox="1"/>
          <p:nvPr/>
        </p:nvSpPr>
        <p:spPr>
          <a:xfrm>
            <a:off x="214535" y="3719393"/>
            <a:ext cx="2852728" cy="132343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Franklin Gothic Medium Cond" panose="020B0606030402020204" pitchFamily="34" charset="0"/>
              </a:rPr>
              <a:t>Text basis – for testing / code dev</a:t>
            </a:r>
          </a:p>
          <a:p>
            <a:endParaRPr lang="en-GB" sz="1600" dirty="0">
              <a:solidFill>
                <a:schemeClr val="bg2"/>
              </a:solidFill>
              <a:latin typeface="Franklin Gothic Medium Cond" panose="020B0606030402020204" pitchFamily="34" charset="0"/>
            </a:endParaRPr>
          </a:p>
          <a:p>
            <a:r>
              <a:rPr lang="en-GB" sz="1600" dirty="0">
                <a:solidFill>
                  <a:schemeClr val="bg2"/>
                </a:solidFill>
                <a:latin typeface="Franklin Gothic Medium Cond" panose="020B0606030402020204" pitchFamily="34" charset="0"/>
              </a:rPr>
              <a:t>‘Theory of Everything’ by Nitya819:</a:t>
            </a:r>
          </a:p>
          <a:p>
            <a:r>
              <a:rPr lang="en-GB" sz="1600" dirty="0">
                <a:solidFill>
                  <a:schemeClr val="accent3"/>
                </a:solidFill>
                <a:latin typeface="Franklin Gothic Medium Cond" panose="020B06060304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https://allpoetry.com/Nitya819</a:t>
            </a:r>
            <a:r>
              <a:rPr lang="en-GB" sz="1600" dirty="0">
                <a:solidFill>
                  <a:schemeClr val="accent3"/>
                </a:solidFill>
                <a:latin typeface="Franklin Gothic Medium Cond" panose="020B0606030402020204" pitchFamily="34" charset="0"/>
              </a:rPr>
              <a:t> </a:t>
            </a:r>
          </a:p>
          <a:p>
            <a:endParaRPr lang="en-GB" sz="1600" dirty="0">
              <a:solidFill>
                <a:schemeClr val="bg2"/>
              </a:solidFill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83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lack texture">
            <a:extLst>
              <a:ext uri="{FF2B5EF4-FFF2-40B4-BE49-F238E27FC236}">
                <a16:creationId xmlns:a16="http://schemas.microsoft.com/office/drawing/2014/main" id="{47AA8F55-CADA-4624-85BF-9081AD526B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 b="7802"/>
          <a:stretch/>
        </p:blipFill>
        <p:spPr>
          <a:xfrm>
            <a:off x="3275263" y="1154979"/>
            <a:ext cx="8085408" cy="454804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0BF62B9-2CDD-4B0D-9B60-2F751F479444}"/>
              </a:ext>
            </a:extLst>
          </p:cNvPr>
          <p:cNvSpPr txBox="1"/>
          <p:nvPr/>
        </p:nvSpPr>
        <p:spPr>
          <a:xfrm>
            <a:off x="601192" y="2844223"/>
            <a:ext cx="2079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Wordfreq</a:t>
            </a:r>
            <a:endParaRPr lang="en-GB" sz="28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A81441-6748-4675-A9DB-7F6049EACEF4}"/>
              </a:ext>
            </a:extLst>
          </p:cNvPr>
          <p:cNvCxnSpPr>
            <a:cxnSpLocks/>
          </p:cNvCxnSpPr>
          <p:nvPr/>
        </p:nvCxnSpPr>
        <p:spPr>
          <a:xfrm flipV="1">
            <a:off x="965079" y="3428999"/>
            <a:ext cx="1351643" cy="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D71D1D4-4BA8-4E5C-B82E-37BC5C80E400}"/>
              </a:ext>
            </a:extLst>
          </p:cNvPr>
          <p:cNvSpPr/>
          <p:nvPr/>
        </p:nvSpPr>
        <p:spPr>
          <a:xfrm>
            <a:off x="4039756" y="1259173"/>
            <a:ext cx="69630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3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TEXT STATS: N (words) = 222, N (lines) = 20, N (sentences) = 10 </a:t>
            </a:r>
          </a:p>
          <a:p>
            <a:endParaRPr lang="en-GB" sz="1200" dirty="0">
              <a:solidFill>
                <a:schemeClr val="bg1"/>
              </a:solidFill>
              <a:latin typeface="Franklin Gothic Demi" panose="020B0703020102020204" pitchFamily="34" charset="0"/>
              <a:cs typeface="Courier New" panose="02070309020205020404" pitchFamily="49" charset="0"/>
            </a:endParaRPr>
          </a:p>
          <a:p>
            <a:r>
              <a:rPr lang="en-GB" sz="1200" dirty="0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UNIQUE WORDS = 134</a:t>
            </a:r>
          </a:p>
          <a:p>
            <a:endParaRPr lang="en-GB" sz="1200" dirty="0">
              <a:solidFill>
                <a:schemeClr val="bg1"/>
              </a:solidFill>
              <a:latin typeface="Franklin Gothic Demi" panose="020B0703020102020204" pitchFamily="34" charset="0"/>
              <a:cs typeface="Courier New" panose="02070309020205020404" pitchFamily="49" charset="0"/>
            </a:endParaRPr>
          </a:p>
          <a:p>
            <a:r>
              <a:rPr lang="en-GB" sz="1200" dirty="0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[ 'lost', 'at', 'the', 'junction', 'of', 'life', 'and', 'consciousness', 'being', 'aware', 'complexity', 'seems', 'to', 'be', 'a', 'beautiful', 'predicament', '</a:t>
            </a:r>
            <a:r>
              <a:rPr lang="en-GB" sz="1200" dirty="0" err="1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colors</a:t>
            </a:r>
            <a:r>
              <a:rPr lang="en-GB" sz="1200" dirty="0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', 'sounds', 'create', 'mosaic', 'trompe', "l'oeil", 'as', 'now', 'euphoria', 'is', 'deciphered', 'play', 'endorphins', 'in', 'mighty', 'brain', 'my', 'mind', 'searches', 'for', 'eternal', '</a:t>
            </a:r>
            <a:r>
              <a:rPr lang="en-GB" sz="1200" dirty="0" err="1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tranquility</a:t>
            </a:r>
            <a:r>
              <a:rPr lang="en-GB" sz="1200" dirty="0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', 'while', 'reasons', 'crude', 'reality', 'warmth', 'presently', 'reduced', 'string', 'photons', 'all', 'human', 'intricate', 'feelings', 'just', 'chaotic', 'firing', 'limbic', 'masters', 'our', 'control', '</a:t>
            </a:r>
            <a:r>
              <a:rPr lang="en-GB" sz="1200" dirty="0" err="1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center</a:t>
            </a:r>
            <a:r>
              <a:rPr lang="en-GB" sz="1200" dirty="0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', '</a:t>
            </a:r>
            <a:r>
              <a:rPr lang="en-GB" sz="1200" dirty="0" err="1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', 'wonder', 'simplex', '</a:t>
            </a:r>
            <a:r>
              <a:rPr lang="en-GB" sz="1200" dirty="0" err="1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tao</a:t>
            </a:r>
            <a:r>
              <a:rPr lang="en-GB" sz="1200" dirty="0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', 'know', 'that', 'awaits', 'dance', 'fractals', 'they', 'varying', 'frequencies', 'an', 'energy', 'field', 'there', 'no', '</a:t>
            </a:r>
            <a:r>
              <a:rPr lang="en-GB" sz="1200" dirty="0" err="1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color</a:t>
            </a:r>
            <a:r>
              <a:rPr lang="en-GB" sz="1200" dirty="0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', 'sound', 'only', 'pure', 'awareness', 'dipped', 'illusion', 'solidity', 'vanity', 'are', '</a:t>
            </a:r>
            <a:r>
              <a:rPr lang="en-GB" sz="1200" dirty="0" err="1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fueled</a:t>
            </a:r>
            <a:r>
              <a:rPr lang="en-GB" sz="1200" dirty="0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', 'by', 'atomic', 'vibrations', 'serene', 'sky', 'amalgamation', 'diverse', 'wavelengths', 'maze', 'companion', 'coffee', 'causes', 'positive', 'ionotropic', 'effects', 'sweet', 'tooth', 'spells', 'chant', 'dreams', 'well', 'realize', 'live', 'holographic', 'universe', 'with', 'innumerable', 'possibilities', 'like', "</a:t>
            </a:r>
            <a:r>
              <a:rPr lang="en-GB" sz="1200" dirty="0" err="1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schrodinger's</a:t>
            </a:r>
            <a:r>
              <a:rPr lang="en-GB" sz="1200" dirty="0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", 'cat', 'infinite', 'things', 'such', 'placebo', 'still', 'haunt', 'reasoning', 'we', 'akin', 'robot', '</a:t>
            </a:r>
            <a:r>
              <a:rPr lang="en-GB" sz="1200" dirty="0" err="1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chinese</a:t>
            </a:r>
            <a:r>
              <a:rPr lang="en-GB" sz="1200" dirty="0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', 'room', 'what', 'iota', 'sea’ ]</a:t>
            </a:r>
          </a:p>
          <a:p>
            <a:endParaRPr lang="en-GB" sz="1200" dirty="0">
              <a:solidFill>
                <a:schemeClr val="bg1"/>
              </a:solidFill>
              <a:latin typeface="Franklin Gothic Demi" panose="020B0703020102020204" pitchFamily="34" charset="0"/>
              <a:cs typeface="Courier New" panose="02070309020205020404" pitchFamily="49" charset="0"/>
            </a:endParaRPr>
          </a:p>
          <a:p>
            <a:r>
              <a:rPr lang="en-GB" sz="1200" dirty="0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KNOTS (&gt;1 connection) = 30</a:t>
            </a:r>
          </a:p>
          <a:p>
            <a:endParaRPr lang="en-GB" sz="1200" dirty="0">
              <a:solidFill>
                <a:schemeClr val="bg1"/>
              </a:solidFill>
              <a:latin typeface="Franklin Gothic Demi" panose="020B0703020102020204" pitchFamily="34" charset="0"/>
              <a:cs typeface="Courier New" panose="02070309020205020404" pitchFamily="49" charset="0"/>
            </a:endParaRPr>
          </a:p>
          <a:p>
            <a:r>
              <a:rPr lang="en-GB" sz="1200" dirty="0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[ 'the', 'of', 'a', 'as', 'in', 'and', 'to', 'is', 'my', 'life', '</a:t>
            </a:r>
            <a:r>
              <a:rPr lang="en-GB" sz="1200" dirty="0" err="1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', 'while', 'an', 'are', 'at', 'being', 'complexity', 'seems', 'be', '</a:t>
            </a:r>
            <a:r>
              <a:rPr lang="en-GB" sz="1200" dirty="0" err="1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colors</a:t>
            </a:r>
            <a:r>
              <a:rPr lang="en-GB" sz="1200" dirty="0">
                <a:solidFill>
                  <a:schemeClr val="bg1"/>
                </a:solidFill>
                <a:latin typeface="Franklin Gothic Demi" panose="020B0703020102020204" pitchFamily="34" charset="0"/>
                <a:cs typeface="Courier New" panose="02070309020205020404" pitchFamily="49" charset="0"/>
              </a:rPr>
              <a:t>', 'brain', 'for', 'reality', 'all', 'our', 'know', 'dance', 'no', 'sweet', ‘we’ ]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672CDC-CE52-4045-B040-E8B237E12E35}"/>
              </a:ext>
            </a:extLst>
          </p:cNvPr>
          <p:cNvSpPr txBox="1"/>
          <p:nvPr/>
        </p:nvSpPr>
        <p:spPr>
          <a:xfrm>
            <a:off x="214535" y="3719393"/>
            <a:ext cx="2852728" cy="14773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2"/>
                </a:solidFill>
              </a:rPr>
              <a:t>Anyons</a:t>
            </a:r>
            <a:r>
              <a:rPr lang="en-GB" dirty="0">
                <a:solidFill>
                  <a:schemeClr val="bg2"/>
                </a:solidFill>
              </a:rPr>
              <a:t>  basis – for test / dev</a:t>
            </a:r>
          </a:p>
          <a:p>
            <a:r>
              <a:rPr lang="en-GB" dirty="0">
                <a:solidFill>
                  <a:schemeClr val="bg2"/>
                </a:solidFill>
              </a:rPr>
              <a:t>NLP parsing at word level.</a:t>
            </a:r>
          </a:p>
          <a:p>
            <a:endParaRPr lang="en-GB" dirty="0">
              <a:solidFill>
                <a:schemeClr val="bg2"/>
              </a:solidFill>
            </a:endParaRPr>
          </a:p>
          <a:p>
            <a:r>
              <a:rPr lang="en-GB" i="1" dirty="0">
                <a:solidFill>
                  <a:schemeClr val="bg2"/>
                </a:solidFill>
              </a:rPr>
              <a:t>Q. Can it be made to work multi-lingually?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F68161C-2683-4968-8A83-15F921AD7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820" y="1154979"/>
            <a:ext cx="713344" cy="454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6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40BF62B9-2CDD-4B0D-9B60-2F751F479444}"/>
              </a:ext>
            </a:extLst>
          </p:cNvPr>
          <p:cNvSpPr txBox="1"/>
          <p:nvPr/>
        </p:nvSpPr>
        <p:spPr>
          <a:xfrm>
            <a:off x="1038808" y="2844224"/>
            <a:ext cx="1284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Knots</a:t>
            </a:r>
            <a:endParaRPr lang="en-GB" sz="28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A81441-6748-4675-A9DB-7F6049EACEF4}"/>
              </a:ext>
            </a:extLst>
          </p:cNvPr>
          <p:cNvCxnSpPr>
            <a:cxnSpLocks/>
          </p:cNvCxnSpPr>
          <p:nvPr/>
        </p:nvCxnSpPr>
        <p:spPr>
          <a:xfrm flipV="1">
            <a:off x="965079" y="3428999"/>
            <a:ext cx="1351643" cy="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Black texture">
            <a:extLst>
              <a:ext uri="{FF2B5EF4-FFF2-40B4-BE49-F238E27FC236}">
                <a16:creationId xmlns:a16="http://schemas.microsoft.com/office/drawing/2014/main" id="{B508DD06-41FF-4B8B-88ED-03F8111DE2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 b="7802"/>
          <a:stretch/>
        </p:blipFill>
        <p:spPr>
          <a:xfrm>
            <a:off x="3275263" y="1154979"/>
            <a:ext cx="8085408" cy="4548042"/>
          </a:xfrm>
          <a:prstGeom prst="rect">
            <a:avLst/>
          </a:prstGeom>
        </p:spPr>
      </p:pic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113E42D-BE9B-4BCC-AB2E-5AB2AD4E3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675" y="1154979"/>
            <a:ext cx="5589370" cy="4548042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3DDC0A-243C-49B6-8D99-23F765085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596" y="1154980"/>
            <a:ext cx="2793075" cy="45480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B7F9D1-7B39-4B0A-9094-4DBE68D7C74D}"/>
              </a:ext>
            </a:extLst>
          </p:cNvPr>
          <p:cNvSpPr txBox="1"/>
          <p:nvPr/>
        </p:nvSpPr>
        <p:spPr>
          <a:xfrm>
            <a:off x="214535" y="3719393"/>
            <a:ext cx="2852728" cy="25545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Franklin Gothic Medium Cond" panose="020B0606030402020204" pitchFamily="34" charset="0"/>
              </a:rPr>
              <a:t>Knots are the branch points </a:t>
            </a:r>
            <a:r>
              <a:rPr lang="en-GB" sz="1600" dirty="0" err="1">
                <a:solidFill>
                  <a:schemeClr val="bg2"/>
                </a:solidFill>
                <a:latin typeface="Franklin Gothic Medium Cond" panose="020B0606030402020204" pitchFamily="34" charset="0"/>
              </a:rPr>
              <a:t>pertubing</a:t>
            </a:r>
            <a:r>
              <a:rPr lang="en-GB" sz="1600" dirty="0">
                <a:solidFill>
                  <a:schemeClr val="bg2"/>
                </a:solidFill>
                <a:latin typeface="Franklin Gothic Medium Cond" panose="020B0606030402020204" pitchFamily="34" charset="0"/>
              </a:rPr>
              <a:t> </a:t>
            </a:r>
            <a:r>
              <a:rPr lang="en-GB" sz="1600" dirty="0" err="1">
                <a:solidFill>
                  <a:schemeClr val="bg2"/>
                </a:solidFill>
                <a:latin typeface="Franklin Gothic Medium Cond" panose="020B0606030402020204" pitchFamily="34" charset="0"/>
              </a:rPr>
              <a:t>anyons</a:t>
            </a:r>
            <a:r>
              <a:rPr lang="en-GB" sz="1600" dirty="0">
                <a:solidFill>
                  <a:schemeClr val="bg2"/>
                </a:solidFill>
                <a:latin typeface="Franklin Gothic Medium Cond" panose="020B0606030402020204" pitchFamily="34" charset="0"/>
              </a:rPr>
              <a:t> in braid formation. </a:t>
            </a:r>
          </a:p>
          <a:p>
            <a:r>
              <a:rPr lang="en-GB" sz="1600" dirty="0">
                <a:solidFill>
                  <a:schemeClr val="bg2"/>
                </a:solidFill>
                <a:latin typeface="Franklin Gothic Medium Cond" panose="020B0606030402020204" pitchFamily="34" charset="0"/>
              </a:rPr>
              <a:t>Knots are those words with </a:t>
            </a:r>
            <a:r>
              <a:rPr lang="en-GB" sz="1600" dirty="0" err="1">
                <a:solidFill>
                  <a:schemeClr val="bg2"/>
                </a:solidFill>
                <a:latin typeface="Franklin Gothic Medium Cond" panose="020B0606030402020204" pitchFamily="34" charset="0"/>
              </a:rPr>
              <a:t>freq</a:t>
            </a:r>
            <a:r>
              <a:rPr lang="en-GB" sz="1600" dirty="0">
                <a:solidFill>
                  <a:schemeClr val="bg2"/>
                </a:solidFill>
                <a:latin typeface="Franklin Gothic Medium Cond" panose="020B0606030402020204" pitchFamily="34" charset="0"/>
              </a:rPr>
              <a:t> &gt; 1</a:t>
            </a:r>
          </a:p>
          <a:p>
            <a:r>
              <a:rPr lang="en-GB" sz="1600" dirty="0">
                <a:solidFill>
                  <a:schemeClr val="bg2"/>
                </a:solidFill>
                <a:latin typeface="Franklin Gothic Medium Cond" panose="020B0606030402020204" pitchFamily="34" charset="0"/>
              </a:rPr>
              <a:t>I extract their indices in the wordlist,</a:t>
            </a:r>
          </a:p>
          <a:p>
            <a:endParaRPr lang="en-GB" sz="1600" i="1" dirty="0">
              <a:solidFill>
                <a:schemeClr val="bg2"/>
              </a:solidFill>
              <a:latin typeface="Franklin Gothic Medium Cond" panose="020B0606030402020204" pitchFamily="34" charset="0"/>
            </a:endParaRPr>
          </a:p>
          <a:p>
            <a:r>
              <a:rPr lang="en-GB" sz="1600" i="1" dirty="0">
                <a:solidFill>
                  <a:schemeClr val="bg2"/>
                </a:solidFill>
                <a:latin typeface="Franklin Gothic Medium Cond" panose="020B0606030402020204" pitchFamily="34" charset="0"/>
              </a:rPr>
              <a:t>Q. Is there a more efficient implementation for scaling up to large text strings?</a:t>
            </a:r>
          </a:p>
        </p:txBody>
      </p:sp>
    </p:spTree>
    <p:extLst>
      <p:ext uri="{BB962C8B-B14F-4D97-AF65-F5344CB8AC3E}">
        <p14:creationId xmlns:p14="http://schemas.microsoft.com/office/powerpoint/2010/main" val="49087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744E6CF-2A2B-455F-8083-5A49660B7D1F}"/>
              </a:ext>
            </a:extLst>
          </p:cNvPr>
          <p:cNvCxnSpPr>
            <a:cxnSpLocks/>
          </p:cNvCxnSpPr>
          <p:nvPr/>
        </p:nvCxnSpPr>
        <p:spPr>
          <a:xfrm flipV="1">
            <a:off x="6786268" y="1590553"/>
            <a:ext cx="1489374" cy="571616"/>
          </a:xfrm>
          <a:prstGeom prst="line">
            <a:avLst/>
          </a:prstGeom>
          <a:ln w="762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0F68EB-DC29-4A76-A8F9-B6C140828BC4}"/>
              </a:ext>
            </a:extLst>
          </p:cNvPr>
          <p:cNvCxnSpPr>
            <a:cxnSpLocks/>
          </p:cNvCxnSpPr>
          <p:nvPr/>
        </p:nvCxnSpPr>
        <p:spPr>
          <a:xfrm>
            <a:off x="6874765" y="4407108"/>
            <a:ext cx="1400877" cy="614597"/>
          </a:xfrm>
          <a:prstGeom prst="line">
            <a:avLst/>
          </a:prstGeom>
          <a:ln w="762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3007F21-4C2F-46BE-8FF3-1756BF286523}"/>
              </a:ext>
            </a:extLst>
          </p:cNvPr>
          <p:cNvGrpSpPr/>
          <p:nvPr/>
        </p:nvGrpSpPr>
        <p:grpSpPr>
          <a:xfrm>
            <a:off x="1177358" y="468392"/>
            <a:ext cx="5882623" cy="5882623"/>
            <a:chOff x="5169060" y="2451689"/>
            <a:chExt cx="2666420" cy="266642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6793EEB-EC06-4CDC-B157-E2E270095971}"/>
                </a:ext>
              </a:extLst>
            </p:cNvPr>
            <p:cNvSpPr/>
            <p:nvPr/>
          </p:nvSpPr>
          <p:spPr>
            <a:xfrm>
              <a:off x="5169060" y="2451689"/>
              <a:ext cx="2666420" cy="2666420"/>
            </a:xfrm>
            <a:prstGeom prst="ellipse">
              <a:avLst/>
            </a:prstGeom>
            <a:solidFill>
              <a:schemeClr val="accent3">
                <a:alpha val="7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1" name="Graphic 20" descr="Network">
              <a:extLst>
                <a:ext uri="{FF2B5EF4-FFF2-40B4-BE49-F238E27FC236}">
                  <a16:creationId xmlns:a16="http://schemas.microsoft.com/office/drawing/2014/main" id="{71A3C254-8EF8-49B9-B6FD-282CA104C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6288" y="3131763"/>
              <a:ext cx="1965782" cy="1965782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74A62BD-F47A-4884-A8FE-F4277B477367}"/>
              </a:ext>
            </a:extLst>
          </p:cNvPr>
          <p:cNvSpPr txBox="1"/>
          <p:nvPr/>
        </p:nvSpPr>
        <p:spPr>
          <a:xfrm>
            <a:off x="2036608" y="1486656"/>
            <a:ext cx="5596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NetworkX</a:t>
            </a:r>
            <a:endParaRPr lang="en-GB" sz="28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45F91E-5D31-48CC-8FCE-87B13533C289}"/>
              </a:ext>
            </a:extLst>
          </p:cNvPr>
          <p:cNvCxnSpPr>
            <a:cxnSpLocks/>
          </p:cNvCxnSpPr>
          <p:nvPr/>
        </p:nvCxnSpPr>
        <p:spPr>
          <a:xfrm>
            <a:off x="7046039" y="3332759"/>
            <a:ext cx="1939346" cy="0"/>
          </a:xfrm>
          <a:prstGeom prst="line">
            <a:avLst/>
          </a:prstGeom>
          <a:ln w="762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7" name="Slide Zoom 26">
                <a:extLst>
                  <a:ext uri="{FF2B5EF4-FFF2-40B4-BE49-F238E27FC236}">
                    <a16:creationId xmlns:a16="http://schemas.microsoft.com/office/drawing/2014/main" id="{A6CB7390-DE2B-4F56-94B0-EE36CFCF357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6704440"/>
                  </p:ext>
                </p:extLst>
              </p:nvPr>
            </p:nvGraphicFramePr>
            <p:xfrm>
              <a:off x="8842446" y="495190"/>
              <a:ext cx="1897971" cy="1714500"/>
            </p:xfrm>
            <a:graphic>
              <a:graphicData uri="http://schemas.microsoft.com/office/powerpoint/2016/slidezoom">
                <pslz:sldZm>
                  <pslz:sldZmObj sldId="270" cId="1420918536">
                    <pslz:zmPr id="{3437141E-58EC-4982-8250-FA0BE546328F}" imageType="cover" transitionDur="1000" showBg="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97971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7" name="Slide Zoom 2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6CB7390-DE2B-4F56-94B0-EE36CFCF35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2446" y="495190"/>
                <a:ext cx="1897971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0" name="Slide Zoom 29">
                <a:extLst>
                  <a:ext uri="{FF2B5EF4-FFF2-40B4-BE49-F238E27FC236}">
                    <a16:creationId xmlns:a16="http://schemas.microsoft.com/office/drawing/2014/main" id="{2862C872-7C40-45C0-AEE0-6E764D937CE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73623142"/>
                  </p:ext>
                </p:extLst>
              </p:nvPr>
            </p:nvGraphicFramePr>
            <p:xfrm>
              <a:off x="9576051" y="2552453"/>
              <a:ext cx="1897971" cy="1714500"/>
            </p:xfrm>
            <a:graphic>
              <a:graphicData uri="http://schemas.microsoft.com/office/powerpoint/2016/slidezoom">
                <pslz:sldZm>
                  <pslz:sldZmObj sldId="265" cId="2578192036">
                    <pslz:zmPr id="{26F82E14-E391-4A58-BF6F-29BE2FCE05C0}" imageType="cover" transitionDur="1000" showBg="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97971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0" name="Slide Zoom 29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2862C872-7C40-45C0-AEE0-6E764D937C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76051" y="2552453"/>
                <a:ext cx="1897971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2" name="Slide Zoom 31">
                <a:extLst>
                  <a:ext uri="{FF2B5EF4-FFF2-40B4-BE49-F238E27FC236}">
                    <a16:creationId xmlns:a16="http://schemas.microsoft.com/office/drawing/2014/main" id="{2492CB1A-F4AF-4F3F-9E35-A39A5F11B54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81478322"/>
                  </p:ext>
                </p:extLst>
              </p:nvPr>
            </p:nvGraphicFramePr>
            <p:xfrm>
              <a:off x="8842445" y="4480864"/>
              <a:ext cx="1897971" cy="1714500"/>
            </p:xfrm>
            <a:graphic>
              <a:graphicData uri="http://schemas.microsoft.com/office/powerpoint/2016/slidezoom">
                <pslz:sldZm>
                  <pslz:sldZmObj sldId="271" cId="243427312">
                    <pslz:zmPr id="{B88F84F6-C6BF-4A5A-BDF7-B1D8BD7844B0}" imageType="cover" transitionDur="1000" showBg="0">
                      <p166:blipFill xmlns:p166="http://schemas.microsoft.com/office/powerpoint/2016/6/main"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97971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2" name="Slide Zoom 31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2492CB1A-F4AF-4F3F-9E35-A39A5F11B5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2445" y="4480864"/>
                <a:ext cx="1897971" cy="1714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928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40BF62B9-2CDD-4B0D-9B60-2F751F479444}"/>
              </a:ext>
            </a:extLst>
          </p:cNvPr>
          <p:cNvSpPr txBox="1"/>
          <p:nvPr/>
        </p:nvSpPr>
        <p:spPr>
          <a:xfrm>
            <a:off x="650885" y="2829235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Software</a:t>
            </a:r>
            <a:endParaRPr lang="en-GB" sz="28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A81441-6748-4675-A9DB-7F6049EACEF4}"/>
              </a:ext>
            </a:extLst>
          </p:cNvPr>
          <p:cNvCxnSpPr>
            <a:cxnSpLocks/>
          </p:cNvCxnSpPr>
          <p:nvPr/>
        </p:nvCxnSpPr>
        <p:spPr>
          <a:xfrm flipV="1">
            <a:off x="965079" y="3428999"/>
            <a:ext cx="1351643" cy="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Black texture">
            <a:extLst>
              <a:ext uri="{FF2B5EF4-FFF2-40B4-BE49-F238E27FC236}">
                <a16:creationId xmlns:a16="http://schemas.microsoft.com/office/drawing/2014/main" id="{4930911C-D052-40DA-9D3F-1586406E87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 b="7802"/>
          <a:stretch/>
        </p:blipFill>
        <p:spPr>
          <a:xfrm>
            <a:off x="3275263" y="1139989"/>
            <a:ext cx="8085408" cy="454804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63C4EB-3984-4223-AC71-469A3948B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263" y="1139989"/>
            <a:ext cx="8085408" cy="45480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103D48-85C1-4E5A-9873-59C98664036D}"/>
              </a:ext>
            </a:extLst>
          </p:cNvPr>
          <p:cNvSpPr txBox="1"/>
          <p:nvPr/>
        </p:nvSpPr>
        <p:spPr>
          <a:xfrm>
            <a:off x="214535" y="3719393"/>
            <a:ext cx="2852728" cy="25545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Franklin Gothic Medium Cond" panose="020B0606030402020204" pitchFamily="34" charset="0"/>
              </a:rPr>
              <a:t>Python for the codebase.</a:t>
            </a:r>
          </a:p>
          <a:p>
            <a:r>
              <a:rPr lang="en-GB" sz="1600" dirty="0" err="1">
                <a:solidFill>
                  <a:schemeClr val="bg2"/>
                </a:solidFill>
                <a:latin typeface="Franklin Gothic Medium Cond" panose="020B0606030402020204" pitchFamily="34" charset="0"/>
              </a:rPr>
              <a:t>NetworkX</a:t>
            </a:r>
            <a:r>
              <a:rPr lang="en-GB" sz="1600" dirty="0">
                <a:solidFill>
                  <a:schemeClr val="bg2"/>
                </a:solidFill>
                <a:latin typeface="Franklin Gothic Medium Cond" panose="020B0606030402020204" pitchFamily="34" charset="0"/>
              </a:rPr>
              <a:t> for analysis of directed graphs and visualisation of universe of braided qubits.</a:t>
            </a:r>
          </a:p>
          <a:p>
            <a:endParaRPr lang="en-GB" sz="1600" dirty="0">
              <a:solidFill>
                <a:schemeClr val="bg2"/>
              </a:solidFill>
              <a:latin typeface="Franklin Gothic Medium Cond" panose="020B0606030402020204" pitchFamily="34" charset="0"/>
            </a:endParaRPr>
          </a:p>
          <a:p>
            <a:r>
              <a:rPr lang="en-GB" sz="1600" i="1" dirty="0">
                <a:solidFill>
                  <a:schemeClr val="bg2"/>
                </a:solidFill>
                <a:latin typeface="Franklin Gothic Medium Cond" panose="020B0606030402020204" pitchFamily="34" charset="0"/>
              </a:rPr>
              <a:t>Q. What is the most appropriate Machine Learning (ML) software / method for assessing qubit entanglement and doing quantum simulation?</a:t>
            </a:r>
          </a:p>
        </p:txBody>
      </p:sp>
    </p:spTree>
    <p:extLst>
      <p:ext uri="{BB962C8B-B14F-4D97-AF65-F5344CB8AC3E}">
        <p14:creationId xmlns:p14="http://schemas.microsoft.com/office/powerpoint/2010/main" val="1420918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40BF62B9-2CDD-4B0D-9B60-2F751F479444}"/>
              </a:ext>
            </a:extLst>
          </p:cNvPr>
          <p:cNvSpPr txBox="1"/>
          <p:nvPr/>
        </p:nvSpPr>
        <p:spPr>
          <a:xfrm>
            <a:off x="617191" y="2844102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Adjacency</a:t>
            </a:r>
            <a:endParaRPr lang="en-GB" sz="28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A81441-6748-4675-A9DB-7F6049EACEF4}"/>
              </a:ext>
            </a:extLst>
          </p:cNvPr>
          <p:cNvCxnSpPr>
            <a:cxnSpLocks/>
          </p:cNvCxnSpPr>
          <p:nvPr/>
        </p:nvCxnSpPr>
        <p:spPr>
          <a:xfrm flipV="1">
            <a:off x="965079" y="3428999"/>
            <a:ext cx="1351643" cy="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Black texture">
            <a:extLst>
              <a:ext uri="{FF2B5EF4-FFF2-40B4-BE49-F238E27FC236}">
                <a16:creationId xmlns:a16="http://schemas.microsoft.com/office/drawing/2014/main" id="{4930911C-D052-40DA-9D3F-1586406E87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 b="7802"/>
          <a:stretch/>
        </p:blipFill>
        <p:spPr>
          <a:xfrm>
            <a:off x="3275263" y="1139989"/>
            <a:ext cx="8085408" cy="4548042"/>
          </a:xfrm>
          <a:prstGeom prst="rect">
            <a:avLst/>
          </a:prstGeom>
        </p:spPr>
      </p:pic>
      <p:pic>
        <p:nvPicPr>
          <p:cNvPr id="7" name="Picture 6" descr="A picture containing food, blue, rug&#10;&#10;Description automatically generated">
            <a:extLst>
              <a:ext uri="{FF2B5EF4-FFF2-40B4-BE49-F238E27FC236}">
                <a16:creationId xmlns:a16="http://schemas.microsoft.com/office/drawing/2014/main" id="{DB76A0FA-CA58-4DAD-B442-5AF821C78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263" y="1169969"/>
            <a:ext cx="8085408" cy="45180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338B06-AF3F-431E-B436-B23CC2B98078}"/>
              </a:ext>
            </a:extLst>
          </p:cNvPr>
          <p:cNvSpPr txBox="1"/>
          <p:nvPr/>
        </p:nvSpPr>
        <p:spPr>
          <a:xfrm>
            <a:off x="214535" y="3719393"/>
            <a:ext cx="2852728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Franklin Gothic Medium Cond" panose="020B0606030402020204" pitchFamily="34" charset="0"/>
              </a:rPr>
              <a:t>I am learning how to use the adjacency matrix for word connectivity – here is an example of a random fully-connected (</a:t>
            </a:r>
            <a:r>
              <a:rPr lang="en-GB" sz="1600" dirty="0" err="1">
                <a:solidFill>
                  <a:schemeClr val="bg2"/>
                </a:solidFill>
                <a:latin typeface="Franklin Gothic Medium Cond" panose="020B0606030402020204" pitchFamily="34" charset="0"/>
              </a:rPr>
              <a:t>Erdos</a:t>
            </a:r>
            <a:r>
              <a:rPr lang="en-GB" sz="1600" dirty="0">
                <a:solidFill>
                  <a:schemeClr val="bg2"/>
                </a:solidFill>
                <a:latin typeface="Franklin Gothic Medium Cond" panose="020B0606030402020204" pitchFamily="34" charset="0"/>
              </a:rPr>
              <a:t>) net.</a:t>
            </a:r>
          </a:p>
          <a:p>
            <a:endParaRPr lang="en-GB" sz="1600" dirty="0">
              <a:solidFill>
                <a:schemeClr val="bg2"/>
              </a:solidFill>
              <a:latin typeface="Franklin Gothic Medium Cond" panose="020B0606030402020204" pitchFamily="34" charset="0"/>
            </a:endParaRPr>
          </a:p>
          <a:p>
            <a:r>
              <a:rPr lang="en-GB" sz="1600" i="1" dirty="0">
                <a:solidFill>
                  <a:schemeClr val="bg2"/>
                </a:solidFill>
                <a:latin typeface="Franklin Gothic Medium Cond" panose="020B0606030402020204" pitchFamily="34" charset="0"/>
              </a:rPr>
              <a:t>Q. What’s the best way to visualise many braids corresponding to the different Bell states ?</a:t>
            </a:r>
          </a:p>
        </p:txBody>
      </p:sp>
    </p:spTree>
    <p:extLst>
      <p:ext uri="{BB962C8B-B14F-4D97-AF65-F5344CB8AC3E}">
        <p14:creationId xmlns:p14="http://schemas.microsoft.com/office/powerpoint/2010/main" val="257819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40BF62B9-2CDD-4B0D-9B60-2F751F479444}"/>
              </a:ext>
            </a:extLst>
          </p:cNvPr>
          <p:cNvSpPr txBox="1"/>
          <p:nvPr/>
        </p:nvSpPr>
        <p:spPr>
          <a:xfrm>
            <a:off x="965079" y="2829235"/>
            <a:ext cx="1447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Qubits</a:t>
            </a:r>
            <a:endParaRPr lang="en-GB" sz="28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A81441-6748-4675-A9DB-7F6049EACEF4}"/>
              </a:ext>
            </a:extLst>
          </p:cNvPr>
          <p:cNvCxnSpPr>
            <a:cxnSpLocks/>
          </p:cNvCxnSpPr>
          <p:nvPr/>
        </p:nvCxnSpPr>
        <p:spPr>
          <a:xfrm flipV="1">
            <a:off x="965079" y="3428999"/>
            <a:ext cx="1351643" cy="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Black texture">
            <a:extLst>
              <a:ext uri="{FF2B5EF4-FFF2-40B4-BE49-F238E27FC236}">
                <a16:creationId xmlns:a16="http://schemas.microsoft.com/office/drawing/2014/main" id="{4930911C-D052-40DA-9D3F-1586406E87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 b="7802"/>
          <a:stretch/>
        </p:blipFill>
        <p:spPr>
          <a:xfrm>
            <a:off x="3275263" y="1139989"/>
            <a:ext cx="8085408" cy="45480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7F453E-25A1-448F-8814-2317CED9FC7F}"/>
              </a:ext>
            </a:extLst>
          </p:cNvPr>
          <p:cNvSpPr txBox="1"/>
          <p:nvPr/>
        </p:nvSpPr>
        <p:spPr>
          <a:xfrm>
            <a:off x="214535" y="3719393"/>
            <a:ext cx="2852728" cy="206210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Franklin Gothic Medium Cond" panose="020B0606030402020204" pitchFamily="34" charset="0"/>
              </a:rPr>
              <a:t>Perhaps we need to consider using the </a:t>
            </a:r>
            <a:r>
              <a:rPr lang="en-GB" sz="1600" b="1" i="1" dirty="0">
                <a:solidFill>
                  <a:schemeClr val="bg2"/>
                </a:solidFill>
                <a:latin typeface="Franklin Gothic Medium Cond" panose="020B0606030402020204" pitchFamily="34" charset="0"/>
              </a:rPr>
              <a:t>Bloch Sphere  </a:t>
            </a:r>
            <a:r>
              <a:rPr lang="en-GB" sz="1600" dirty="0">
                <a:solidFill>
                  <a:schemeClr val="bg2"/>
                </a:solidFill>
                <a:latin typeface="Franklin Gothic Medium Cond" panose="020B0606030402020204" pitchFamily="34" charset="0"/>
              </a:rPr>
              <a:t>for qubits when the number of </a:t>
            </a:r>
            <a:r>
              <a:rPr lang="en-GB" sz="1600" dirty="0" err="1">
                <a:solidFill>
                  <a:schemeClr val="bg2"/>
                </a:solidFill>
                <a:latin typeface="Franklin Gothic Medium Cond" panose="020B0606030402020204" pitchFamily="34" charset="0"/>
              </a:rPr>
              <a:t>anyons</a:t>
            </a:r>
            <a:r>
              <a:rPr lang="en-GB" sz="1600" dirty="0">
                <a:solidFill>
                  <a:schemeClr val="bg2"/>
                </a:solidFill>
                <a:latin typeface="Franklin Gothic Medium Cond" panose="020B0606030402020204" pitchFamily="34" charset="0"/>
              </a:rPr>
              <a:t> is large.</a:t>
            </a:r>
          </a:p>
          <a:p>
            <a:endParaRPr lang="en-GB" sz="1600" dirty="0">
              <a:solidFill>
                <a:schemeClr val="bg2"/>
              </a:solidFill>
              <a:latin typeface="Franklin Gothic Medium Cond" panose="020B0606030402020204" pitchFamily="34" charset="0"/>
            </a:endParaRPr>
          </a:p>
          <a:p>
            <a:r>
              <a:rPr lang="en-GB" sz="1600" i="1" dirty="0">
                <a:solidFill>
                  <a:schemeClr val="bg2"/>
                </a:solidFill>
                <a:latin typeface="Franklin Gothic Medium Cond" panose="020B0606030402020204" pitchFamily="34" charset="0"/>
              </a:rPr>
              <a:t>Q. What is the best way to make use of this in the ML / quantum simulation downstream processing ? </a:t>
            </a:r>
          </a:p>
        </p:txBody>
      </p:sp>
      <p:pic>
        <p:nvPicPr>
          <p:cNvPr id="7" name="Picture 6" descr="A picture containing object, bubble, monitor, screen&#10;&#10;Description automatically generated">
            <a:extLst>
              <a:ext uri="{FF2B5EF4-FFF2-40B4-BE49-F238E27FC236}">
                <a16:creationId xmlns:a16="http://schemas.microsoft.com/office/drawing/2014/main" id="{00363019-4553-4DCE-B061-3EC4A9935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263" y="1139989"/>
            <a:ext cx="8085408" cy="454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965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Aharoni</vt:lpstr>
      <vt:lpstr>Arial</vt:lpstr>
      <vt:lpstr>Calibri</vt:lpstr>
      <vt:lpstr>Calibri Light</vt:lpstr>
      <vt:lpstr>Franklin Gothic Demi</vt:lpstr>
      <vt:lpstr>Franklin Gothic Medium Cond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patternizer</dc:creator>
  <cp:lastModifiedBy>patternizer</cp:lastModifiedBy>
  <cp:revision>151</cp:revision>
  <dcterms:created xsi:type="dcterms:W3CDTF">2020-05-20T13:17:36Z</dcterms:created>
  <dcterms:modified xsi:type="dcterms:W3CDTF">2020-05-21T01:59:52Z</dcterms:modified>
</cp:coreProperties>
</file>