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armo.org/conferences/Proceedings/complist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The new Pbl_met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library</a:t>
            </a:r>
            <a:r>
              <a:rPr lang="it-IT" dirty="0" smtClean="0"/>
              <a:t> for the </a:t>
            </a:r>
            <a:r>
              <a:rPr lang="it-IT" dirty="0" err="1" smtClean="0"/>
              <a:t>analysis</a:t>
            </a:r>
            <a:r>
              <a:rPr lang="it-IT" dirty="0" smtClean="0"/>
              <a:t> and processing of micro-</a:t>
            </a:r>
            <a:r>
              <a:rPr lang="it-IT" dirty="0" err="1" smtClean="0"/>
              <a:t>meteorological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020" y="5470533"/>
            <a:ext cx="199073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Mauri Favaron</a:t>
            </a:r>
            <a:r>
              <a:rPr lang="it-IT" smtClean="0"/>
              <a:t/>
            </a:r>
            <a:br>
              <a:rPr lang="it-IT" smtClean="0"/>
            </a:br>
            <a:r>
              <a:rPr lang="it-IT" smtClean="0"/>
              <a:t>August 2018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smtClean="0"/>
              <a:t> the pbl_met?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Fortran </a:t>
            </a:r>
            <a:r>
              <a:rPr lang="it-IT" dirty="0" err="1" smtClean="0"/>
              <a:t>library</a:t>
            </a:r>
            <a:endParaRPr lang="it-IT" dirty="0" smtClean="0"/>
          </a:p>
          <a:p>
            <a:r>
              <a:rPr lang="it-IT" dirty="0" smtClean="0"/>
              <a:t>Open-source</a:t>
            </a:r>
          </a:p>
          <a:p>
            <a:r>
              <a:rPr lang="it-IT" dirty="0" smtClean="0"/>
              <a:t>License </a:t>
            </a:r>
            <a:r>
              <a:rPr lang="it-IT" dirty="0" err="1" smtClean="0"/>
              <a:t>allows</a:t>
            </a:r>
            <a:r>
              <a:rPr lang="it-IT" dirty="0" smtClean="0"/>
              <a:t> free use for commercial and non-commercial </a:t>
            </a:r>
            <a:r>
              <a:rPr lang="it-IT" dirty="0" err="1" smtClean="0"/>
              <a:t>applications</a:t>
            </a:r>
            <a:endParaRPr lang="it-IT" dirty="0" smtClean="0"/>
          </a:p>
          <a:p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endParaRPr lang="it-IT" dirty="0" smtClean="0"/>
          </a:p>
          <a:p>
            <a:pPr lvl="1"/>
            <a:r>
              <a:rPr lang="it-IT" dirty="0" smtClean="0"/>
              <a:t>1D </a:t>
            </a:r>
            <a:r>
              <a:rPr lang="it-IT" dirty="0" err="1" smtClean="0"/>
              <a:t>meteorological</a:t>
            </a:r>
            <a:r>
              <a:rPr lang="it-IT" dirty="0" smtClean="0"/>
              <a:t> processors (e.g. ST-Me, by Servizi Territorio </a:t>
            </a:r>
            <a:r>
              <a:rPr lang="it-IT" dirty="0" err="1" smtClean="0"/>
              <a:t>srl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Ultrasonic</a:t>
            </a:r>
            <a:r>
              <a:rPr lang="it-IT" dirty="0" smtClean="0"/>
              <a:t> </a:t>
            </a:r>
            <a:r>
              <a:rPr lang="it-IT" dirty="0" err="1" smtClean="0"/>
              <a:t>anemometer</a:t>
            </a:r>
            <a:r>
              <a:rPr lang="it-IT" dirty="0" smtClean="0"/>
              <a:t> data screening and </a:t>
            </a:r>
            <a:r>
              <a:rPr lang="it-IT" dirty="0" err="1" smtClean="0"/>
              <a:t>preliminary</a:t>
            </a:r>
            <a:r>
              <a:rPr lang="it-IT" dirty="0" smtClean="0"/>
              <a:t> processing</a:t>
            </a:r>
          </a:p>
          <a:p>
            <a:pPr lvl="1"/>
            <a:r>
              <a:rPr lang="it-IT" dirty="0" smtClean="0"/>
              <a:t>SODAR and SODAR/RASS data </a:t>
            </a:r>
            <a:r>
              <a:rPr lang="it-IT" dirty="0" err="1" smtClean="0"/>
              <a:t>validation</a:t>
            </a:r>
            <a:r>
              <a:rPr lang="it-IT" dirty="0" smtClean="0"/>
              <a:t> and processing</a:t>
            </a:r>
          </a:p>
          <a:p>
            <a:pPr lvl="1"/>
            <a:r>
              <a:rPr lang="it-IT" dirty="0" err="1" smtClean="0"/>
              <a:t>Narrow-beam</a:t>
            </a:r>
            <a:r>
              <a:rPr lang="it-IT" dirty="0" smtClean="0"/>
              <a:t> </a:t>
            </a:r>
            <a:r>
              <a:rPr lang="it-IT" dirty="0" err="1" smtClean="0"/>
              <a:t>weather</a:t>
            </a:r>
            <a:r>
              <a:rPr lang="it-IT" dirty="0" smtClean="0"/>
              <a:t> radar (e.g. MRR2 by </a:t>
            </a:r>
            <a:r>
              <a:rPr lang="it-IT" dirty="0" err="1" smtClean="0"/>
              <a:t>Metek</a:t>
            </a:r>
            <a:r>
              <a:rPr lang="it-IT" dirty="0" smtClean="0"/>
              <a:t> </a:t>
            </a:r>
            <a:r>
              <a:rPr lang="it-IT" dirty="0" err="1" smtClean="0"/>
              <a:t>GmbH</a:t>
            </a:r>
            <a:r>
              <a:rPr lang="it-IT" dirty="0" smtClean="0"/>
              <a:t>) data processing</a:t>
            </a:r>
          </a:p>
          <a:p>
            <a:pPr lvl="1"/>
            <a:r>
              <a:rPr lang="it-IT" dirty="0" err="1" smtClean="0"/>
              <a:t>Meteorological</a:t>
            </a:r>
            <a:r>
              <a:rPr lang="it-IT" dirty="0" smtClean="0"/>
              <a:t> data </a:t>
            </a:r>
            <a:r>
              <a:rPr lang="it-IT" dirty="0" err="1" smtClean="0"/>
              <a:t>validation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Pbl_met </a:t>
            </a:r>
            <a:r>
              <a:rPr lang="it-IT" dirty="0" err="1" smtClean="0"/>
              <a:t>Modules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pbl_base.f90 – Common </a:t>
            </a:r>
            <a:r>
              <a:rPr lang="it-IT" dirty="0" err="1" smtClean="0"/>
              <a:t>conventions</a:t>
            </a:r>
            <a:endParaRPr lang="it-IT" dirty="0" smtClean="0"/>
          </a:p>
          <a:p>
            <a:r>
              <a:rPr lang="it-IT" dirty="0" smtClean="0"/>
              <a:t>pbl_time.f90 – Date-and-</a:t>
            </a:r>
            <a:r>
              <a:rPr lang="it-IT" dirty="0" err="1" smtClean="0"/>
              <a:t>times</a:t>
            </a:r>
            <a:r>
              <a:rPr lang="it-IT" dirty="0" smtClean="0"/>
              <a:t>; Basic </a:t>
            </a:r>
            <a:r>
              <a:rPr lang="it-IT" dirty="0" err="1" smtClean="0"/>
              <a:t>astronomy</a:t>
            </a:r>
            <a:r>
              <a:rPr lang="it-IT" dirty="0" smtClean="0"/>
              <a:t> (solar)</a:t>
            </a:r>
          </a:p>
          <a:p>
            <a:r>
              <a:rPr lang="it-IT" dirty="0" smtClean="0"/>
              <a:t>pbl_stat.f90 – Basic </a:t>
            </a:r>
            <a:r>
              <a:rPr lang="it-IT" dirty="0" err="1" smtClean="0"/>
              <a:t>statistics</a:t>
            </a:r>
            <a:r>
              <a:rPr lang="it-IT" dirty="0" smtClean="0"/>
              <a:t>; Time </a:t>
            </a:r>
            <a:r>
              <a:rPr lang="it-IT" dirty="0" err="1" smtClean="0"/>
              <a:t>series</a:t>
            </a:r>
            <a:endParaRPr lang="it-IT" dirty="0" smtClean="0"/>
          </a:p>
          <a:p>
            <a:r>
              <a:rPr lang="it-IT" dirty="0" smtClean="0"/>
              <a:t>pbl_thermo.f90 – </a:t>
            </a:r>
            <a:r>
              <a:rPr lang="it-IT" dirty="0" err="1" smtClean="0"/>
              <a:t>Thermodynamics</a:t>
            </a:r>
            <a:r>
              <a:rPr lang="it-IT" dirty="0" smtClean="0"/>
              <a:t>; </a:t>
            </a:r>
            <a:r>
              <a:rPr lang="it-IT" dirty="0" err="1" smtClean="0"/>
              <a:t>Psychrometry</a:t>
            </a:r>
            <a:r>
              <a:rPr lang="it-IT" dirty="0" smtClean="0"/>
              <a:t>; </a:t>
            </a:r>
            <a:r>
              <a:rPr lang="it-IT" dirty="0" err="1" smtClean="0"/>
              <a:t>Radiation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endParaRPr lang="it-IT" dirty="0" smtClean="0"/>
          </a:p>
          <a:p>
            <a:r>
              <a:rPr lang="it-IT" dirty="0" smtClean="0"/>
              <a:t>pbl_evtrn.f90 – </a:t>
            </a:r>
            <a:r>
              <a:rPr lang="it-IT" dirty="0" err="1" smtClean="0"/>
              <a:t>Evapotranspiration</a:t>
            </a:r>
            <a:r>
              <a:rPr lang="it-IT" dirty="0" smtClean="0"/>
              <a:t> (</a:t>
            </a:r>
            <a:r>
              <a:rPr lang="it-IT" dirty="0" err="1" smtClean="0"/>
              <a:t>Penman-Monteith</a:t>
            </a:r>
            <a:r>
              <a:rPr lang="it-IT" dirty="0" smtClean="0"/>
              <a:t> ASCE </a:t>
            </a:r>
            <a:r>
              <a:rPr lang="it-IT" dirty="0" err="1" smtClean="0"/>
              <a:t>ref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)</a:t>
            </a:r>
          </a:p>
          <a:p>
            <a:r>
              <a:rPr lang="it-IT" dirty="0" smtClean="0"/>
              <a:t>pbl_wind.f90 – </a:t>
            </a:r>
            <a:r>
              <a:rPr lang="it-IT" dirty="0" err="1" smtClean="0"/>
              <a:t>Anemology</a:t>
            </a:r>
            <a:r>
              <a:rPr lang="it-IT" dirty="0" smtClean="0"/>
              <a:t>; Basic eddy covariance</a:t>
            </a:r>
          </a:p>
          <a:p>
            <a:r>
              <a:rPr lang="it-IT" dirty="0" smtClean="0"/>
              <a:t>pbl_simil.f90 – </a:t>
            </a:r>
            <a:r>
              <a:rPr lang="it-IT" dirty="0" err="1" smtClean="0"/>
              <a:t>Monin-Obukhov</a:t>
            </a:r>
            <a:r>
              <a:rPr lang="it-IT" dirty="0" smtClean="0"/>
              <a:t> </a:t>
            </a:r>
            <a:r>
              <a:rPr lang="it-IT" dirty="0" err="1" smtClean="0"/>
              <a:t>similarity</a:t>
            </a:r>
            <a:endParaRPr lang="it-IT" dirty="0" smtClean="0"/>
          </a:p>
          <a:p>
            <a:r>
              <a:rPr lang="it-IT" dirty="0" smtClean="0"/>
              <a:t>pbl_depth.f90 – Mixing </a:t>
            </a:r>
            <a:r>
              <a:rPr lang="it-IT" dirty="0" err="1" smtClean="0"/>
              <a:t>height</a:t>
            </a:r>
            <a:r>
              <a:rPr lang="it-IT" dirty="0" smtClean="0"/>
              <a:t>; </a:t>
            </a:r>
            <a:r>
              <a:rPr lang="it-IT" dirty="0" err="1" smtClean="0"/>
              <a:t>Dispersion</a:t>
            </a:r>
            <a:r>
              <a:rPr lang="it-IT" dirty="0" smtClean="0"/>
              <a:t> </a:t>
            </a:r>
            <a:r>
              <a:rPr lang="it-IT" dirty="0" err="1" smtClean="0"/>
              <a:t>indicators</a:t>
            </a:r>
            <a:endParaRPr lang="it-IT" dirty="0" smtClean="0"/>
          </a:p>
          <a:p>
            <a:r>
              <a:rPr lang="it-IT" dirty="0" smtClean="0"/>
              <a:t>pbl_met.f90 –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collector</a:t>
            </a:r>
            <a:r>
              <a:rPr lang="it-IT" dirty="0" smtClean="0"/>
              <a:t>; Single </a:t>
            </a:r>
            <a:r>
              <a:rPr lang="it-IT" dirty="0" err="1" smtClean="0"/>
              <a:t>interface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39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heritage of</a:t>
            </a:r>
            <a:br>
              <a:rPr lang="en-US" dirty="0" smtClean="0"/>
            </a:br>
            <a:r>
              <a:rPr lang="en-US" dirty="0" smtClean="0"/>
              <a:t>legacy pbl_met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i="1" dirty="0" smtClean="0"/>
              <a:t>pbl_met</a:t>
            </a:r>
            <a:r>
              <a:rPr lang="en-US" dirty="0" smtClean="0"/>
              <a:t> widely extends a pre-</a:t>
            </a:r>
            <a:r>
              <a:rPr lang="en-US" dirty="0" err="1" smtClean="0"/>
              <a:t>exixtent</a:t>
            </a:r>
            <a:r>
              <a:rPr lang="en-US" dirty="0" smtClean="0"/>
              <a:t> library, named PBL_MET (letter case </a:t>
            </a:r>
            <a:r>
              <a:rPr lang="en-US" i="1" dirty="0" smtClean="0"/>
              <a:t>is</a:t>
            </a:r>
            <a:r>
              <a:rPr lang="en-US" dirty="0" smtClean="0"/>
              <a:t> relevant)</a:t>
            </a:r>
          </a:p>
          <a:p>
            <a:r>
              <a:rPr lang="en-US" dirty="0" smtClean="0"/>
              <a:t>Legacy PBL_MET was realized by prof. Roberto </a:t>
            </a:r>
            <a:r>
              <a:rPr lang="en-US" dirty="0" err="1" smtClean="0"/>
              <a:t>Sozzi</a:t>
            </a:r>
            <a:r>
              <a:rPr lang="en-US" dirty="0" smtClean="0"/>
              <a:t> and dr. Daniel </a:t>
            </a:r>
            <a:r>
              <a:rPr lang="en-US" dirty="0" err="1" smtClean="0"/>
              <a:t>Fraternali</a:t>
            </a:r>
            <a:endParaRPr lang="en-US" dirty="0" smtClean="0"/>
          </a:p>
          <a:p>
            <a:r>
              <a:rPr lang="en-US" dirty="0" smtClean="0"/>
              <a:t>Presented at </a:t>
            </a:r>
            <a:r>
              <a:rPr lang="en-US" dirty="0" err="1" smtClean="0"/>
              <a:t>Manno</a:t>
            </a:r>
            <a:r>
              <a:rPr lang="en-US" dirty="0"/>
              <a:t>, 1994 (URL: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www.harmo.org/conferences/Proceedings/complist.asp</a:t>
            </a:r>
            <a:r>
              <a:rPr lang="en-US" dirty="0" smtClean="0"/>
              <a:t> )</a:t>
            </a:r>
          </a:p>
          <a:p>
            <a:r>
              <a:rPr lang="en-US" dirty="0" smtClean="0"/>
              <a:t>Specific focus: helping to craft 1D meteorological processors, for use in dispersion modeling</a:t>
            </a:r>
          </a:p>
          <a:p>
            <a:r>
              <a:rPr lang="en-US" dirty="0" smtClean="0"/>
              <a:t>Intended users: expert atmospheric physicists</a:t>
            </a:r>
          </a:p>
          <a:p>
            <a:r>
              <a:rPr lang="en-US" dirty="0" smtClean="0"/>
              <a:t>State: closed-source commercial library, then declassified (circa 2016) and placed to the open-source.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0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Quite a part of </a:t>
            </a:r>
            <a:r>
              <a:rPr lang="en-US" i="1" dirty="0" smtClean="0"/>
              <a:t>pbl_met</a:t>
            </a:r>
            <a:r>
              <a:rPr lang="en-US" dirty="0" smtClean="0"/>
              <a:t> is “test code”, aimed at harnessing procedure functionalities, and “proving” they are correct.</a:t>
            </a:r>
          </a:p>
          <a:p>
            <a:r>
              <a:rPr lang="en-US" dirty="0" smtClean="0"/>
              <a:t>This is unlike the legacy PBL_MET, for which test code was not released.</a:t>
            </a:r>
          </a:p>
          <a:p>
            <a:r>
              <a:rPr lang="en-US" dirty="0" smtClean="0"/>
              <a:t>Test code, collected under directory “/test”, also provides examples on using individual routines.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fortran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date, much scientific code is written using Python and R, so why indulging </a:t>
            </a:r>
            <a:r>
              <a:rPr lang="en-US" dirty="0"/>
              <a:t>o</a:t>
            </a:r>
            <a:r>
              <a:rPr lang="en-US" dirty="0" smtClean="0"/>
              <a:t>n Fortran?</a:t>
            </a:r>
          </a:p>
          <a:p>
            <a:r>
              <a:rPr lang="en-US" dirty="0" smtClean="0"/>
              <a:t>Our main reasons are, small footprint and run-time efficiency.</a:t>
            </a:r>
          </a:p>
          <a:p>
            <a:r>
              <a:rPr lang="en-US" dirty="0" smtClean="0"/>
              <a:t>Likely use cases:</a:t>
            </a:r>
          </a:p>
          <a:p>
            <a:pPr lvl="1"/>
            <a:r>
              <a:rPr lang="en-US" dirty="0" smtClean="0"/>
              <a:t>Real-time met processors on small scale embedded systems.</a:t>
            </a:r>
          </a:p>
          <a:p>
            <a:pPr lvl="1"/>
            <a:r>
              <a:rPr lang="en-US" dirty="0" smtClean="0"/>
              <a:t>Inclusion as component in meteorological and atmospheric pollutant dispersion models.</a:t>
            </a:r>
          </a:p>
          <a:p>
            <a:r>
              <a:rPr lang="en-US" dirty="0" smtClean="0"/>
              <a:t>Besides, Fortran is still used and well known among the geophysicists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6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specific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i="1" dirty="0" smtClean="0"/>
              <a:t>modern</a:t>
            </a:r>
            <a:r>
              <a:rPr lang="en-US" dirty="0" smtClean="0"/>
              <a:t> Fortran (i.e. Fortran 2003, 2008, 2015) extensive support is provided for current programming paradigms, e.g. object orientation and large-scale programming.</a:t>
            </a:r>
          </a:p>
          <a:p>
            <a:r>
              <a:rPr lang="en-US" dirty="0" smtClean="0"/>
              <a:t>Modern Fortran natively supports parallelism, both fine-grained (e.g. SIMD) and coarse-grained (e.g. multi-core).</a:t>
            </a:r>
          </a:p>
          <a:p>
            <a:pPr lvl="1"/>
            <a:r>
              <a:rPr lang="en-US" dirty="0" smtClean="0"/>
              <a:t>Not directly used in </a:t>
            </a:r>
            <a:r>
              <a:rPr lang="en-US" i="1" dirty="0" smtClean="0"/>
              <a:t>pbl_met</a:t>
            </a:r>
            <a:r>
              <a:rPr lang="en-US" dirty="0" smtClean="0"/>
              <a:t>, but allowing easy inclusion in parallel code.</a:t>
            </a:r>
          </a:p>
          <a:p>
            <a:r>
              <a:rPr lang="en-US" dirty="0" smtClean="0"/>
              <a:t>Very important (most, possibly): modern Fortran allows writing </a:t>
            </a:r>
            <a:r>
              <a:rPr lang="en-US" i="1" dirty="0" smtClean="0"/>
              <a:t>readable</a:t>
            </a:r>
            <a:r>
              <a:rPr lang="en-US" dirty="0" smtClean="0"/>
              <a:t> and </a:t>
            </a:r>
            <a:r>
              <a:rPr lang="en-US" i="1" dirty="0" smtClean="0"/>
              <a:t>understandable</a:t>
            </a:r>
            <a:r>
              <a:rPr lang="en-US" dirty="0" smtClean="0"/>
              <a:t>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pbl_met</a:t>
            </a:r>
            <a:r>
              <a:rPr lang="en-US" dirty="0" smtClean="0"/>
              <a:t> places a very high value in </a:t>
            </a:r>
            <a:r>
              <a:rPr lang="en-US" i="1" dirty="0" smtClean="0"/>
              <a:t>readable</a:t>
            </a:r>
            <a:r>
              <a:rPr lang="en-US" dirty="0" smtClean="0"/>
              <a:t> and </a:t>
            </a:r>
            <a:r>
              <a:rPr lang="en-US" i="1" dirty="0" smtClean="0"/>
              <a:t>understandable</a:t>
            </a:r>
            <a:r>
              <a:rPr lang="en-US" dirty="0" smtClean="0"/>
              <a:t> code.</a:t>
            </a:r>
          </a:p>
          <a:p>
            <a:r>
              <a:rPr lang="en-US" dirty="0" smtClean="0"/>
              <a:t>Our </a:t>
            </a:r>
            <a:r>
              <a:rPr lang="en-US" dirty="0" err="1" smtClean="0"/>
              <a:t>phylosophy</a:t>
            </a:r>
            <a:r>
              <a:rPr lang="en-US" dirty="0" smtClean="0"/>
              <a:t> departs somewhat from traditional open-source: we firmly believe there is no logical reason people, in front of a “public” project, should “sink or swim”.</a:t>
            </a:r>
          </a:p>
          <a:p>
            <a:r>
              <a:rPr lang="en-US" dirty="0" smtClean="0"/>
              <a:t>Our purpose is not selecting tough contributors, but rather making life the least miserable possible to prospective users, who are not necessarily dedicated amateurs or professional programmers.</a:t>
            </a:r>
          </a:p>
          <a:p>
            <a:r>
              <a:rPr lang="en-US" dirty="0" smtClean="0"/>
              <a:t>Because of this, </a:t>
            </a:r>
            <a:r>
              <a:rPr lang="en-US" i="1" dirty="0" smtClean="0"/>
              <a:t>pbl_met</a:t>
            </a:r>
            <a:r>
              <a:rPr lang="en-US" dirty="0" smtClean="0"/>
              <a:t> is “written for people” instead of “for the machine”.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620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8035</TotalTime>
  <Words>535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Arial</vt:lpstr>
      <vt:lpstr>Vapor Trail</vt:lpstr>
      <vt:lpstr>The new Pbl_met</vt:lpstr>
      <vt:lpstr>What is the pbl_met?</vt:lpstr>
      <vt:lpstr>Pbl_met Modules</vt:lpstr>
      <vt:lpstr>The heritage of legacy pbl_met</vt:lpstr>
      <vt:lpstr>Test code</vt:lpstr>
      <vt:lpstr>Why fortran?</vt:lpstr>
      <vt:lpstr>Fortran specific advantages</vt:lpstr>
      <vt:lpstr>Code readability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Pbl_met</dc:title>
  <dc:creator>Mauri Favaron</dc:creator>
  <cp:lastModifiedBy>Mauri Favaron</cp:lastModifiedBy>
  <cp:revision>18</cp:revision>
  <dcterms:created xsi:type="dcterms:W3CDTF">2018-08-19T04:11:10Z</dcterms:created>
  <dcterms:modified xsi:type="dcterms:W3CDTF">2018-09-07T13:13:46Z</dcterms:modified>
</cp:coreProperties>
</file>