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CF2F69-B066-466F-B9AC-C19017A6CAB5}">
  <a:tblStyle styleId="{1DCF2F69-B066-466F-B9AC-C19017A6CA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d6141581_1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d6141581_1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d6141581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d6141581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d6141581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d6141581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4d6141581_1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4d6141581_1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4d6141581_1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4d6141581_1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r>
              <a:rPr lang="fr-BE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r>
              <a:rPr lang="fr-BE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BE" sz="4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STÉGANOGRAPHIE 					      </a:t>
            </a:r>
            <a:r>
              <a:rPr b="1" i="0" lang="fr-BE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SUR IMAGE</a:t>
            </a:r>
            <a:endParaRPr b="1" sz="36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BE" sz="2200" strike="noStrike">
                <a:latin typeface="Arial"/>
                <a:ea typeface="Arial"/>
                <a:cs typeface="Arial"/>
                <a:sym typeface="Arial"/>
              </a:rPr>
              <a:t> 											Patti Philippe, Foud Hind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" type="subTitle"/>
          </p:nvPr>
        </p:nvSpPr>
        <p:spPr>
          <a:xfrm>
            <a:off x="720000" y="300960"/>
            <a:ext cx="8855700" cy="58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BE" sz="4400"/>
              <a:t>Merci de votre écoute !</a:t>
            </a:r>
            <a:endParaRPr b="1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BE" sz="4400">
                <a:solidFill>
                  <a:srgbClr val="333333"/>
                </a:solidFill>
              </a:rPr>
              <a:t>Sommaire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1414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fr-BE" sz="2800">
                <a:solidFill>
                  <a:srgbClr val="333333"/>
                </a:solidFill>
              </a:rPr>
              <a:t>Principe de stéganographie</a:t>
            </a:r>
            <a:endParaRPr sz="28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fr-BE" sz="2800">
                <a:solidFill>
                  <a:srgbClr val="333333"/>
                </a:solidFill>
              </a:rPr>
              <a:t>L.S.B. - Least Significant Bit</a:t>
            </a:r>
            <a:endParaRPr sz="28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fr-BE" sz="2800">
                <a:solidFill>
                  <a:srgbClr val="333333"/>
                </a:solidFill>
              </a:rPr>
              <a:t>Structure du bitmap</a:t>
            </a:r>
            <a:endParaRPr sz="28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fr-BE" sz="2800">
                <a:solidFill>
                  <a:srgbClr val="333333"/>
                </a:solidFill>
              </a:rPr>
              <a:t>Structure du gif</a:t>
            </a:r>
            <a:endParaRPr sz="2800">
              <a:solidFill>
                <a:srgbClr val="3333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fr-BE" sz="2800">
                <a:solidFill>
                  <a:srgbClr val="333333"/>
                </a:solidFill>
              </a:rPr>
              <a:t>Color table</a:t>
            </a:r>
            <a:endParaRPr sz="28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fr-BE" sz="2800">
                <a:solidFill>
                  <a:srgbClr val="333333"/>
                </a:solidFill>
              </a:rPr>
              <a:t>Demo</a:t>
            </a:r>
            <a:endParaRPr sz="28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fr-BE" sz="2800">
                <a:solidFill>
                  <a:srgbClr val="333333"/>
                </a:solidFill>
              </a:rPr>
              <a:t>Questions</a:t>
            </a:r>
            <a:endParaRPr sz="2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BE" sz="4400">
                <a:solidFill>
                  <a:srgbClr val="333333"/>
                </a:solidFill>
              </a:rPr>
              <a:t>P</a:t>
            </a:r>
            <a:r>
              <a:rPr b="1" lang="fr-BE" sz="4400">
                <a:solidFill>
                  <a:srgbClr val="333333"/>
                </a:solidFill>
              </a:rPr>
              <a:t>rincipe de stéganographie</a:t>
            </a:r>
            <a:endParaRPr b="1" sz="4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lang="fr-BE" sz="2800">
                <a:solidFill>
                  <a:srgbClr val="333333"/>
                </a:solidFill>
              </a:rPr>
              <a:t>La stéganographie est l’art de dissimuler des données dans d’autres données.</a:t>
            </a:r>
            <a:endParaRPr sz="1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lang="fr-BE" sz="2800">
                <a:solidFill>
                  <a:srgbClr val="333333"/>
                </a:solidFill>
              </a:rPr>
              <a:t>Les types de données :</a:t>
            </a:r>
            <a:endParaRPr sz="2800">
              <a:solidFill>
                <a:srgbClr val="33333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500"/>
              <a:buFont typeface="Noto Sans Symbols"/>
              <a:buChar char="●"/>
            </a:pPr>
            <a:r>
              <a:rPr lang="fr-BE" sz="2700">
                <a:solidFill>
                  <a:srgbClr val="333333"/>
                </a:solidFill>
              </a:rPr>
              <a:t>Fichiers audio, image, texte, ...</a:t>
            </a:r>
            <a:endParaRPr sz="2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b="1" lang="fr-BE" sz="4400">
                <a:solidFill>
                  <a:srgbClr val="333333"/>
                </a:solidFill>
              </a:rPr>
              <a:t>L.S.B. - Least Significant Bit 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00" y="2376000"/>
            <a:ext cx="7200000" cy="31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BE" sz="4400">
                <a:solidFill>
                  <a:srgbClr val="333333"/>
                </a:solidFill>
              </a:rPr>
              <a:t>Structure du bitmap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640" y="2292840"/>
            <a:ext cx="4064760" cy="397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/>
          <p:nvPr/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561" y="4569178"/>
            <a:ext cx="4246254" cy="12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/>
          <p:nvPr/>
        </p:nvSpPr>
        <p:spPr>
          <a:xfrm>
            <a:off x="7548100" y="4569175"/>
            <a:ext cx="1750500" cy="4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BE" sz="4400">
                <a:solidFill>
                  <a:srgbClr val="333333"/>
                </a:solidFill>
              </a:rPr>
              <a:t>S</a:t>
            </a:r>
            <a:r>
              <a:rPr b="1" lang="fr-BE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tructure du GIF</a:t>
            </a:r>
            <a:endParaRPr b="1" sz="4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0" y="2376000"/>
            <a:ext cx="8640000" cy="262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BE" sz="4400"/>
              <a:t>Color Table</a:t>
            </a:r>
            <a:endParaRPr b="1" sz="4400"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49" y="2160003"/>
            <a:ext cx="4246254" cy="126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33"/>
          <p:cNvGraphicFramePr/>
          <p:nvPr/>
        </p:nvGraphicFramePr>
        <p:xfrm>
          <a:off x="6007413" y="215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{1DCF2F69-B066-466F-B9AC-C19017A6CAB5}</a:tableStyleId>
              </a:tblPr>
              <a:tblGrid>
                <a:gridCol w="990050"/>
                <a:gridCol w="1051675"/>
                <a:gridCol w="1008725"/>
              </a:tblGrid>
              <a:tr h="77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600"/>
                        <a:t>Size in LSD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600"/>
                        <a:t>Number of Colors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600"/>
                        <a:t>Byte Length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192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384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/>
                        <a:t>768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2" name="Google Shape;1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000" y="3840425"/>
            <a:ext cx="4133505" cy="27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3"/>
          <p:cNvSpPr/>
          <p:nvPr/>
        </p:nvSpPr>
        <p:spPr>
          <a:xfrm>
            <a:off x="2818100" y="5192600"/>
            <a:ext cx="2119500" cy="780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subTitle"/>
          </p:nvPr>
        </p:nvSpPr>
        <p:spPr>
          <a:xfrm>
            <a:off x="720000" y="300960"/>
            <a:ext cx="8855700" cy="58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BE" sz="4400"/>
              <a:t>Demo</a:t>
            </a:r>
            <a:endParaRPr b="1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720000" y="300960"/>
            <a:ext cx="8855700" cy="585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BE" sz="4400"/>
              <a:t>Questions ?</a:t>
            </a:r>
            <a:endParaRPr b="1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