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E376AE-2BD1-4F2B-A2DF-6C430DA24770}">
  <a:tblStyle styleId="{76E376AE-2BD1-4F2B-A2DF-6C430DA2477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0" Type="http://schemas.openxmlformats.org/officeDocument/2006/relationships/slide" Target="slides/slide4.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919c9e474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919c9e474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919c9e474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919c9e474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919c9e474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919c9e474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4.jpg"/><Relationship Id="rId5"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4575" y="386375"/>
            <a:ext cx="4392000" cy="740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000"/>
              <a:t>Landm</a:t>
            </a:r>
            <a:r>
              <a:rPr lang="en" sz="3000"/>
              <a:t>ine Detection Robot</a:t>
            </a:r>
            <a:endParaRPr sz="3000"/>
          </a:p>
        </p:txBody>
      </p:sp>
      <p:sp>
        <p:nvSpPr>
          <p:cNvPr id="55" name="Google Shape;55;p13"/>
          <p:cNvSpPr txBox="1"/>
          <p:nvPr>
            <p:ph idx="1" type="subTitle"/>
          </p:nvPr>
        </p:nvSpPr>
        <p:spPr>
          <a:xfrm>
            <a:off x="397300" y="1127075"/>
            <a:ext cx="4475700" cy="1766700"/>
          </a:xfrm>
          <a:prstGeom prst="rect">
            <a:avLst/>
          </a:prstGeom>
        </p:spPr>
        <p:txBody>
          <a:bodyPr anchorCtr="0" anchor="t" bIns="91425" lIns="91425" spcFirstLastPara="1" rIns="91425" wrap="square" tIns="91425">
            <a:normAutofit fontScale="40000" lnSpcReduction="20000"/>
          </a:bodyPr>
          <a:lstStyle/>
          <a:p>
            <a:pPr indent="0" lvl="0" marL="0" rtl="0" algn="just">
              <a:spcBef>
                <a:spcPts val="0"/>
              </a:spcBef>
              <a:spcAft>
                <a:spcPts val="0"/>
              </a:spcAft>
              <a:buNone/>
            </a:pP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In many war-torn countries in the world, various unexploded ammunition and landmines are scattered all over the place. </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To improve demining performance and enhance the safety of deminers, we plan to design an efficient and humanitarian mine action device, which will be more accurate and reliable detection of mines in an area and also will be critical to clearance and successful demining.</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 Landmine Detection robots can uses Arduino uno Rev3 (microprocessor) to operate sensors such as imu, LDC, camera, etc., and drives the stepper- motor at the same time, so that the robot can move around the area</a:t>
            </a:r>
            <a:endParaRPr>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1391373" y="2972902"/>
            <a:ext cx="2995500" cy="1766550"/>
          </a:xfrm>
          <a:prstGeom prst="rect">
            <a:avLst/>
          </a:prstGeom>
          <a:noFill/>
          <a:ln>
            <a:noFill/>
          </a:ln>
        </p:spPr>
      </p:pic>
      <p:pic>
        <p:nvPicPr>
          <p:cNvPr id="57" name="Google Shape;57;p13"/>
          <p:cNvPicPr preferRelativeResize="0"/>
          <p:nvPr/>
        </p:nvPicPr>
        <p:blipFill>
          <a:blip r:embed="rId4">
            <a:alphaModFix/>
          </a:blip>
          <a:stretch>
            <a:fillRect/>
          </a:stretch>
        </p:blipFill>
        <p:spPr>
          <a:xfrm>
            <a:off x="5862250" y="2529800"/>
            <a:ext cx="2944699" cy="2137277"/>
          </a:xfrm>
          <a:prstGeom prst="rect">
            <a:avLst/>
          </a:prstGeom>
          <a:noFill/>
          <a:ln>
            <a:noFill/>
          </a:ln>
        </p:spPr>
      </p:pic>
      <p:pic>
        <p:nvPicPr>
          <p:cNvPr id="58" name="Google Shape;58;p13"/>
          <p:cNvPicPr preferRelativeResize="0"/>
          <p:nvPr/>
        </p:nvPicPr>
        <p:blipFill>
          <a:blip r:embed="rId5">
            <a:alphaModFix/>
          </a:blip>
          <a:stretch>
            <a:fillRect/>
          </a:stretch>
        </p:blipFill>
        <p:spPr>
          <a:xfrm>
            <a:off x="5876225" y="450675"/>
            <a:ext cx="2944701" cy="1964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74876" y="122925"/>
            <a:ext cx="29373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Navigation</a:t>
            </a:r>
            <a:endParaRPr sz="3200"/>
          </a:p>
        </p:txBody>
      </p:sp>
      <p:sp>
        <p:nvSpPr>
          <p:cNvPr id="64" name="Google Shape;64;p14"/>
          <p:cNvSpPr txBox="1"/>
          <p:nvPr>
            <p:ph idx="1" type="subTitle"/>
          </p:nvPr>
        </p:nvSpPr>
        <p:spPr>
          <a:xfrm>
            <a:off x="74875" y="882850"/>
            <a:ext cx="4456800" cy="1966500"/>
          </a:xfrm>
          <a:prstGeom prst="rect">
            <a:avLst/>
          </a:prstGeom>
        </p:spPr>
        <p:txBody>
          <a:bodyPr anchorCtr="0" anchor="t" bIns="91425" lIns="91425" spcFirstLastPara="1" rIns="91425" wrap="square" tIns="91425">
            <a:noAutofit/>
          </a:bodyPr>
          <a:lstStyle/>
          <a:p>
            <a:pPr indent="0" lvl="0" marL="0" rtl="0" algn="just">
              <a:lnSpc>
                <a:spcPct val="90000"/>
              </a:lnSpc>
              <a:spcBef>
                <a:spcPts val="0"/>
              </a:spcBef>
              <a:spcAft>
                <a:spcPts val="0"/>
              </a:spcAft>
              <a:buNone/>
            </a:pPr>
            <a:r>
              <a:rPr b="1" lang="en" sz="1100">
                <a:latin typeface="Times New Roman"/>
                <a:ea typeface="Times New Roman"/>
                <a:cs typeface="Times New Roman"/>
                <a:sym typeface="Times New Roman"/>
              </a:rPr>
              <a:t>· </a:t>
            </a:r>
            <a:r>
              <a:rPr lang="en" sz="1100">
                <a:latin typeface="Times New Roman"/>
                <a:ea typeface="Times New Roman"/>
                <a:cs typeface="Times New Roman"/>
                <a:sym typeface="Times New Roman"/>
              </a:rPr>
              <a:t>Eddy Currents are loops of electrical current caused by a changing magnetic field in a conductor, in this way we can detect metal landmine underground </a:t>
            </a:r>
            <a:endParaRPr sz="1100">
              <a:latin typeface="Times New Roman"/>
              <a:ea typeface="Times New Roman"/>
              <a:cs typeface="Times New Roman"/>
              <a:sym typeface="Times New Roman"/>
            </a:endParaRPr>
          </a:p>
          <a:p>
            <a:pPr indent="0" lvl="0" marL="0" rtl="0" algn="just">
              <a:lnSpc>
                <a:spcPct val="90000"/>
              </a:lnSpc>
              <a:spcBef>
                <a:spcPts val="0"/>
              </a:spcBef>
              <a:spcAft>
                <a:spcPts val="0"/>
              </a:spcAft>
              <a:buNone/>
            </a:pPr>
            <a:r>
              <a:t/>
            </a:r>
            <a:endParaRPr sz="1100">
              <a:latin typeface="Times New Roman"/>
              <a:ea typeface="Times New Roman"/>
              <a:cs typeface="Times New Roman"/>
              <a:sym typeface="Times New Roman"/>
            </a:endParaRPr>
          </a:p>
          <a:p>
            <a:pPr indent="0" lvl="0" marL="0" rtl="0" algn="just">
              <a:lnSpc>
                <a:spcPct val="90000"/>
              </a:lnSpc>
              <a:spcBef>
                <a:spcPts val="0"/>
              </a:spcBef>
              <a:spcAft>
                <a:spcPts val="0"/>
              </a:spcAft>
              <a:buNone/>
            </a:pPr>
            <a:r>
              <a:rPr b="1" lang="en" sz="1100">
                <a:latin typeface="Times New Roman"/>
                <a:ea typeface="Times New Roman"/>
                <a:cs typeface="Times New Roman"/>
                <a:sym typeface="Times New Roman"/>
              </a:rPr>
              <a:t>· </a:t>
            </a:r>
            <a:r>
              <a:rPr lang="en" sz="1100">
                <a:latin typeface="Times New Roman"/>
                <a:ea typeface="Times New Roman"/>
                <a:cs typeface="Times New Roman"/>
                <a:sym typeface="Times New Roman"/>
              </a:rPr>
              <a:t>Cameras are used for safety considerations as a collision between the robot and any living thing, and the cameras’ feedback also helps monitor and manage the robot speed and path.</a:t>
            </a:r>
            <a:endParaRPr sz="1100">
              <a:latin typeface="Times New Roman"/>
              <a:ea typeface="Times New Roman"/>
              <a:cs typeface="Times New Roman"/>
              <a:sym typeface="Times New Roman"/>
            </a:endParaRPr>
          </a:p>
          <a:p>
            <a:pPr indent="0" lvl="0" marL="0" rtl="0" algn="just">
              <a:lnSpc>
                <a:spcPct val="90000"/>
              </a:lnSpc>
              <a:spcBef>
                <a:spcPts val="0"/>
              </a:spcBef>
              <a:spcAft>
                <a:spcPts val="0"/>
              </a:spcAft>
              <a:buNone/>
            </a:pPr>
            <a:r>
              <a:t/>
            </a:r>
            <a:endParaRPr sz="1100">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1100"/>
              <a:buFont typeface="Arial"/>
              <a:buNone/>
            </a:pPr>
            <a:r>
              <a:rPr b="1" lang="en" sz="1100">
                <a:latin typeface="Times New Roman"/>
                <a:ea typeface="Times New Roman"/>
                <a:cs typeface="Times New Roman"/>
                <a:sym typeface="Times New Roman"/>
              </a:rPr>
              <a:t>·  </a:t>
            </a:r>
            <a:r>
              <a:rPr lang="en" sz="1100">
                <a:latin typeface="Times New Roman"/>
                <a:ea typeface="Times New Roman"/>
                <a:cs typeface="Times New Roman"/>
                <a:sym typeface="Times New Roman"/>
              </a:rPr>
              <a:t>Filtered IMU with Camera IMU used as measurements for the Kalman filter,  with wheel encoders providing odometry predictions. Which is used to localize the base frame in the generated depth map and calculate trajectories to the landmine position.</a:t>
            </a:r>
            <a:endParaRPr sz="1100">
              <a:latin typeface="Times New Roman"/>
              <a:ea typeface="Times New Roman"/>
              <a:cs typeface="Times New Roman"/>
              <a:sym typeface="Times New Roman"/>
            </a:endParaRPr>
          </a:p>
        </p:txBody>
      </p:sp>
      <p:pic>
        <p:nvPicPr>
          <p:cNvPr id="65" name="Google Shape;65;p14"/>
          <p:cNvPicPr preferRelativeResize="0"/>
          <p:nvPr/>
        </p:nvPicPr>
        <p:blipFill rotWithShape="1">
          <a:blip r:embed="rId3">
            <a:alphaModFix/>
          </a:blip>
          <a:srcRect b="0" l="0" r="30996" t="0"/>
          <a:stretch/>
        </p:blipFill>
        <p:spPr>
          <a:xfrm>
            <a:off x="5054300" y="2802775"/>
            <a:ext cx="3410833" cy="2277525"/>
          </a:xfrm>
          <a:prstGeom prst="rect">
            <a:avLst/>
          </a:prstGeom>
          <a:noFill/>
          <a:ln>
            <a:noFill/>
          </a:ln>
        </p:spPr>
      </p:pic>
      <p:pic>
        <p:nvPicPr>
          <p:cNvPr id="66" name="Google Shape;66;p14"/>
          <p:cNvPicPr preferRelativeResize="0"/>
          <p:nvPr/>
        </p:nvPicPr>
        <p:blipFill>
          <a:blip r:embed="rId4">
            <a:alphaModFix/>
          </a:blip>
          <a:stretch>
            <a:fillRect/>
          </a:stretch>
        </p:blipFill>
        <p:spPr>
          <a:xfrm>
            <a:off x="4359026" y="46825"/>
            <a:ext cx="4538949" cy="2524924"/>
          </a:xfrm>
          <a:prstGeom prst="rect">
            <a:avLst/>
          </a:prstGeom>
          <a:noFill/>
          <a:ln>
            <a:noFill/>
          </a:ln>
        </p:spPr>
      </p:pic>
      <p:pic>
        <p:nvPicPr>
          <p:cNvPr id="67" name="Google Shape;67;p14"/>
          <p:cNvPicPr preferRelativeResize="0"/>
          <p:nvPr/>
        </p:nvPicPr>
        <p:blipFill>
          <a:blip r:embed="rId5">
            <a:alphaModFix/>
          </a:blip>
          <a:stretch>
            <a:fillRect/>
          </a:stretch>
        </p:blipFill>
        <p:spPr>
          <a:xfrm>
            <a:off x="1142450" y="2970350"/>
            <a:ext cx="2109950" cy="2109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ctrTitle"/>
          </p:nvPr>
        </p:nvSpPr>
        <p:spPr>
          <a:xfrm>
            <a:off x="295600" y="237500"/>
            <a:ext cx="1902000" cy="623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600"/>
              <a:t>Sensor</a:t>
            </a:r>
            <a:endParaRPr sz="3600"/>
          </a:p>
        </p:txBody>
      </p:sp>
      <p:sp>
        <p:nvSpPr>
          <p:cNvPr id="73" name="Google Shape;73;p15"/>
          <p:cNvSpPr txBox="1"/>
          <p:nvPr>
            <p:ph idx="1" type="subTitle"/>
          </p:nvPr>
        </p:nvSpPr>
        <p:spPr>
          <a:xfrm>
            <a:off x="724500" y="2837075"/>
            <a:ext cx="6599100" cy="1815600"/>
          </a:xfrm>
          <a:prstGeom prst="rect">
            <a:avLst/>
          </a:prstGeom>
        </p:spPr>
        <p:txBody>
          <a:bodyPr anchorCtr="0" anchor="t" bIns="91425" lIns="91425" spcFirstLastPara="1" rIns="91425" wrap="square" tIns="91425">
            <a:normAutofit fontScale="55000" lnSpcReduction="10000"/>
          </a:bodyPr>
          <a:lstStyle/>
          <a:p>
            <a:pPr indent="0" lvl="0" marL="0" rtl="0" algn="just">
              <a:spcBef>
                <a:spcPts val="0"/>
              </a:spcBef>
              <a:spcAft>
                <a:spcPts val="0"/>
              </a:spcAft>
              <a:buNone/>
            </a:pPr>
            <a:r>
              <a:rPr lang="en" sz="2589">
                <a:latin typeface="Times New Roman"/>
                <a:ea typeface="Times New Roman"/>
                <a:cs typeface="Times New Roman"/>
                <a:sym typeface="Times New Roman"/>
              </a:rPr>
              <a:t>· DAB sensor  - (Including Eddy current sensor) which is used to detect metal object position</a:t>
            </a:r>
            <a:endParaRPr sz="2589">
              <a:latin typeface="Times New Roman"/>
              <a:ea typeface="Times New Roman"/>
              <a:cs typeface="Times New Roman"/>
              <a:sym typeface="Times New Roman"/>
            </a:endParaRPr>
          </a:p>
          <a:p>
            <a:pPr indent="0" lvl="0" marL="0" rtl="0" algn="just">
              <a:spcBef>
                <a:spcPts val="0"/>
              </a:spcBef>
              <a:spcAft>
                <a:spcPts val="0"/>
              </a:spcAft>
              <a:buNone/>
            </a:pPr>
            <a:r>
              <a:t/>
            </a:r>
            <a:endParaRPr sz="2589">
              <a:latin typeface="Times New Roman"/>
              <a:ea typeface="Times New Roman"/>
              <a:cs typeface="Times New Roman"/>
              <a:sym typeface="Times New Roman"/>
            </a:endParaRPr>
          </a:p>
          <a:p>
            <a:pPr indent="0" lvl="0" marL="0" rtl="0" algn="just">
              <a:spcBef>
                <a:spcPts val="0"/>
              </a:spcBef>
              <a:spcAft>
                <a:spcPts val="0"/>
              </a:spcAft>
              <a:buNone/>
            </a:pPr>
            <a:r>
              <a:rPr lang="en" sz="2589">
                <a:latin typeface="Times New Roman"/>
                <a:ea typeface="Times New Roman"/>
                <a:cs typeface="Times New Roman"/>
                <a:sym typeface="Times New Roman"/>
              </a:rPr>
              <a:t>· GPS sensor - which is ussed to identify robot position</a:t>
            </a:r>
            <a:endParaRPr sz="2589">
              <a:latin typeface="Times New Roman"/>
              <a:ea typeface="Times New Roman"/>
              <a:cs typeface="Times New Roman"/>
              <a:sym typeface="Times New Roman"/>
            </a:endParaRPr>
          </a:p>
          <a:p>
            <a:pPr indent="0" lvl="0" marL="0" rtl="0" algn="just">
              <a:spcBef>
                <a:spcPts val="0"/>
              </a:spcBef>
              <a:spcAft>
                <a:spcPts val="0"/>
              </a:spcAft>
              <a:buNone/>
            </a:pPr>
            <a:r>
              <a:t/>
            </a:r>
            <a:endParaRPr sz="2589">
              <a:latin typeface="Times New Roman"/>
              <a:ea typeface="Times New Roman"/>
              <a:cs typeface="Times New Roman"/>
              <a:sym typeface="Times New Roman"/>
            </a:endParaRPr>
          </a:p>
          <a:p>
            <a:pPr indent="0" lvl="0" marL="0" rtl="0" algn="just">
              <a:spcBef>
                <a:spcPts val="0"/>
              </a:spcBef>
              <a:spcAft>
                <a:spcPts val="0"/>
              </a:spcAft>
              <a:buNone/>
            </a:pPr>
            <a:r>
              <a:rPr lang="en" sz="2589">
                <a:latin typeface="Times New Roman"/>
                <a:ea typeface="Times New Roman"/>
                <a:cs typeface="Times New Roman"/>
                <a:sym typeface="Times New Roman"/>
              </a:rPr>
              <a:t>· Camera - which is used to read signs, signal and </a:t>
            </a:r>
            <a:r>
              <a:rPr lang="en" sz="2589">
                <a:latin typeface="Times New Roman"/>
                <a:ea typeface="Times New Roman"/>
                <a:cs typeface="Times New Roman"/>
                <a:sym typeface="Times New Roman"/>
              </a:rPr>
              <a:t>avoid</a:t>
            </a:r>
            <a:r>
              <a:rPr lang="en" sz="2589">
                <a:latin typeface="Times New Roman"/>
                <a:ea typeface="Times New Roman"/>
                <a:cs typeface="Times New Roman"/>
                <a:sym typeface="Times New Roman"/>
              </a:rPr>
              <a:t> collision with living objects</a:t>
            </a:r>
            <a:endParaRPr sz="2589">
              <a:latin typeface="Times New Roman"/>
              <a:ea typeface="Times New Roman"/>
              <a:cs typeface="Times New Roman"/>
              <a:sym typeface="Times New Roman"/>
            </a:endParaRPr>
          </a:p>
          <a:p>
            <a:pPr indent="0" lvl="0" marL="0" rtl="0" algn="just">
              <a:spcBef>
                <a:spcPts val="0"/>
              </a:spcBef>
              <a:spcAft>
                <a:spcPts val="0"/>
              </a:spcAft>
              <a:buNone/>
            </a:pPr>
            <a:r>
              <a:t/>
            </a:r>
            <a:endParaRPr sz="2589">
              <a:latin typeface="Times New Roman"/>
              <a:ea typeface="Times New Roman"/>
              <a:cs typeface="Times New Roman"/>
              <a:sym typeface="Times New Roman"/>
            </a:endParaRPr>
          </a:p>
          <a:p>
            <a:pPr indent="0" lvl="0" marL="0" rtl="0" algn="just">
              <a:spcBef>
                <a:spcPts val="0"/>
              </a:spcBef>
              <a:spcAft>
                <a:spcPts val="0"/>
              </a:spcAft>
              <a:buNone/>
            </a:pPr>
            <a:r>
              <a:rPr lang="en" sz="2589">
                <a:latin typeface="Times New Roman"/>
                <a:ea typeface="Times New Roman"/>
                <a:cs typeface="Times New Roman"/>
                <a:sym typeface="Times New Roman"/>
              </a:rPr>
              <a:t>· IMU  - which is used to measure robot acceleration and heading </a:t>
            </a:r>
            <a:endParaRPr/>
          </a:p>
        </p:txBody>
      </p:sp>
      <p:pic>
        <p:nvPicPr>
          <p:cNvPr id="74" name="Google Shape;74;p15"/>
          <p:cNvPicPr preferRelativeResize="0"/>
          <p:nvPr/>
        </p:nvPicPr>
        <p:blipFill>
          <a:blip r:embed="rId3">
            <a:alphaModFix/>
          </a:blip>
          <a:stretch>
            <a:fillRect/>
          </a:stretch>
        </p:blipFill>
        <p:spPr>
          <a:xfrm>
            <a:off x="2907550" y="120200"/>
            <a:ext cx="6236462" cy="2716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179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
            </a:r>
            <a:r>
              <a:rPr lang="en"/>
              <a:t>ower &amp; Budget</a:t>
            </a:r>
            <a:endParaRPr/>
          </a:p>
        </p:txBody>
      </p:sp>
      <p:graphicFrame>
        <p:nvGraphicFramePr>
          <p:cNvPr id="80" name="Google Shape;80;p16"/>
          <p:cNvGraphicFramePr/>
          <p:nvPr/>
        </p:nvGraphicFramePr>
        <p:xfrm>
          <a:off x="311688" y="711855"/>
          <a:ext cx="3000000" cy="3000000"/>
        </p:xfrm>
        <a:graphic>
          <a:graphicData uri="http://schemas.openxmlformats.org/drawingml/2006/table">
            <a:tbl>
              <a:tblPr>
                <a:noFill/>
                <a:tableStyleId>{76E376AE-2BD1-4F2B-A2DF-6C430DA24770}</a:tableStyleId>
              </a:tblPr>
              <a:tblGrid>
                <a:gridCol w="2140325"/>
                <a:gridCol w="1109400"/>
                <a:gridCol w="1953250"/>
                <a:gridCol w="1327500"/>
              </a:tblGrid>
              <a:tr h="347250">
                <a:tc>
                  <a:txBody>
                    <a:bodyPr/>
                    <a:lstStyle/>
                    <a:p>
                      <a:pPr indent="0" lvl="0" marL="0" rtl="0" algn="l">
                        <a:spcBef>
                          <a:spcPts val="0"/>
                        </a:spcBef>
                        <a:spcAft>
                          <a:spcPts val="0"/>
                        </a:spcAft>
                        <a:buNone/>
                      </a:pPr>
                      <a:r>
                        <a:rPr lang="en" sz="800"/>
                        <a:t>Component</a:t>
                      </a:r>
                      <a:endParaRPr sz="800"/>
                    </a:p>
                  </a:txBody>
                  <a:tcPr marT="91425" marB="91425" marR="91425" marL="91425"/>
                </a:tc>
                <a:tc>
                  <a:txBody>
                    <a:bodyPr/>
                    <a:lstStyle/>
                    <a:p>
                      <a:pPr indent="0" lvl="0" marL="0" rtl="0" algn="l">
                        <a:spcBef>
                          <a:spcPts val="0"/>
                        </a:spcBef>
                        <a:spcAft>
                          <a:spcPts val="0"/>
                        </a:spcAft>
                        <a:buNone/>
                      </a:pPr>
                      <a:r>
                        <a:rPr lang="en" sz="800"/>
                        <a:t>Unit Price</a:t>
                      </a:r>
                      <a:endParaRPr sz="800"/>
                    </a:p>
                  </a:txBody>
                  <a:tcPr marT="91425" marB="91425" marR="91425" marL="91425"/>
                </a:tc>
                <a:tc>
                  <a:txBody>
                    <a:bodyPr/>
                    <a:lstStyle/>
                    <a:p>
                      <a:pPr indent="0" lvl="0" marL="0" rtl="0" algn="l">
                        <a:spcBef>
                          <a:spcPts val="0"/>
                        </a:spcBef>
                        <a:spcAft>
                          <a:spcPts val="0"/>
                        </a:spcAft>
                        <a:buNone/>
                      </a:pPr>
                      <a:r>
                        <a:rPr lang="en" sz="800"/>
                        <a:t>Operating Current/Voltage</a:t>
                      </a:r>
                      <a:endParaRPr sz="800"/>
                    </a:p>
                  </a:txBody>
                  <a:tcPr marT="91425" marB="91425" marR="91425" marL="91425"/>
                </a:tc>
                <a:tc>
                  <a:txBody>
                    <a:bodyPr/>
                    <a:lstStyle/>
                    <a:p>
                      <a:pPr indent="0" lvl="0" marL="0" rtl="0" algn="l">
                        <a:spcBef>
                          <a:spcPts val="0"/>
                        </a:spcBef>
                        <a:spcAft>
                          <a:spcPts val="0"/>
                        </a:spcAft>
                        <a:buNone/>
                      </a:pPr>
                      <a:r>
                        <a:rPr lang="en" sz="800"/>
                        <a:t>Average Power(mW)</a:t>
                      </a:r>
                      <a:endParaRPr sz="800"/>
                    </a:p>
                  </a:txBody>
                  <a:tcPr marT="91425" marB="91425" marR="91425" marL="91425"/>
                </a:tc>
              </a:tr>
              <a:tr h="275425">
                <a:tc>
                  <a:txBody>
                    <a:bodyPr/>
                    <a:lstStyle/>
                    <a:p>
                      <a:pPr indent="0" lvl="0" marL="0" rtl="0" algn="l">
                        <a:spcBef>
                          <a:spcPts val="0"/>
                        </a:spcBef>
                        <a:spcAft>
                          <a:spcPts val="0"/>
                        </a:spcAft>
                        <a:buNone/>
                      </a:pPr>
                      <a:r>
                        <a:rPr lang="en" sz="800"/>
                        <a:t>Arduino UNO R3s(×3）</a:t>
                      </a:r>
                      <a:endParaRPr sz="800"/>
                    </a:p>
                  </a:txBody>
                  <a:tcPr marT="91425" marB="91425" marR="91425" marL="91425"/>
                </a:tc>
                <a:tc>
                  <a:txBody>
                    <a:bodyPr/>
                    <a:lstStyle/>
                    <a:p>
                      <a:pPr indent="0" lvl="0" marL="0" rtl="0" algn="l">
                        <a:spcBef>
                          <a:spcPts val="0"/>
                        </a:spcBef>
                        <a:spcAft>
                          <a:spcPts val="0"/>
                        </a:spcAft>
                        <a:buNone/>
                      </a:pPr>
                      <a:r>
                        <a:rPr lang="en" sz="800"/>
                        <a:t>$18</a:t>
                      </a:r>
                      <a:endParaRPr sz="800"/>
                    </a:p>
                  </a:txBody>
                  <a:tcPr marT="91425" marB="91425" marR="91425" marL="91425"/>
                </a:tc>
                <a:tc>
                  <a:txBody>
                    <a:bodyPr/>
                    <a:lstStyle/>
                    <a:p>
                      <a:pPr indent="0" lvl="0" marL="0" rtl="0" algn="l">
                        <a:spcBef>
                          <a:spcPts val="0"/>
                        </a:spcBef>
                        <a:spcAft>
                          <a:spcPts val="0"/>
                        </a:spcAft>
                        <a:buNone/>
                      </a:pPr>
                      <a:r>
                        <a:rPr lang="en" sz="800"/>
                        <a:t>20mA / 7-12V</a:t>
                      </a:r>
                      <a:endParaRPr sz="800"/>
                    </a:p>
                  </a:txBody>
                  <a:tcPr marT="91425" marB="91425" marR="91425" marL="91425"/>
                </a:tc>
                <a:tc>
                  <a:txBody>
                    <a:bodyPr/>
                    <a:lstStyle/>
                    <a:p>
                      <a:pPr indent="0" lvl="0" marL="0" rtl="0" algn="l">
                        <a:spcBef>
                          <a:spcPts val="0"/>
                        </a:spcBef>
                        <a:spcAft>
                          <a:spcPts val="0"/>
                        </a:spcAft>
                        <a:buNone/>
                      </a:pPr>
                      <a:r>
                        <a:rPr lang="en" sz="800"/>
                        <a:t>200</a:t>
                      </a:r>
                      <a:endParaRPr sz="800"/>
                    </a:p>
                  </a:txBody>
                  <a:tcPr marT="91425" marB="91425" marR="91425" marL="91425"/>
                </a:tc>
              </a:tr>
              <a:tr h="275425">
                <a:tc>
                  <a:txBody>
                    <a:bodyPr/>
                    <a:lstStyle/>
                    <a:p>
                      <a:pPr indent="0" lvl="0" marL="0" rtl="0" algn="l">
                        <a:spcBef>
                          <a:spcPts val="0"/>
                        </a:spcBef>
                        <a:spcAft>
                          <a:spcPts val="0"/>
                        </a:spcAft>
                        <a:buNone/>
                      </a:pPr>
                      <a:r>
                        <a:rPr lang="en" sz="800"/>
                        <a:t>Stepper Motor（×4）</a:t>
                      </a:r>
                      <a:endParaRPr sz="800"/>
                    </a:p>
                  </a:txBody>
                  <a:tcPr marT="91425" marB="91425" marR="91425" marL="91425"/>
                </a:tc>
                <a:tc>
                  <a:txBody>
                    <a:bodyPr/>
                    <a:lstStyle/>
                    <a:p>
                      <a:pPr indent="0" lvl="0" marL="0" rtl="0" algn="l">
                        <a:spcBef>
                          <a:spcPts val="0"/>
                        </a:spcBef>
                        <a:spcAft>
                          <a:spcPts val="0"/>
                        </a:spcAft>
                        <a:buNone/>
                      </a:pPr>
                      <a:r>
                        <a:rPr lang="en" sz="800"/>
                        <a:t>$22</a:t>
                      </a:r>
                      <a:endParaRPr sz="800"/>
                    </a:p>
                  </a:txBody>
                  <a:tcPr marT="91425" marB="91425" marR="91425" marL="91425"/>
                </a:tc>
                <a:tc>
                  <a:txBody>
                    <a:bodyPr/>
                    <a:lstStyle/>
                    <a:p>
                      <a:pPr indent="0" lvl="0" marL="0" rtl="0" algn="l">
                        <a:spcBef>
                          <a:spcPts val="0"/>
                        </a:spcBef>
                        <a:spcAft>
                          <a:spcPts val="0"/>
                        </a:spcAft>
                        <a:buNone/>
                      </a:pPr>
                      <a:r>
                        <a:rPr lang="en" sz="800">
                          <a:solidFill>
                            <a:schemeClr val="dk1"/>
                          </a:solidFill>
                        </a:rPr>
                        <a:t>5000-7500mA / 24V</a:t>
                      </a:r>
                      <a:endParaRPr sz="800"/>
                    </a:p>
                  </a:txBody>
                  <a:tcPr marT="91425" marB="91425" marR="91425" marL="91425"/>
                </a:tc>
                <a:tc>
                  <a:txBody>
                    <a:bodyPr/>
                    <a:lstStyle/>
                    <a:p>
                      <a:pPr indent="0" lvl="0" marL="0" rtl="0" algn="l">
                        <a:spcBef>
                          <a:spcPts val="0"/>
                        </a:spcBef>
                        <a:spcAft>
                          <a:spcPts val="0"/>
                        </a:spcAft>
                        <a:buNone/>
                      </a:pPr>
                      <a:r>
                        <a:rPr lang="en" sz="800"/>
                        <a:t>120000</a:t>
                      </a:r>
                      <a:endParaRPr sz="800"/>
                    </a:p>
                  </a:txBody>
                  <a:tcPr marT="91425" marB="91425" marR="91425" marL="91425"/>
                </a:tc>
              </a:tr>
              <a:tr h="275425">
                <a:tc>
                  <a:txBody>
                    <a:bodyPr/>
                    <a:lstStyle/>
                    <a:p>
                      <a:pPr indent="0" lvl="0" marL="0" rtl="0" algn="l">
                        <a:spcBef>
                          <a:spcPts val="0"/>
                        </a:spcBef>
                        <a:spcAft>
                          <a:spcPts val="0"/>
                        </a:spcAft>
                        <a:buNone/>
                      </a:pPr>
                      <a:r>
                        <a:rPr lang="en" sz="800"/>
                        <a:t>Data Acquisition Board</a:t>
                      </a:r>
                      <a:endParaRPr sz="800"/>
                    </a:p>
                  </a:txBody>
                  <a:tcPr marT="91425" marB="91425" marR="91425" marL="91425"/>
                </a:tc>
                <a:tc>
                  <a:txBody>
                    <a:bodyPr/>
                    <a:lstStyle/>
                    <a:p>
                      <a:pPr indent="0" lvl="0" marL="0" rtl="0" algn="l">
                        <a:spcBef>
                          <a:spcPts val="0"/>
                        </a:spcBef>
                        <a:spcAft>
                          <a:spcPts val="0"/>
                        </a:spcAft>
                        <a:buNone/>
                      </a:pPr>
                      <a:r>
                        <a:rPr lang="en" sz="800"/>
                        <a:t>$99</a:t>
                      </a:r>
                      <a:endParaRPr sz="800"/>
                    </a:p>
                  </a:txBody>
                  <a:tcPr marT="91425" marB="91425" marR="91425" marL="91425"/>
                </a:tc>
                <a:tc>
                  <a:txBody>
                    <a:bodyPr/>
                    <a:lstStyle/>
                    <a:p>
                      <a:pPr indent="0" lvl="0" marL="0" rtl="0" algn="l">
                        <a:spcBef>
                          <a:spcPts val="0"/>
                        </a:spcBef>
                        <a:spcAft>
                          <a:spcPts val="0"/>
                        </a:spcAft>
                        <a:buNone/>
                      </a:pPr>
                      <a:r>
                        <a:rPr lang="en" sz="800"/>
                        <a:t>100mA / 10V</a:t>
                      </a:r>
                      <a:endParaRPr sz="800"/>
                    </a:p>
                  </a:txBody>
                  <a:tcPr marT="91425" marB="91425" marR="91425" marL="91425"/>
                </a:tc>
                <a:tc>
                  <a:txBody>
                    <a:bodyPr/>
                    <a:lstStyle/>
                    <a:p>
                      <a:pPr indent="0" lvl="0" marL="0" rtl="0" algn="l">
                        <a:spcBef>
                          <a:spcPts val="0"/>
                        </a:spcBef>
                        <a:spcAft>
                          <a:spcPts val="0"/>
                        </a:spcAft>
                        <a:buNone/>
                      </a:pPr>
                      <a:r>
                        <a:rPr lang="en" sz="800"/>
                        <a:t>10000</a:t>
                      </a:r>
                      <a:endParaRPr sz="800"/>
                    </a:p>
                  </a:txBody>
                  <a:tcPr marT="91425" marB="91425" marR="91425" marL="91425"/>
                </a:tc>
              </a:tr>
              <a:tr h="275425">
                <a:tc>
                  <a:txBody>
                    <a:bodyPr/>
                    <a:lstStyle/>
                    <a:p>
                      <a:pPr indent="0" lvl="0" marL="0" rtl="0" algn="l">
                        <a:spcBef>
                          <a:spcPts val="0"/>
                        </a:spcBef>
                        <a:spcAft>
                          <a:spcPts val="0"/>
                        </a:spcAft>
                        <a:buNone/>
                      </a:pPr>
                      <a:r>
                        <a:rPr lang="en" sz="800"/>
                        <a:t>RGB Camera</a:t>
                      </a:r>
                      <a:endParaRPr sz="800"/>
                    </a:p>
                  </a:txBody>
                  <a:tcPr marT="91425" marB="91425" marR="91425" marL="91425"/>
                </a:tc>
                <a:tc>
                  <a:txBody>
                    <a:bodyPr/>
                    <a:lstStyle/>
                    <a:p>
                      <a:pPr indent="0" lvl="0" marL="0" rtl="0" algn="l">
                        <a:spcBef>
                          <a:spcPts val="0"/>
                        </a:spcBef>
                        <a:spcAft>
                          <a:spcPts val="0"/>
                        </a:spcAft>
                        <a:buNone/>
                      </a:pPr>
                      <a:r>
                        <a:rPr lang="en" sz="800"/>
                        <a:t>$35</a:t>
                      </a:r>
                      <a:endParaRPr sz="800"/>
                    </a:p>
                  </a:txBody>
                  <a:tcPr marT="91425" marB="91425" marR="91425" marL="91425"/>
                </a:tc>
                <a:tc>
                  <a:txBody>
                    <a:bodyPr/>
                    <a:lstStyle/>
                    <a:p>
                      <a:pPr indent="0" lvl="0" marL="0" rtl="0" algn="l">
                        <a:spcBef>
                          <a:spcPts val="0"/>
                        </a:spcBef>
                        <a:spcAft>
                          <a:spcPts val="0"/>
                        </a:spcAft>
                        <a:buNone/>
                      </a:pPr>
                      <a:r>
                        <a:rPr lang="en" sz="800"/>
                        <a:t>100mA / 5V</a:t>
                      </a:r>
                      <a:endParaRPr sz="800"/>
                    </a:p>
                  </a:txBody>
                  <a:tcPr marT="91425" marB="91425" marR="91425" marL="91425"/>
                </a:tc>
                <a:tc>
                  <a:txBody>
                    <a:bodyPr/>
                    <a:lstStyle/>
                    <a:p>
                      <a:pPr indent="0" lvl="0" marL="0" rtl="0" algn="l">
                        <a:spcBef>
                          <a:spcPts val="0"/>
                        </a:spcBef>
                        <a:spcAft>
                          <a:spcPts val="0"/>
                        </a:spcAft>
                        <a:buNone/>
                      </a:pPr>
                      <a:r>
                        <a:rPr lang="en" sz="800"/>
                        <a:t>500</a:t>
                      </a:r>
                      <a:endParaRPr sz="800"/>
                    </a:p>
                  </a:txBody>
                  <a:tcPr marT="91425" marB="91425" marR="91425" marL="91425"/>
                </a:tc>
              </a:tr>
              <a:tr h="275425">
                <a:tc>
                  <a:txBody>
                    <a:bodyPr/>
                    <a:lstStyle/>
                    <a:p>
                      <a:pPr indent="0" lvl="0" marL="0" rtl="0" algn="l">
                        <a:spcBef>
                          <a:spcPts val="0"/>
                        </a:spcBef>
                        <a:spcAft>
                          <a:spcPts val="0"/>
                        </a:spcAft>
                        <a:buNone/>
                      </a:pPr>
                      <a:r>
                        <a:rPr lang="en" sz="800"/>
                        <a:t>VN-100s(IMU）</a:t>
                      </a:r>
                      <a:endParaRPr sz="800"/>
                    </a:p>
                  </a:txBody>
                  <a:tcPr marT="91425" marB="91425" marR="91425" marL="91425"/>
                </a:tc>
                <a:tc>
                  <a:txBody>
                    <a:bodyPr/>
                    <a:lstStyle/>
                    <a:p>
                      <a:pPr indent="0" lvl="0" marL="0" rtl="0" algn="l">
                        <a:spcBef>
                          <a:spcPts val="0"/>
                        </a:spcBef>
                        <a:spcAft>
                          <a:spcPts val="0"/>
                        </a:spcAft>
                        <a:buNone/>
                      </a:pPr>
                      <a:r>
                        <a:rPr lang="en" sz="800"/>
                        <a:t>$450</a:t>
                      </a:r>
                      <a:endParaRPr sz="800"/>
                    </a:p>
                  </a:txBody>
                  <a:tcPr marT="91425" marB="91425" marR="91425" marL="91425"/>
                </a:tc>
                <a:tc>
                  <a:txBody>
                    <a:bodyPr/>
                    <a:lstStyle/>
                    <a:p>
                      <a:pPr indent="0" lvl="0" marL="0" rtl="0" algn="l">
                        <a:spcBef>
                          <a:spcPts val="0"/>
                        </a:spcBef>
                        <a:spcAft>
                          <a:spcPts val="0"/>
                        </a:spcAft>
                        <a:buNone/>
                      </a:pPr>
                      <a:r>
                        <a:rPr lang="en" sz="800"/>
                        <a:t>40mA / 5V</a:t>
                      </a:r>
                      <a:endParaRPr sz="800"/>
                    </a:p>
                  </a:txBody>
                  <a:tcPr marT="91425" marB="91425" marR="91425" marL="91425"/>
                </a:tc>
                <a:tc>
                  <a:txBody>
                    <a:bodyPr/>
                    <a:lstStyle/>
                    <a:p>
                      <a:pPr indent="0" lvl="0" marL="0" rtl="0" algn="l">
                        <a:spcBef>
                          <a:spcPts val="0"/>
                        </a:spcBef>
                        <a:spcAft>
                          <a:spcPts val="0"/>
                        </a:spcAft>
                        <a:buNone/>
                      </a:pPr>
                      <a:r>
                        <a:rPr lang="en" sz="800"/>
                        <a:t>200</a:t>
                      </a:r>
                      <a:endParaRPr sz="800"/>
                    </a:p>
                  </a:txBody>
                  <a:tcPr marT="91425" marB="91425" marR="91425" marL="91425"/>
                </a:tc>
              </a:tr>
              <a:tr h="275425">
                <a:tc>
                  <a:txBody>
                    <a:bodyPr/>
                    <a:lstStyle/>
                    <a:p>
                      <a:pPr indent="0" lvl="0" marL="0" rtl="0" algn="l">
                        <a:spcBef>
                          <a:spcPts val="0"/>
                        </a:spcBef>
                        <a:spcAft>
                          <a:spcPts val="0"/>
                        </a:spcAft>
                        <a:buNone/>
                      </a:pPr>
                      <a:r>
                        <a:rPr lang="en" sz="800"/>
                        <a:t>J</a:t>
                      </a:r>
                      <a:r>
                        <a:rPr lang="en" sz="800"/>
                        <a:t>etson Nano</a:t>
                      </a:r>
                      <a:endParaRPr sz="800"/>
                    </a:p>
                  </a:txBody>
                  <a:tcPr marT="91425" marB="91425" marR="91425" marL="91425"/>
                </a:tc>
                <a:tc>
                  <a:txBody>
                    <a:bodyPr/>
                    <a:lstStyle/>
                    <a:p>
                      <a:pPr indent="0" lvl="0" marL="0" rtl="0" algn="l">
                        <a:spcBef>
                          <a:spcPts val="0"/>
                        </a:spcBef>
                        <a:spcAft>
                          <a:spcPts val="0"/>
                        </a:spcAft>
                        <a:buNone/>
                      </a:pPr>
                      <a:r>
                        <a:rPr lang="en" sz="800"/>
                        <a:t>$100</a:t>
                      </a:r>
                      <a:endParaRPr sz="800"/>
                    </a:p>
                  </a:txBody>
                  <a:tcPr marT="91425" marB="91425" marR="91425" marL="91425"/>
                </a:tc>
                <a:tc>
                  <a:txBody>
                    <a:bodyPr/>
                    <a:lstStyle/>
                    <a:p>
                      <a:pPr indent="0" lvl="0" marL="0" rtl="0" algn="l">
                        <a:spcBef>
                          <a:spcPts val="0"/>
                        </a:spcBef>
                        <a:spcAft>
                          <a:spcPts val="0"/>
                        </a:spcAft>
                        <a:buNone/>
                      </a:pPr>
                      <a:r>
                        <a:rPr lang="en" sz="800"/>
                        <a:t>2000-4000mA / 5V</a:t>
                      </a:r>
                      <a:endParaRPr sz="800"/>
                    </a:p>
                  </a:txBody>
                  <a:tcPr marT="91425" marB="91425" marR="91425" marL="91425"/>
                </a:tc>
                <a:tc>
                  <a:txBody>
                    <a:bodyPr/>
                    <a:lstStyle/>
                    <a:p>
                      <a:pPr indent="0" lvl="0" marL="0" rtl="0" algn="l">
                        <a:spcBef>
                          <a:spcPts val="0"/>
                        </a:spcBef>
                        <a:spcAft>
                          <a:spcPts val="0"/>
                        </a:spcAft>
                        <a:buNone/>
                      </a:pPr>
                      <a:r>
                        <a:rPr lang="en" sz="800"/>
                        <a:t>21500</a:t>
                      </a:r>
                      <a:endParaRPr sz="800"/>
                    </a:p>
                  </a:txBody>
                  <a:tcPr marT="91425" marB="91425" marR="91425" marL="91425"/>
                </a:tc>
              </a:tr>
              <a:tr h="467800">
                <a:tc>
                  <a:txBody>
                    <a:bodyPr/>
                    <a:lstStyle/>
                    <a:p>
                      <a:pPr indent="0" lvl="0" marL="0" rtl="0" algn="l">
                        <a:spcBef>
                          <a:spcPts val="0"/>
                        </a:spcBef>
                        <a:spcAft>
                          <a:spcPts val="0"/>
                        </a:spcAft>
                        <a:buNone/>
                      </a:pPr>
                      <a:r>
                        <a:rPr lang="en" sz="800"/>
                        <a:t>Copper Foil Tape (30cmx20cmx0.025mm)</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 sz="800"/>
                        <a:t>5pc for $12</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r>
              <a:tr h="275425">
                <a:tc>
                  <a:txBody>
                    <a:bodyPr/>
                    <a:lstStyle/>
                    <a:p>
                      <a:pPr indent="0" lvl="0" marL="0" rtl="0" algn="l">
                        <a:spcBef>
                          <a:spcPts val="0"/>
                        </a:spcBef>
                        <a:spcAft>
                          <a:spcPts val="0"/>
                        </a:spcAft>
                        <a:buNone/>
                      </a:pPr>
                      <a:r>
                        <a:rPr lang="en" sz="800"/>
                        <a:t>Total</a:t>
                      </a:r>
                      <a:endParaRPr sz="800"/>
                    </a:p>
                  </a:txBody>
                  <a:tcPr marT="91425" marB="91425" marR="91425" marL="91425"/>
                </a:tc>
                <a:tc>
                  <a:txBody>
                    <a:bodyPr/>
                    <a:lstStyle/>
                    <a:p>
                      <a:pPr indent="0" lvl="0" marL="0" rtl="0" algn="l">
                        <a:spcBef>
                          <a:spcPts val="0"/>
                        </a:spcBef>
                        <a:spcAft>
                          <a:spcPts val="0"/>
                        </a:spcAft>
                        <a:buNone/>
                      </a:pPr>
                      <a:r>
                        <a:rPr lang="en" sz="800"/>
                        <a:t>$730</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 sz="800"/>
                        <a:t>152400</a:t>
                      </a:r>
                      <a:endParaRPr sz="800"/>
                    </a:p>
                  </a:txBody>
                  <a:tcPr marT="91425" marB="91425" marR="91425" marL="91425"/>
                </a:tc>
              </a:tr>
            </a:tbl>
          </a:graphicData>
        </a:graphic>
      </p:graphicFrame>
      <p:graphicFrame>
        <p:nvGraphicFramePr>
          <p:cNvPr id="81" name="Google Shape;81;p16"/>
          <p:cNvGraphicFramePr/>
          <p:nvPr/>
        </p:nvGraphicFramePr>
        <p:xfrm>
          <a:off x="2185350" y="3863865"/>
          <a:ext cx="3000000" cy="3000000"/>
        </p:xfrm>
        <a:graphic>
          <a:graphicData uri="http://schemas.openxmlformats.org/drawingml/2006/table">
            <a:tbl>
              <a:tblPr>
                <a:noFill/>
                <a:tableStyleId>{76E376AE-2BD1-4F2B-A2DF-6C430DA24770}</a:tableStyleId>
              </a:tblPr>
              <a:tblGrid>
                <a:gridCol w="2239100"/>
                <a:gridCol w="2239100"/>
                <a:gridCol w="2239100"/>
              </a:tblGrid>
              <a:tr h="397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Component</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Max Discharge Current / Voltage</a:t>
                      </a:r>
                      <a:endParaRPr sz="1000">
                        <a:solidFill>
                          <a:schemeClr val="dk1"/>
                        </a:solidFill>
                      </a:endParaRPr>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Run Time</a:t>
                      </a:r>
                      <a:endParaRPr sz="1000"/>
                    </a:p>
                  </a:txBody>
                  <a:tcPr marT="91425" marB="91425" marR="91425" marL="91425"/>
                </a:tc>
              </a:tr>
              <a:tr h="397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Gel Type Lead Acid</a:t>
                      </a:r>
                      <a:endParaRPr sz="1000"/>
                    </a:p>
                  </a:txBody>
                  <a:tcPr marT="91425" marB="91425" marR="91425" marL="91425"/>
                </a:tc>
                <a:tc>
                  <a:txBody>
                    <a:bodyPr/>
                    <a:lstStyle/>
                    <a:p>
                      <a:pPr indent="0" lvl="0" marL="0" rtl="0" algn="l">
                        <a:spcBef>
                          <a:spcPts val="0"/>
                        </a:spcBef>
                        <a:spcAft>
                          <a:spcPts val="0"/>
                        </a:spcAft>
                        <a:buNone/>
                      </a:pPr>
                      <a:r>
                        <a:rPr lang="en" sz="1000"/>
                        <a:t>289.2 A / 36V</a:t>
                      </a:r>
                      <a:endParaRPr sz="1000"/>
                    </a:p>
                  </a:txBody>
                  <a:tcPr marT="91425" marB="91425" marR="91425" marL="91425"/>
                </a:tc>
                <a:tc>
                  <a:txBody>
                    <a:bodyPr/>
                    <a:lstStyle/>
                    <a:p>
                      <a:pPr indent="0" lvl="0" marL="0" rtl="0" algn="l">
                        <a:spcBef>
                          <a:spcPts val="0"/>
                        </a:spcBef>
                        <a:spcAft>
                          <a:spcPts val="0"/>
                        </a:spcAft>
                        <a:buNone/>
                      </a:pPr>
                      <a:r>
                        <a:rPr lang="en" sz="1000"/>
                        <a:t>1.6 Hours with Max rate speed and max rated incline</a:t>
                      </a:r>
                      <a:endParaRPr sz="1000"/>
                    </a:p>
                  </a:txBody>
                  <a:tcPr marT="91425" marB="91425" marR="91425" marL="91425"/>
                </a:tc>
              </a:tr>
            </a:tbl>
          </a:graphicData>
        </a:graphic>
      </p:graphicFrame>
      <p:sp>
        <p:nvSpPr>
          <p:cNvPr id="82" name="Google Shape;82;p16"/>
          <p:cNvSpPr txBox="1"/>
          <p:nvPr/>
        </p:nvSpPr>
        <p:spPr>
          <a:xfrm>
            <a:off x="5261925" y="280700"/>
            <a:ext cx="324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 Cost and power Consumption Analysis</a:t>
            </a:r>
            <a:endParaRPr sz="1200"/>
          </a:p>
        </p:txBody>
      </p:sp>
      <p:sp>
        <p:nvSpPr>
          <p:cNvPr id="83" name="Google Shape;83;p16"/>
          <p:cNvSpPr txBox="1"/>
          <p:nvPr/>
        </p:nvSpPr>
        <p:spPr>
          <a:xfrm>
            <a:off x="0" y="4225775"/>
            <a:ext cx="218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 B</a:t>
            </a:r>
            <a:r>
              <a:rPr lang="en" sz="1200"/>
              <a:t>attery Runtime duration</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