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D11C59-49A7-2448-F3D1-CBAD2348A45D}" v="11" dt="2019-05-14T07:28:14.354"/>
    <p1510:client id="{BC903504-77FC-4385-8A54-D9CE6C7A8796}" v="10" dt="2019-05-14T05:13:38.8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846CE7D5-CF57-46EF-B807-FDD0502418D4}" type="datetimeFigureOut">
              <a:rPr lang="en-US" smtClean="0"/>
              <a:t>5/14/2019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30EA680-D336-4FF7-8B7A-9848BB0A1C32}"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4188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39868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412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903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68294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2271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184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5988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1965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84184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0835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52717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351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9554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19724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337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71161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6CE7D5-CF57-46EF-B807-FDD0502418D4}" type="datetimeFigureOut">
              <a:rPr lang="en-US" smtClean="0"/>
              <a:t>5/14/2019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66817343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archive.ics.uci.edu/ml/datasets/Iri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sp>
      <p:grpSp>
        <p:nvGrpSpPr>
          <p:cNvPr id="9" name="Group 13">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5"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5">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7"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7">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ormAutofit/>
          </a:bodyPr>
          <a:lstStyle/>
          <a:p>
            <a:pPr>
              <a:lnSpc>
                <a:spcPct val="90000"/>
              </a:lnSpc>
            </a:pPr>
            <a:r>
              <a:rPr lang="en-US" sz="5000">
                <a:solidFill>
                  <a:schemeClr val="bg1"/>
                </a:solidFill>
                <a:cs typeface="Calibri Light"/>
              </a:rPr>
              <a:t>Iris Flowers Dataset Analysis</a:t>
            </a:r>
          </a:p>
        </p:txBody>
      </p:sp>
      <p:sp>
        <p:nvSpPr>
          <p:cNvPr id="3" name="Subtitle 2"/>
          <p:cNvSpPr>
            <a:spLocks noGrp="1"/>
          </p:cNvSpPr>
          <p:nvPr>
            <p:ph type="subTitle" idx="1"/>
          </p:nvPr>
        </p:nvSpPr>
        <p:spPr>
          <a:xfrm>
            <a:off x="2692398" y="3657597"/>
            <a:ext cx="6815669" cy="1320802"/>
          </a:xfrm>
        </p:spPr>
        <p:txBody>
          <a:bodyPr vert="horz" lIns="91440" tIns="45720" rIns="91440" bIns="45720" rtlCol="0">
            <a:normAutofit lnSpcReduction="10000"/>
          </a:bodyPr>
          <a:lstStyle/>
          <a:p>
            <a:pPr>
              <a:lnSpc>
                <a:spcPct val="90000"/>
              </a:lnSpc>
            </a:pPr>
            <a:r>
              <a:rPr lang="en-US" sz="2800" dirty="0">
                <a:solidFill>
                  <a:schemeClr val="bg1"/>
                </a:solidFill>
                <a:cs typeface="Calibri"/>
              </a:rPr>
              <a:t>Gao </a:t>
            </a:r>
            <a:r>
              <a:rPr lang="en-US" sz="2800" dirty="0" err="1">
                <a:solidFill>
                  <a:schemeClr val="bg1"/>
                </a:solidFill>
                <a:cs typeface="Calibri"/>
              </a:rPr>
              <a:t>Yiming</a:t>
            </a:r>
          </a:p>
          <a:p>
            <a:pPr>
              <a:lnSpc>
                <a:spcPct val="90000"/>
              </a:lnSpc>
            </a:pPr>
            <a:r>
              <a:rPr lang="en-US">
                <a:solidFill>
                  <a:schemeClr val="bg1"/>
                </a:solidFill>
                <a:cs typeface="Calibri"/>
              </a:rPr>
              <a:t>Singapore University of Technology &amp; Design</a:t>
            </a:r>
          </a:p>
          <a:p>
            <a:pPr>
              <a:lnSpc>
                <a:spcPct val="90000"/>
              </a:lnSpc>
            </a:pPr>
            <a:r>
              <a:rPr lang="en-US">
                <a:solidFill>
                  <a:schemeClr val="bg1"/>
                </a:solidFill>
                <a:cs typeface="Calibri"/>
              </a:rPr>
              <a:t>ISTD Senior</a:t>
            </a:r>
          </a:p>
        </p:txBody>
      </p:sp>
      <p:cxnSp>
        <p:nvCxnSpPr>
          <p:cNvPr id="20" name="Straight Connector 19">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F4743-359E-4021-9C3D-56D9D9434EDE}"/>
              </a:ext>
            </a:extLst>
          </p:cNvPr>
          <p:cNvSpPr>
            <a:spLocks noGrp="1"/>
          </p:cNvSpPr>
          <p:nvPr>
            <p:ph type="title"/>
          </p:nvPr>
        </p:nvSpPr>
        <p:spPr/>
        <p:txBody>
          <a:bodyPr/>
          <a:lstStyle/>
          <a:p>
            <a:r>
              <a:rPr lang="en-US" dirty="0"/>
              <a:t>Model Training</a:t>
            </a:r>
          </a:p>
        </p:txBody>
      </p:sp>
      <p:sp>
        <p:nvSpPr>
          <p:cNvPr id="3" name="Content Placeholder 2">
            <a:extLst>
              <a:ext uri="{FF2B5EF4-FFF2-40B4-BE49-F238E27FC236}">
                <a16:creationId xmlns:a16="http://schemas.microsoft.com/office/drawing/2014/main" id="{99556BD3-DE60-4621-B7B9-968EF81EBB2A}"/>
              </a:ext>
            </a:extLst>
          </p:cNvPr>
          <p:cNvSpPr>
            <a:spLocks noGrp="1"/>
          </p:cNvSpPr>
          <p:nvPr>
            <p:ph idx="1"/>
          </p:nvPr>
        </p:nvSpPr>
        <p:spPr/>
        <p:txBody>
          <a:bodyPr/>
          <a:lstStyle/>
          <a:p>
            <a:r>
              <a:rPr lang="en-US" dirty="0"/>
              <a:t>Because we want to find ten most similar points to the input sample, I choose k nearest neighbors as the training algorithm.</a:t>
            </a:r>
          </a:p>
          <a:p>
            <a:r>
              <a:rPr lang="en-US" dirty="0"/>
              <a:t>I use k = 10 and weight = 'uniform' for the classifier.</a:t>
            </a:r>
          </a:p>
          <a:p>
            <a:r>
              <a:rPr lang="en-US" dirty="0"/>
              <a:t>The algorithm computes distance between data points and returns ten nearest neighbors for a given point.</a:t>
            </a:r>
          </a:p>
          <a:p>
            <a:endParaRPr lang="en-US" dirty="0"/>
          </a:p>
        </p:txBody>
      </p:sp>
    </p:spTree>
    <p:extLst>
      <p:ext uri="{BB962C8B-B14F-4D97-AF65-F5344CB8AC3E}">
        <p14:creationId xmlns:p14="http://schemas.microsoft.com/office/powerpoint/2010/main" val="3918721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9B6B-032F-4407-A111-762DF5DB74AF}"/>
              </a:ext>
            </a:extLst>
          </p:cNvPr>
          <p:cNvSpPr>
            <a:spLocks noGrp="1"/>
          </p:cNvSpPr>
          <p:nvPr>
            <p:ph type="title"/>
          </p:nvPr>
        </p:nvSpPr>
        <p:spPr>
          <a:xfrm>
            <a:off x="1295401" y="5102962"/>
            <a:ext cx="9609666" cy="566738"/>
          </a:xfrm>
        </p:spPr>
        <p:txBody>
          <a:bodyPr/>
          <a:lstStyle/>
          <a:p>
            <a:r>
              <a:rPr lang="en-US" dirty="0"/>
              <a:t>Ten most similar points and shortest distances</a:t>
            </a:r>
          </a:p>
        </p:txBody>
      </p:sp>
      <p:pic>
        <p:nvPicPr>
          <p:cNvPr id="11" name="Picture 11" descr="A picture containing screenshot&#10;&#10;Description generated with very high confidence">
            <a:extLst>
              <a:ext uri="{FF2B5EF4-FFF2-40B4-BE49-F238E27FC236}">
                <a16:creationId xmlns:a16="http://schemas.microsoft.com/office/drawing/2014/main" id="{F95CD3A1-B182-4417-84E6-7C8882A90EFD}"/>
              </a:ext>
            </a:extLst>
          </p:cNvPr>
          <p:cNvPicPr>
            <a:picLocks noGrp="1" noChangeAspect="1"/>
          </p:cNvPicPr>
          <p:nvPr>
            <p:ph type="pic" idx="1"/>
          </p:nvPr>
        </p:nvPicPr>
        <p:blipFill rotWithShape="1">
          <a:blip r:embed="rId2"/>
          <a:srcRect t="16792" b="16792"/>
          <a:stretch/>
        </p:blipFill>
        <p:spPr>
          <a:xfrm>
            <a:off x="2737901" y="1199550"/>
            <a:ext cx="6713024" cy="33358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03819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8" name="Picture 17">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9" name="Rectangle 18">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1" name="Picture 20">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1285F8DA-42B5-438F-805B-A95442804D0F}"/>
              </a:ext>
            </a:extLst>
          </p:cNvPr>
          <p:cNvSpPr>
            <a:spLocks noGrp="1"/>
          </p:cNvSpPr>
          <p:nvPr>
            <p:ph type="title"/>
          </p:nvPr>
        </p:nvSpPr>
        <p:spPr>
          <a:xfrm>
            <a:off x="7535825" y="982132"/>
            <a:ext cx="3360772" cy="1303867"/>
          </a:xfrm>
        </p:spPr>
        <p:txBody>
          <a:bodyPr vert="horz" lIns="91440" tIns="45720" rIns="91440" bIns="45720" rtlCol="0" anchor="ctr">
            <a:normAutofit/>
          </a:bodyPr>
          <a:lstStyle/>
          <a:p>
            <a:pPr algn="l">
              <a:lnSpc>
                <a:spcPct val="90000"/>
              </a:lnSpc>
            </a:pPr>
            <a:r>
              <a:rPr lang="en-US" sz="4100" dirty="0"/>
              <a:t>Prediction &amp; Evaluation</a:t>
            </a:r>
            <a:endParaRPr lang="en-US"/>
          </a:p>
        </p:txBody>
      </p:sp>
      <p:sp>
        <p:nvSpPr>
          <p:cNvPr id="23" name="Rectangle 22">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ADC1A32C-8834-46BB-A681-691D5237FF3B}"/>
              </a:ext>
            </a:extLst>
          </p:cNvPr>
          <p:cNvSpPr txBox="1"/>
          <p:nvPr/>
        </p:nvSpPr>
        <p:spPr>
          <a:xfrm>
            <a:off x="7521447" y="2240631"/>
            <a:ext cx="3892732" cy="363523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defTabSz="457200">
              <a:lnSpc>
                <a:spcPct val="120000"/>
              </a:lnSpc>
              <a:spcBef>
                <a:spcPct val="20000"/>
              </a:spcBef>
              <a:spcAft>
                <a:spcPts val="600"/>
              </a:spcAft>
              <a:buClr>
                <a:schemeClr val="accent1"/>
              </a:buClr>
              <a:buSzPct val="115000"/>
            </a:pPr>
            <a:r>
              <a:rPr lang="en-US" sz="2200" dirty="0">
                <a:solidFill>
                  <a:schemeClr val="tx1">
                    <a:lumMod val="85000"/>
                    <a:lumOff val="15000"/>
                  </a:schemeClr>
                </a:solidFill>
              </a:rPr>
              <a:t>We are also able to get the predicted class for the given data. In one test the accuracy is 0.8947, and the classification report shows that the f1 score for Sentosa is much higher than the other two classes, which means this model performs </a:t>
            </a:r>
            <a:r>
              <a:rPr lang="en-US" sz="2200">
                <a:solidFill>
                  <a:schemeClr val="tx1">
                    <a:lumMod val="85000"/>
                    <a:lumOff val="15000"/>
                  </a:schemeClr>
                </a:solidFill>
              </a:rPr>
              <a:t>well when classifying Setosa flowers.</a:t>
            </a:r>
            <a:endParaRPr lang="en-US" sz="2200" dirty="0">
              <a:solidFill>
                <a:schemeClr val="tx1">
                  <a:lumMod val="85000"/>
                  <a:lumOff val="15000"/>
                </a:schemeClr>
              </a:solidFill>
            </a:endParaRPr>
          </a:p>
        </p:txBody>
      </p:sp>
      <p:pic>
        <p:nvPicPr>
          <p:cNvPr id="24" name="Picture 25" descr="A close up of a receipt&#10;&#10;Description generated with high confidence">
            <a:extLst>
              <a:ext uri="{FF2B5EF4-FFF2-40B4-BE49-F238E27FC236}">
                <a16:creationId xmlns:a16="http://schemas.microsoft.com/office/drawing/2014/main" id="{386912E5-73F2-4EA6-9BAF-A22203FCD765}"/>
              </a:ext>
            </a:extLst>
          </p:cNvPr>
          <p:cNvPicPr>
            <a:picLocks noGrp="1" noChangeAspect="1"/>
          </p:cNvPicPr>
          <p:nvPr>
            <p:ph idx="1"/>
          </p:nvPr>
        </p:nvPicPr>
        <p:blipFill>
          <a:blip r:embed="rId5"/>
          <a:stretch>
            <a:fillRect/>
          </a:stretch>
        </p:blipFill>
        <p:spPr>
          <a:xfrm>
            <a:off x="1093577" y="1261403"/>
            <a:ext cx="5835409" cy="3767765"/>
          </a:xfrm>
          <a:prstGeom prst="rect">
            <a:avLst/>
          </a:prstGeom>
        </p:spPr>
      </p:pic>
    </p:spTree>
    <p:extLst>
      <p:ext uri="{BB962C8B-B14F-4D97-AF65-F5344CB8AC3E}">
        <p14:creationId xmlns:p14="http://schemas.microsoft.com/office/powerpoint/2010/main" val="2762935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7F319-0D79-4AD4-A34F-18171ABA4735}"/>
              </a:ext>
            </a:extLst>
          </p:cNvPr>
          <p:cNvSpPr>
            <a:spLocks noGrp="1"/>
          </p:cNvSpPr>
          <p:nvPr>
            <p:ph type="title"/>
          </p:nvPr>
        </p:nvSpPr>
        <p:spPr/>
        <p:txBody>
          <a:bodyPr/>
          <a:lstStyle/>
          <a:p>
            <a:r>
              <a:rPr lang="en-US" dirty="0"/>
              <a:t>Classification Graph</a:t>
            </a:r>
          </a:p>
        </p:txBody>
      </p:sp>
      <p:pic>
        <p:nvPicPr>
          <p:cNvPr id="4" name="Picture 4" descr="A picture containing text&#10;&#10;Description generated with high confidence">
            <a:extLst>
              <a:ext uri="{FF2B5EF4-FFF2-40B4-BE49-F238E27FC236}">
                <a16:creationId xmlns:a16="http://schemas.microsoft.com/office/drawing/2014/main" id="{238CF63E-F8A4-4314-9181-140576278545}"/>
              </a:ext>
            </a:extLst>
          </p:cNvPr>
          <p:cNvPicPr>
            <a:picLocks noGrp="1" noChangeAspect="1"/>
          </p:cNvPicPr>
          <p:nvPr>
            <p:ph idx="1"/>
          </p:nvPr>
        </p:nvPicPr>
        <p:blipFill>
          <a:blip r:embed="rId2"/>
          <a:stretch>
            <a:fillRect/>
          </a:stretch>
        </p:blipFill>
        <p:spPr>
          <a:xfrm>
            <a:off x="1578362" y="3505440"/>
            <a:ext cx="3571875" cy="2514600"/>
          </a:xfrm>
          <a:prstGeom prst="rect">
            <a:avLst/>
          </a:prstGeom>
        </p:spPr>
      </p:pic>
      <p:pic>
        <p:nvPicPr>
          <p:cNvPr id="6" name="Picture 6" descr="A close up of a logo&#10;&#10;Description generated with high confidence">
            <a:extLst>
              <a:ext uri="{FF2B5EF4-FFF2-40B4-BE49-F238E27FC236}">
                <a16:creationId xmlns:a16="http://schemas.microsoft.com/office/drawing/2014/main" id="{EFB2935B-66A5-4610-92E6-7DF80E3E806A}"/>
              </a:ext>
            </a:extLst>
          </p:cNvPr>
          <p:cNvPicPr>
            <a:picLocks noChangeAspect="1"/>
          </p:cNvPicPr>
          <p:nvPr/>
        </p:nvPicPr>
        <p:blipFill>
          <a:blip r:embed="rId3"/>
          <a:stretch>
            <a:fillRect/>
          </a:stretch>
        </p:blipFill>
        <p:spPr>
          <a:xfrm>
            <a:off x="6981645" y="3498565"/>
            <a:ext cx="3577087" cy="2506308"/>
          </a:xfrm>
          <a:prstGeom prst="rect">
            <a:avLst/>
          </a:prstGeom>
        </p:spPr>
      </p:pic>
      <p:sp>
        <p:nvSpPr>
          <p:cNvPr id="8" name="TextBox 7">
            <a:extLst>
              <a:ext uri="{FF2B5EF4-FFF2-40B4-BE49-F238E27FC236}">
                <a16:creationId xmlns:a16="http://schemas.microsoft.com/office/drawing/2014/main" id="{79FAC1CC-1B79-4D51-BF8A-2E5323EFF031}"/>
              </a:ext>
            </a:extLst>
          </p:cNvPr>
          <p:cNvSpPr txBox="1"/>
          <p:nvPr/>
        </p:nvSpPr>
        <p:spPr>
          <a:xfrm>
            <a:off x="1575759" y="2596551"/>
            <a:ext cx="898297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The decision boundaries for each class (Blue - Sentosa, Green - </a:t>
            </a:r>
            <a:r>
              <a:rPr lang="en-US" sz="2000" dirty="0" err="1">
                <a:ea typeface="+mn-lt"/>
                <a:cs typeface="+mn-lt"/>
              </a:rPr>
              <a:t>Versicolour</a:t>
            </a:r>
            <a:r>
              <a:rPr lang="en-US" sz="2000" dirty="0">
                <a:ea typeface="+mn-lt"/>
                <a:cs typeface="+mn-lt"/>
              </a:rPr>
              <a:t>, Red - Virginica). I use one-hot encode to transform y from strings to digits (0,1,2).</a:t>
            </a:r>
            <a:endParaRPr lang="en-US" sz="2000" dirty="0"/>
          </a:p>
        </p:txBody>
      </p:sp>
    </p:spTree>
    <p:extLst>
      <p:ext uri="{BB962C8B-B14F-4D97-AF65-F5344CB8AC3E}">
        <p14:creationId xmlns:p14="http://schemas.microsoft.com/office/powerpoint/2010/main" val="321430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403C7-BCF1-4DEB-A1CC-F811C84E8152}"/>
              </a:ext>
            </a:extLst>
          </p:cNvPr>
          <p:cNvSpPr>
            <a:spLocks noGrp="1"/>
          </p:cNvSpPr>
          <p:nvPr>
            <p:ph type="ctrTitle"/>
          </p:nvPr>
        </p:nvSpPr>
        <p:spPr/>
        <p:txBody>
          <a:bodyPr/>
          <a:lstStyle/>
          <a:p>
            <a:r>
              <a:rPr lang="en-US"/>
              <a:t>Thank you!</a:t>
            </a:r>
          </a:p>
        </p:txBody>
      </p:sp>
      <p:sp>
        <p:nvSpPr>
          <p:cNvPr id="3" name="Subtitle 2">
            <a:extLst>
              <a:ext uri="{FF2B5EF4-FFF2-40B4-BE49-F238E27FC236}">
                <a16:creationId xmlns:a16="http://schemas.microsoft.com/office/drawing/2014/main" id="{F4A60BAC-98AD-4096-8DC4-7C6D2A36612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24057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B0527-ED4E-4882-B1E3-281D1E76476A}"/>
              </a:ext>
            </a:extLst>
          </p:cNvPr>
          <p:cNvSpPr>
            <a:spLocks noGrp="1"/>
          </p:cNvSpPr>
          <p:nvPr>
            <p:ph type="title"/>
          </p:nvPr>
        </p:nvSpPr>
        <p:spPr/>
        <p:txBody>
          <a:bodyPr/>
          <a:lstStyle/>
          <a:p>
            <a:r>
              <a:rPr lang="en-US" dirty="0"/>
              <a:t>Dataset Chosen</a:t>
            </a:r>
          </a:p>
        </p:txBody>
      </p:sp>
      <p:sp>
        <p:nvSpPr>
          <p:cNvPr id="3" name="Content Placeholder 2">
            <a:extLst>
              <a:ext uri="{FF2B5EF4-FFF2-40B4-BE49-F238E27FC236}">
                <a16:creationId xmlns:a16="http://schemas.microsoft.com/office/drawing/2014/main" id="{056CD543-DD5F-4F33-870E-8350753BA92E}"/>
              </a:ext>
            </a:extLst>
          </p:cNvPr>
          <p:cNvSpPr>
            <a:spLocks noGrp="1"/>
          </p:cNvSpPr>
          <p:nvPr>
            <p:ph idx="1"/>
          </p:nvPr>
        </p:nvSpPr>
        <p:spPr/>
        <p:txBody>
          <a:bodyPr/>
          <a:lstStyle/>
          <a:p>
            <a:r>
              <a:rPr lang="en-US" b="1" dirty="0">
                <a:ea typeface="+mn-lt"/>
                <a:cs typeface="+mn-lt"/>
              </a:rPr>
              <a:t>Iris Data Set</a:t>
            </a:r>
            <a:r>
              <a:rPr lang="en-US" dirty="0">
                <a:ea typeface="+mn-lt"/>
                <a:cs typeface="+mn-lt"/>
              </a:rPr>
              <a:t> </a:t>
            </a:r>
          </a:p>
          <a:p>
            <a:r>
              <a:rPr lang="en-US" dirty="0">
                <a:ea typeface="+mn-lt"/>
                <a:cs typeface="+mn-lt"/>
              </a:rPr>
              <a:t>From Fisher, 1936</a:t>
            </a:r>
            <a:endParaRPr lang="en-US" dirty="0"/>
          </a:p>
          <a:p>
            <a:r>
              <a:rPr lang="en-US" dirty="0"/>
              <a:t>Downloaded </a:t>
            </a:r>
            <a:r>
              <a:rPr lang="en" dirty="0">
                <a:ea typeface="+mn-lt"/>
                <a:cs typeface="+mn-lt"/>
              </a:rPr>
              <a:t>from: </a:t>
            </a:r>
            <a:r>
              <a:rPr lang="en" dirty="0">
                <a:ea typeface="+mn-lt"/>
                <a:cs typeface="+mn-lt"/>
                <a:hlinkClick r:id="rId2"/>
              </a:rPr>
              <a:t>https://archive.ics.uci.edu/ml/datasets/Iris</a:t>
            </a:r>
            <a:r>
              <a:rPr lang="en" dirty="0">
                <a:ea typeface="+mn-lt"/>
                <a:cs typeface="+mn-lt"/>
              </a:rPr>
              <a:t>;</a:t>
            </a:r>
            <a:endParaRPr lang="en-US" dirty="0"/>
          </a:p>
        </p:txBody>
      </p:sp>
    </p:spTree>
    <p:extLst>
      <p:ext uri="{BB962C8B-B14F-4D97-AF65-F5344CB8AC3E}">
        <p14:creationId xmlns:p14="http://schemas.microsoft.com/office/powerpoint/2010/main" val="654573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4BCB1-5A9B-4E4E-9D31-B49FDE1B1126}"/>
              </a:ext>
            </a:extLst>
          </p:cNvPr>
          <p:cNvSpPr>
            <a:spLocks noGrp="1"/>
          </p:cNvSpPr>
          <p:nvPr>
            <p:ph type="title"/>
          </p:nvPr>
        </p:nvSpPr>
        <p:spPr/>
        <p:txBody>
          <a:bodyPr/>
          <a:lstStyle/>
          <a:p>
            <a:r>
              <a:rPr lang="en-US"/>
              <a:t>Dataset Description</a:t>
            </a:r>
          </a:p>
        </p:txBody>
      </p:sp>
      <p:sp>
        <p:nvSpPr>
          <p:cNvPr id="3" name="Content Placeholder 2">
            <a:extLst>
              <a:ext uri="{FF2B5EF4-FFF2-40B4-BE49-F238E27FC236}">
                <a16:creationId xmlns:a16="http://schemas.microsoft.com/office/drawing/2014/main" id="{D76526BD-BC35-4FB9-B4F3-A45266269983}"/>
              </a:ext>
            </a:extLst>
          </p:cNvPr>
          <p:cNvSpPr>
            <a:spLocks noGrp="1"/>
          </p:cNvSpPr>
          <p:nvPr>
            <p:ph idx="1"/>
          </p:nvPr>
        </p:nvSpPr>
        <p:spPr>
          <a:xfrm>
            <a:off x="1295401" y="2556932"/>
            <a:ext cx="9601196" cy="3318936"/>
          </a:xfrm>
        </p:spPr>
        <p:txBody>
          <a:bodyPr/>
          <a:lstStyle/>
          <a:p>
            <a:r>
              <a:rPr lang="en-US" dirty="0"/>
              <a:t>150 data in total</a:t>
            </a:r>
          </a:p>
          <a:p>
            <a:r>
              <a:rPr lang="en-US" dirty="0">
                <a:ea typeface="+mn-lt"/>
                <a:cs typeface="+mn-lt"/>
              </a:rPr>
              <a:t>Four features (sepal length, sepal width, petal length, petal width) for each data</a:t>
            </a:r>
          </a:p>
          <a:p>
            <a:r>
              <a:rPr lang="en-US" dirty="0"/>
              <a:t>Three classes: </a:t>
            </a:r>
            <a:r>
              <a:rPr lang="en" dirty="0">
                <a:ea typeface="+mn-lt"/>
                <a:cs typeface="+mn-lt"/>
              </a:rPr>
              <a:t>Iris </a:t>
            </a:r>
            <a:r>
              <a:rPr lang="en" dirty="0" err="1">
                <a:ea typeface="+mn-lt"/>
                <a:cs typeface="+mn-lt"/>
              </a:rPr>
              <a:t>Setosa</a:t>
            </a:r>
            <a:r>
              <a:rPr lang="en" dirty="0">
                <a:ea typeface="+mn-lt"/>
                <a:cs typeface="+mn-lt"/>
              </a:rPr>
              <a:t>, Iris </a:t>
            </a:r>
            <a:r>
              <a:rPr lang="en" dirty="0" err="1">
                <a:ea typeface="+mn-lt"/>
                <a:cs typeface="+mn-lt"/>
              </a:rPr>
              <a:t>Versicolour</a:t>
            </a:r>
            <a:r>
              <a:rPr lang="en" dirty="0">
                <a:ea typeface="+mn-lt"/>
                <a:cs typeface="+mn-lt"/>
              </a:rPr>
              <a:t> and Iris Virginica.</a:t>
            </a:r>
          </a:p>
        </p:txBody>
      </p:sp>
    </p:spTree>
    <p:extLst>
      <p:ext uri="{BB962C8B-B14F-4D97-AF65-F5344CB8AC3E}">
        <p14:creationId xmlns:p14="http://schemas.microsoft.com/office/powerpoint/2010/main" val="1849032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2C55-9284-4EA5-BFAD-9571D6B0596B}"/>
              </a:ext>
            </a:extLst>
          </p:cNvPr>
          <p:cNvSpPr>
            <a:spLocks noGrp="1"/>
          </p:cNvSpPr>
          <p:nvPr>
            <p:ph type="title"/>
          </p:nvPr>
        </p:nvSpPr>
        <p:spPr/>
        <p:txBody>
          <a:bodyPr/>
          <a:lstStyle/>
          <a:p>
            <a:r>
              <a:rPr lang="en-US"/>
              <a:t>Dataset Description</a:t>
            </a:r>
          </a:p>
        </p:txBody>
      </p:sp>
      <p:graphicFrame>
        <p:nvGraphicFramePr>
          <p:cNvPr id="5" name="Content Placeholder 4">
            <a:extLst>
              <a:ext uri="{FF2B5EF4-FFF2-40B4-BE49-F238E27FC236}">
                <a16:creationId xmlns:a16="http://schemas.microsoft.com/office/drawing/2014/main" id="{99C397FE-253F-4BA2-AF0E-323AFAB09111}"/>
              </a:ext>
            </a:extLst>
          </p:cNvPr>
          <p:cNvGraphicFramePr>
            <a:graphicFrameLocks noGrp="1"/>
          </p:cNvGraphicFramePr>
          <p:nvPr>
            <p:ph idx="1"/>
          </p:nvPr>
        </p:nvGraphicFramePr>
        <p:xfrm>
          <a:off x="1295400" y="2557463"/>
          <a:ext cx="9601200" cy="3291840"/>
        </p:xfrm>
        <a:graphic>
          <a:graphicData uri="http://schemas.openxmlformats.org/drawingml/2006/table">
            <a:tbl>
              <a:tblPr firstRow="1" bandRow="1">
                <a:tableStyleId>{5C22544A-7EE6-4342-B048-85BDC9FD1C3A}</a:tableStyleId>
              </a:tblPr>
              <a:tblGrid>
                <a:gridCol w="1920240">
                  <a:extLst>
                    <a:ext uri="{9D8B030D-6E8A-4147-A177-3AD203B41FA5}">
                      <a16:colId xmlns:a16="http://schemas.microsoft.com/office/drawing/2014/main" val="471964135"/>
                    </a:ext>
                  </a:extLst>
                </a:gridCol>
                <a:gridCol w="1920240">
                  <a:extLst>
                    <a:ext uri="{9D8B030D-6E8A-4147-A177-3AD203B41FA5}">
                      <a16:colId xmlns:a16="http://schemas.microsoft.com/office/drawing/2014/main" val="2065013729"/>
                    </a:ext>
                  </a:extLst>
                </a:gridCol>
                <a:gridCol w="1920240">
                  <a:extLst>
                    <a:ext uri="{9D8B030D-6E8A-4147-A177-3AD203B41FA5}">
                      <a16:colId xmlns:a16="http://schemas.microsoft.com/office/drawing/2014/main" val="570174763"/>
                    </a:ext>
                  </a:extLst>
                </a:gridCol>
                <a:gridCol w="1920240">
                  <a:extLst>
                    <a:ext uri="{9D8B030D-6E8A-4147-A177-3AD203B41FA5}">
                      <a16:colId xmlns:a16="http://schemas.microsoft.com/office/drawing/2014/main" val="1229041065"/>
                    </a:ext>
                  </a:extLst>
                </a:gridCol>
                <a:gridCol w="1920240">
                  <a:extLst>
                    <a:ext uri="{9D8B030D-6E8A-4147-A177-3AD203B41FA5}">
                      <a16:colId xmlns:a16="http://schemas.microsoft.com/office/drawing/2014/main" val="2587087683"/>
                    </a:ext>
                  </a:extLst>
                </a:gridCol>
              </a:tblGrid>
              <a:tr h="0">
                <a:tc>
                  <a:txBody>
                    <a:bodyPr/>
                    <a:lstStyle/>
                    <a:p>
                      <a:pPr algn="r" fontAlgn="ctr"/>
                      <a:r>
                        <a:rPr lang="en-US">
                          <a:effectLst/>
                        </a:rPr>
                        <a:t>sepal-length</a:t>
                      </a:r>
                    </a:p>
                  </a:txBody>
                  <a:tcPr anchor="ctr"/>
                </a:tc>
                <a:tc>
                  <a:txBody>
                    <a:bodyPr/>
                    <a:lstStyle/>
                    <a:p>
                      <a:pPr algn="r" fontAlgn="ctr"/>
                      <a:r>
                        <a:rPr lang="en-US">
                          <a:effectLst/>
                        </a:rPr>
                        <a:t>sepal-width</a:t>
                      </a:r>
                    </a:p>
                  </a:txBody>
                  <a:tcPr anchor="ctr"/>
                </a:tc>
                <a:tc>
                  <a:txBody>
                    <a:bodyPr/>
                    <a:lstStyle/>
                    <a:p>
                      <a:pPr algn="r" fontAlgn="ctr"/>
                      <a:r>
                        <a:rPr lang="en-US">
                          <a:effectLst/>
                        </a:rPr>
                        <a:t>petal-length</a:t>
                      </a:r>
                    </a:p>
                  </a:txBody>
                  <a:tcPr anchor="ctr"/>
                </a:tc>
                <a:tc>
                  <a:txBody>
                    <a:bodyPr/>
                    <a:lstStyle/>
                    <a:p>
                      <a:pPr algn="r" fontAlgn="ctr"/>
                      <a:r>
                        <a:rPr lang="en-US">
                          <a:effectLst/>
                        </a:rPr>
                        <a:t>petal-width</a:t>
                      </a:r>
                    </a:p>
                  </a:txBody>
                  <a:tcPr anchor="ctr"/>
                </a:tc>
                <a:tc>
                  <a:txBody>
                    <a:bodyPr/>
                    <a:lstStyle/>
                    <a:p>
                      <a:endParaRPr lang="en-US"/>
                    </a:p>
                  </a:txBody>
                  <a:tcPr/>
                </a:tc>
                <a:extLst>
                  <a:ext uri="{0D108BD9-81ED-4DB2-BD59-A6C34878D82A}">
                    <a16:rowId xmlns:a16="http://schemas.microsoft.com/office/drawing/2014/main" val="1107952963"/>
                  </a:ext>
                </a:extLst>
              </a:tr>
              <a:tr h="0">
                <a:tc>
                  <a:txBody>
                    <a:bodyPr/>
                    <a:lstStyle/>
                    <a:p>
                      <a:pPr algn="r" fontAlgn="ctr"/>
                      <a:r>
                        <a:rPr lang="en-US">
                          <a:effectLst/>
                        </a:rPr>
                        <a:t>count</a:t>
                      </a:r>
                    </a:p>
                  </a:txBody>
                  <a:tcPr anchor="ctr"/>
                </a:tc>
                <a:tc>
                  <a:txBody>
                    <a:bodyPr/>
                    <a:lstStyle/>
                    <a:p>
                      <a:pPr fontAlgn="ctr"/>
                      <a:r>
                        <a:rPr lang="en-US">
                          <a:effectLst/>
                        </a:rPr>
                        <a:t>150.000000</a:t>
                      </a:r>
                    </a:p>
                  </a:txBody>
                  <a:tcPr anchor="ctr"/>
                </a:tc>
                <a:tc>
                  <a:txBody>
                    <a:bodyPr/>
                    <a:lstStyle/>
                    <a:p>
                      <a:pPr fontAlgn="ctr"/>
                      <a:r>
                        <a:rPr lang="en-US">
                          <a:effectLst/>
                        </a:rPr>
                        <a:t>150.000000</a:t>
                      </a:r>
                    </a:p>
                  </a:txBody>
                  <a:tcPr anchor="ctr"/>
                </a:tc>
                <a:tc>
                  <a:txBody>
                    <a:bodyPr/>
                    <a:lstStyle/>
                    <a:p>
                      <a:pPr fontAlgn="ctr"/>
                      <a:r>
                        <a:rPr lang="en-US">
                          <a:effectLst/>
                        </a:rPr>
                        <a:t>150.000000</a:t>
                      </a:r>
                    </a:p>
                  </a:txBody>
                  <a:tcPr anchor="ctr"/>
                </a:tc>
                <a:tc>
                  <a:txBody>
                    <a:bodyPr/>
                    <a:lstStyle/>
                    <a:p>
                      <a:pPr fontAlgn="ctr"/>
                      <a:r>
                        <a:rPr lang="en-US">
                          <a:effectLst/>
                        </a:rPr>
                        <a:t>150.000000</a:t>
                      </a:r>
                    </a:p>
                  </a:txBody>
                  <a:tcPr anchor="ctr"/>
                </a:tc>
                <a:extLst>
                  <a:ext uri="{0D108BD9-81ED-4DB2-BD59-A6C34878D82A}">
                    <a16:rowId xmlns:a16="http://schemas.microsoft.com/office/drawing/2014/main" val="2651257318"/>
                  </a:ext>
                </a:extLst>
              </a:tr>
              <a:tr h="0">
                <a:tc>
                  <a:txBody>
                    <a:bodyPr/>
                    <a:lstStyle/>
                    <a:p>
                      <a:pPr algn="r" fontAlgn="ctr"/>
                      <a:r>
                        <a:rPr lang="en-US">
                          <a:effectLst/>
                        </a:rPr>
                        <a:t>mean</a:t>
                      </a:r>
                    </a:p>
                  </a:txBody>
                  <a:tcPr anchor="ctr"/>
                </a:tc>
                <a:tc>
                  <a:txBody>
                    <a:bodyPr/>
                    <a:lstStyle/>
                    <a:p>
                      <a:pPr fontAlgn="ctr"/>
                      <a:r>
                        <a:rPr lang="en-US">
                          <a:effectLst/>
                        </a:rPr>
                        <a:t>5.843333</a:t>
                      </a:r>
                    </a:p>
                  </a:txBody>
                  <a:tcPr anchor="ctr"/>
                </a:tc>
                <a:tc>
                  <a:txBody>
                    <a:bodyPr/>
                    <a:lstStyle/>
                    <a:p>
                      <a:pPr fontAlgn="ctr"/>
                      <a:r>
                        <a:rPr lang="en-US">
                          <a:effectLst/>
                        </a:rPr>
                        <a:t>3.054000</a:t>
                      </a:r>
                    </a:p>
                  </a:txBody>
                  <a:tcPr anchor="ctr"/>
                </a:tc>
                <a:tc>
                  <a:txBody>
                    <a:bodyPr/>
                    <a:lstStyle/>
                    <a:p>
                      <a:pPr fontAlgn="ctr"/>
                      <a:r>
                        <a:rPr lang="en-US">
                          <a:effectLst/>
                        </a:rPr>
                        <a:t>3.758667</a:t>
                      </a:r>
                    </a:p>
                  </a:txBody>
                  <a:tcPr anchor="ctr"/>
                </a:tc>
                <a:tc>
                  <a:txBody>
                    <a:bodyPr/>
                    <a:lstStyle/>
                    <a:p>
                      <a:pPr fontAlgn="ctr"/>
                      <a:r>
                        <a:rPr lang="en-US">
                          <a:effectLst/>
                        </a:rPr>
                        <a:t>1.198667</a:t>
                      </a:r>
                    </a:p>
                  </a:txBody>
                  <a:tcPr anchor="ctr"/>
                </a:tc>
                <a:extLst>
                  <a:ext uri="{0D108BD9-81ED-4DB2-BD59-A6C34878D82A}">
                    <a16:rowId xmlns:a16="http://schemas.microsoft.com/office/drawing/2014/main" val="1741779572"/>
                  </a:ext>
                </a:extLst>
              </a:tr>
              <a:tr h="0">
                <a:tc>
                  <a:txBody>
                    <a:bodyPr/>
                    <a:lstStyle/>
                    <a:p>
                      <a:pPr algn="r" fontAlgn="ctr"/>
                      <a:r>
                        <a:rPr lang="en-US">
                          <a:effectLst/>
                        </a:rPr>
                        <a:t>std</a:t>
                      </a:r>
                    </a:p>
                  </a:txBody>
                  <a:tcPr anchor="ctr"/>
                </a:tc>
                <a:tc>
                  <a:txBody>
                    <a:bodyPr/>
                    <a:lstStyle/>
                    <a:p>
                      <a:pPr fontAlgn="ctr"/>
                      <a:r>
                        <a:rPr lang="en-US">
                          <a:effectLst/>
                        </a:rPr>
                        <a:t>0.828066</a:t>
                      </a:r>
                    </a:p>
                  </a:txBody>
                  <a:tcPr anchor="ctr"/>
                </a:tc>
                <a:tc>
                  <a:txBody>
                    <a:bodyPr/>
                    <a:lstStyle/>
                    <a:p>
                      <a:pPr fontAlgn="ctr"/>
                      <a:r>
                        <a:rPr lang="en-US">
                          <a:effectLst/>
                        </a:rPr>
                        <a:t>0.433594</a:t>
                      </a:r>
                    </a:p>
                  </a:txBody>
                  <a:tcPr anchor="ctr"/>
                </a:tc>
                <a:tc>
                  <a:txBody>
                    <a:bodyPr/>
                    <a:lstStyle/>
                    <a:p>
                      <a:pPr fontAlgn="ctr"/>
                      <a:r>
                        <a:rPr lang="en-US">
                          <a:effectLst/>
                        </a:rPr>
                        <a:t>1.764420</a:t>
                      </a:r>
                    </a:p>
                  </a:txBody>
                  <a:tcPr anchor="ctr"/>
                </a:tc>
                <a:tc>
                  <a:txBody>
                    <a:bodyPr/>
                    <a:lstStyle/>
                    <a:p>
                      <a:pPr fontAlgn="ctr"/>
                      <a:r>
                        <a:rPr lang="en-US">
                          <a:effectLst/>
                        </a:rPr>
                        <a:t>0.763161</a:t>
                      </a:r>
                    </a:p>
                  </a:txBody>
                  <a:tcPr anchor="ctr"/>
                </a:tc>
                <a:extLst>
                  <a:ext uri="{0D108BD9-81ED-4DB2-BD59-A6C34878D82A}">
                    <a16:rowId xmlns:a16="http://schemas.microsoft.com/office/drawing/2014/main" val="2972399365"/>
                  </a:ext>
                </a:extLst>
              </a:tr>
              <a:tr h="0">
                <a:tc>
                  <a:txBody>
                    <a:bodyPr/>
                    <a:lstStyle/>
                    <a:p>
                      <a:pPr algn="r" fontAlgn="ctr"/>
                      <a:r>
                        <a:rPr lang="en-US">
                          <a:effectLst/>
                        </a:rPr>
                        <a:t>min</a:t>
                      </a:r>
                    </a:p>
                  </a:txBody>
                  <a:tcPr anchor="ctr"/>
                </a:tc>
                <a:tc>
                  <a:txBody>
                    <a:bodyPr/>
                    <a:lstStyle/>
                    <a:p>
                      <a:pPr fontAlgn="ctr"/>
                      <a:r>
                        <a:rPr lang="en-US">
                          <a:effectLst/>
                        </a:rPr>
                        <a:t>4.300000</a:t>
                      </a:r>
                    </a:p>
                  </a:txBody>
                  <a:tcPr anchor="ctr"/>
                </a:tc>
                <a:tc>
                  <a:txBody>
                    <a:bodyPr/>
                    <a:lstStyle/>
                    <a:p>
                      <a:pPr fontAlgn="ctr"/>
                      <a:r>
                        <a:rPr lang="en-US">
                          <a:effectLst/>
                        </a:rPr>
                        <a:t>2.000000</a:t>
                      </a:r>
                    </a:p>
                  </a:txBody>
                  <a:tcPr anchor="ctr"/>
                </a:tc>
                <a:tc>
                  <a:txBody>
                    <a:bodyPr/>
                    <a:lstStyle/>
                    <a:p>
                      <a:pPr fontAlgn="ctr"/>
                      <a:r>
                        <a:rPr lang="en-US">
                          <a:effectLst/>
                        </a:rPr>
                        <a:t>1.000000</a:t>
                      </a:r>
                    </a:p>
                  </a:txBody>
                  <a:tcPr anchor="ctr"/>
                </a:tc>
                <a:tc>
                  <a:txBody>
                    <a:bodyPr/>
                    <a:lstStyle/>
                    <a:p>
                      <a:pPr fontAlgn="ctr"/>
                      <a:r>
                        <a:rPr lang="en-US">
                          <a:effectLst/>
                        </a:rPr>
                        <a:t>0.100000</a:t>
                      </a:r>
                    </a:p>
                  </a:txBody>
                  <a:tcPr anchor="ctr"/>
                </a:tc>
                <a:extLst>
                  <a:ext uri="{0D108BD9-81ED-4DB2-BD59-A6C34878D82A}">
                    <a16:rowId xmlns:a16="http://schemas.microsoft.com/office/drawing/2014/main" val="3956957406"/>
                  </a:ext>
                </a:extLst>
              </a:tr>
              <a:tr h="0">
                <a:tc>
                  <a:txBody>
                    <a:bodyPr/>
                    <a:lstStyle/>
                    <a:p>
                      <a:pPr algn="r" fontAlgn="ctr"/>
                      <a:r>
                        <a:rPr lang="en-US">
                          <a:effectLst/>
                        </a:rPr>
                        <a:t>25%</a:t>
                      </a:r>
                    </a:p>
                  </a:txBody>
                  <a:tcPr anchor="ctr"/>
                </a:tc>
                <a:tc>
                  <a:txBody>
                    <a:bodyPr/>
                    <a:lstStyle/>
                    <a:p>
                      <a:pPr fontAlgn="ctr"/>
                      <a:r>
                        <a:rPr lang="en-US">
                          <a:effectLst/>
                        </a:rPr>
                        <a:t>5.100000</a:t>
                      </a:r>
                    </a:p>
                  </a:txBody>
                  <a:tcPr anchor="ctr"/>
                </a:tc>
                <a:tc>
                  <a:txBody>
                    <a:bodyPr/>
                    <a:lstStyle/>
                    <a:p>
                      <a:pPr fontAlgn="ctr"/>
                      <a:r>
                        <a:rPr lang="en-US">
                          <a:effectLst/>
                        </a:rPr>
                        <a:t>2.800000</a:t>
                      </a:r>
                    </a:p>
                  </a:txBody>
                  <a:tcPr anchor="ctr"/>
                </a:tc>
                <a:tc>
                  <a:txBody>
                    <a:bodyPr/>
                    <a:lstStyle/>
                    <a:p>
                      <a:pPr fontAlgn="ctr"/>
                      <a:r>
                        <a:rPr lang="en-US">
                          <a:effectLst/>
                        </a:rPr>
                        <a:t>1.600000</a:t>
                      </a:r>
                    </a:p>
                  </a:txBody>
                  <a:tcPr anchor="ctr"/>
                </a:tc>
                <a:tc>
                  <a:txBody>
                    <a:bodyPr/>
                    <a:lstStyle/>
                    <a:p>
                      <a:pPr fontAlgn="ctr"/>
                      <a:r>
                        <a:rPr lang="en-US">
                          <a:effectLst/>
                        </a:rPr>
                        <a:t>0.300000</a:t>
                      </a:r>
                    </a:p>
                  </a:txBody>
                  <a:tcPr anchor="ctr"/>
                </a:tc>
                <a:extLst>
                  <a:ext uri="{0D108BD9-81ED-4DB2-BD59-A6C34878D82A}">
                    <a16:rowId xmlns:a16="http://schemas.microsoft.com/office/drawing/2014/main" val="947420280"/>
                  </a:ext>
                </a:extLst>
              </a:tr>
              <a:tr h="0">
                <a:tc>
                  <a:txBody>
                    <a:bodyPr/>
                    <a:lstStyle/>
                    <a:p>
                      <a:pPr algn="r" fontAlgn="ctr"/>
                      <a:r>
                        <a:rPr lang="en-US">
                          <a:effectLst/>
                        </a:rPr>
                        <a:t>50%</a:t>
                      </a:r>
                    </a:p>
                  </a:txBody>
                  <a:tcPr anchor="ctr"/>
                </a:tc>
                <a:tc>
                  <a:txBody>
                    <a:bodyPr/>
                    <a:lstStyle/>
                    <a:p>
                      <a:pPr fontAlgn="ctr"/>
                      <a:r>
                        <a:rPr lang="en-US">
                          <a:effectLst/>
                        </a:rPr>
                        <a:t>5.800000</a:t>
                      </a:r>
                    </a:p>
                  </a:txBody>
                  <a:tcPr anchor="ctr"/>
                </a:tc>
                <a:tc>
                  <a:txBody>
                    <a:bodyPr/>
                    <a:lstStyle/>
                    <a:p>
                      <a:pPr fontAlgn="ctr"/>
                      <a:r>
                        <a:rPr lang="en-US">
                          <a:effectLst/>
                        </a:rPr>
                        <a:t>3.000000</a:t>
                      </a:r>
                    </a:p>
                  </a:txBody>
                  <a:tcPr anchor="ctr"/>
                </a:tc>
                <a:tc>
                  <a:txBody>
                    <a:bodyPr/>
                    <a:lstStyle/>
                    <a:p>
                      <a:pPr fontAlgn="ctr"/>
                      <a:r>
                        <a:rPr lang="en-US">
                          <a:effectLst/>
                        </a:rPr>
                        <a:t>4.350000</a:t>
                      </a:r>
                    </a:p>
                  </a:txBody>
                  <a:tcPr anchor="ctr"/>
                </a:tc>
                <a:tc>
                  <a:txBody>
                    <a:bodyPr/>
                    <a:lstStyle/>
                    <a:p>
                      <a:pPr fontAlgn="ctr"/>
                      <a:r>
                        <a:rPr lang="en-US">
                          <a:effectLst/>
                        </a:rPr>
                        <a:t>1.300000</a:t>
                      </a:r>
                    </a:p>
                  </a:txBody>
                  <a:tcPr anchor="ctr"/>
                </a:tc>
                <a:extLst>
                  <a:ext uri="{0D108BD9-81ED-4DB2-BD59-A6C34878D82A}">
                    <a16:rowId xmlns:a16="http://schemas.microsoft.com/office/drawing/2014/main" val="3815687351"/>
                  </a:ext>
                </a:extLst>
              </a:tr>
              <a:tr h="0">
                <a:tc>
                  <a:txBody>
                    <a:bodyPr/>
                    <a:lstStyle/>
                    <a:p>
                      <a:pPr algn="r" fontAlgn="ctr"/>
                      <a:r>
                        <a:rPr lang="en-US">
                          <a:effectLst/>
                        </a:rPr>
                        <a:t>75%</a:t>
                      </a:r>
                    </a:p>
                  </a:txBody>
                  <a:tcPr anchor="ctr"/>
                </a:tc>
                <a:tc>
                  <a:txBody>
                    <a:bodyPr/>
                    <a:lstStyle/>
                    <a:p>
                      <a:pPr fontAlgn="ctr"/>
                      <a:r>
                        <a:rPr lang="en-US">
                          <a:effectLst/>
                        </a:rPr>
                        <a:t>6.400000</a:t>
                      </a:r>
                    </a:p>
                  </a:txBody>
                  <a:tcPr anchor="ctr"/>
                </a:tc>
                <a:tc>
                  <a:txBody>
                    <a:bodyPr/>
                    <a:lstStyle/>
                    <a:p>
                      <a:pPr fontAlgn="ctr"/>
                      <a:r>
                        <a:rPr lang="en-US">
                          <a:effectLst/>
                        </a:rPr>
                        <a:t>3.300000</a:t>
                      </a:r>
                    </a:p>
                  </a:txBody>
                  <a:tcPr anchor="ctr"/>
                </a:tc>
                <a:tc>
                  <a:txBody>
                    <a:bodyPr/>
                    <a:lstStyle/>
                    <a:p>
                      <a:pPr fontAlgn="ctr"/>
                      <a:r>
                        <a:rPr lang="en-US">
                          <a:effectLst/>
                        </a:rPr>
                        <a:t>5.100000</a:t>
                      </a:r>
                    </a:p>
                  </a:txBody>
                  <a:tcPr anchor="ctr"/>
                </a:tc>
                <a:tc>
                  <a:txBody>
                    <a:bodyPr/>
                    <a:lstStyle/>
                    <a:p>
                      <a:pPr fontAlgn="ctr"/>
                      <a:r>
                        <a:rPr lang="en-US">
                          <a:effectLst/>
                        </a:rPr>
                        <a:t>1.800000</a:t>
                      </a:r>
                    </a:p>
                  </a:txBody>
                  <a:tcPr anchor="ctr"/>
                </a:tc>
                <a:extLst>
                  <a:ext uri="{0D108BD9-81ED-4DB2-BD59-A6C34878D82A}">
                    <a16:rowId xmlns:a16="http://schemas.microsoft.com/office/drawing/2014/main" val="298394145"/>
                  </a:ext>
                </a:extLst>
              </a:tr>
              <a:tr h="0">
                <a:tc>
                  <a:txBody>
                    <a:bodyPr/>
                    <a:lstStyle/>
                    <a:p>
                      <a:pPr algn="r" fontAlgn="ctr"/>
                      <a:r>
                        <a:rPr lang="en-US">
                          <a:effectLst/>
                        </a:rPr>
                        <a:t>max</a:t>
                      </a:r>
                    </a:p>
                  </a:txBody>
                  <a:tcPr anchor="ctr"/>
                </a:tc>
                <a:tc>
                  <a:txBody>
                    <a:bodyPr/>
                    <a:lstStyle/>
                    <a:p>
                      <a:pPr fontAlgn="ctr"/>
                      <a:r>
                        <a:rPr lang="en-US">
                          <a:effectLst/>
                        </a:rPr>
                        <a:t>7.900000</a:t>
                      </a:r>
                    </a:p>
                  </a:txBody>
                  <a:tcPr anchor="ctr"/>
                </a:tc>
                <a:tc>
                  <a:txBody>
                    <a:bodyPr/>
                    <a:lstStyle/>
                    <a:p>
                      <a:pPr fontAlgn="ctr"/>
                      <a:r>
                        <a:rPr lang="en-US">
                          <a:effectLst/>
                        </a:rPr>
                        <a:t>4.400000</a:t>
                      </a:r>
                    </a:p>
                  </a:txBody>
                  <a:tcPr anchor="ctr"/>
                </a:tc>
                <a:tc>
                  <a:txBody>
                    <a:bodyPr/>
                    <a:lstStyle/>
                    <a:p>
                      <a:pPr fontAlgn="ctr"/>
                      <a:r>
                        <a:rPr lang="en-US">
                          <a:effectLst/>
                        </a:rPr>
                        <a:t>6.900000</a:t>
                      </a:r>
                    </a:p>
                  </a:txBody>
                  <a:tcPr anchor="ctr"/>
                </a:tc>
                <a:tc>
                  <a:txBody>
                    <a:bodyPr/>
                    <a:lstStyle/>
                    <a:p>
                      <a:pPr fontAlgn="ctr"/>
                      <a:r>
                        <a:rPr lang="en-US">
                          <a:effectLst/>
                        </a:rPr>
                        <a:t>2.500000</a:t>
                      </a:r>
                    </a:p>
                  </a:txBody>
                  <a:tcPr anchor="ctr"/>
                </a:tc>
                <a:extLst>
                  <a:ext uri="{0D108BD9-81ED-4DB2-BD59-A6C34878D82A}">
                    <a16:rowId xmlns:a16="http://schemas.microsoft.com/office/drawing/2014/main" val="1108686370"/>
                  </a:ext>
                </a:extLst>
              </a:tr>
            </a:tbl>
          </a:graphicData>
        </a:graphic>
      </p:graphicFrame>
      <p:sp>
        <p:nvSpPr>
          <p:cNvPr id="6" name="TextBox 5">
            <a:extLst>
              <a:ext uri="{FF2B5EF4-FFF2-40B4-BE49-F238E27FC236}">
                <a16:creationId xmlns:a16="http://schemas.microsoft.com/office/drawing/2014/main" id="{22D8404E-B5CA-4CE5-966F-C503EBE399CD}"/>
              </a:ext>
            </a:extLst>
          </p:cNvPr>
          <p:cNvSpPr txBox="1"/>
          <p:nvPr/>
        </p:nvSpPr>
        <p:spPr>
          <a:xfrm>
            <a:off x="4724400" y="3200400"/>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a:p>
          <a:p>
            <a:endParaRPr lang="en-US"/>
          </a:p>
        </p:txBody>
      </p:sp>
    </p:spTree>
    <p:extLst>
      <p:ext uri="{BB962C8B-B14F-4D97-AF65-F5344CB8AC3E}">
        <p14:creationId xmlns:p14="http://schemas.microsoft.com/office/powerpoint/2010/main" val="205226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BE234-C80D-4257-AC26-B751A67CAC0A}"/>
              </a:ext>
            </a:extLst>
          </p:cNvPr>
          <p:cNvSpPr>
            <a:spLocks noGrp="1"/>
          </p:cNvSpPr>
          <p:nvPr>
            <p:ph type="title"/>
          </p:nvPr>
        </p:nvSpPr>
        <p:spPr/>
        <p:txBody>
          <a:bodyPr/>
          <a:lstStyle/>
          <a:p>
            <a:r>
              <a:rPr lang="en-US"/>
              <a:t>Data Quality Assessment</a:t>
            </a:r>
          </a:p>
        </p:txBody>
      </p:sp>
      <p:sp>
        <p:nvSpPr>
          <p:cNvPr id="3" name="Content Placeholder 2">
            <a:extLst>
              <a:ext uri="{FF2B5EF4-FFF2-40B4-BE49-F238E27FC236}">
                <a16:creationId xmlns:a16="http://schemas.microsoft.com/office/drawing/2014/main" id="{D02EBD96-D7F5-4FE9-A50C-B2A3867EA1C6}"/>
              </a:ext>
            </a:extLst>
          </p:cNvPr>
          <p:cNvSpPr>
            <a:spLocks noGrp="1"/>
          </p:cNvSpPr>
          <p:nvPr>
            <p:ph idx="1"/>
          </p:nvPr>
        </p:nvSpPr>
        <p:spPr/>
        <p:txBody>
          <a:bodyPr/>
          <a:lstStyle/>
          <a:p>
            <a:r>
              <a:rPr lang="en-US" dirty="0"/>
              <a:t>Data Integrity: There is no missing data and no repeat line</a:t>
            </a:r>
          </a:p>
          <a:p>
            <a:r>
              <a:rPr lang="en-US" dirty="0"/>
              <a:t>Data Consistency: All data has value for the four features and the values are comparable.</a:t>
            </a:r>
          </a:p>
          <a:p>
            <a:r>
              <a:rPr lang="en-US" dirty="0"/>
              <a:t>Data Accuracy: Not sure for this. I assume all data is accurate based on preservation.</a:t>
            </a:r>
          </a:p>
        </p:txBody>
      </p:sp>
    </p:spTree>
    <p:extLst>
      <p:ext uri="{BB962C8B-B14F-4D97-AF65-F5344CB8AC3E}">
        <p14:creationId xmlns:p14="http://schemas.microsoft.com/office/powerpoint/2010/main" val="4015536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18F60-DC17-481D-B534-7FAC5F899442}"/>
              </a:ext>
            </a:extLst>
          </p:cNvPr>
          <p:cNvSpPr>
            <a:spLocks noGrp="1"/>
          </p:cNvSpPr>
          <p:nvPr>
            <p:ph type="title"/>
          </p:nvPr>
        </p:nvSpPr>
        <p:spPr/>
        <p:txBody>
          <a:bodyPr/>
          <a:lstStyle/>
          <a:p>
            <a:r>
              <a:rPr lang="en-US" dirty="0"/>
              <a:t>Dataset </a:t>
            </a:r>
            <a:r>
              <a:rPr lang="en-US" dirty="0" err="1"/>
              <a:t>Visualisation</a:t>
            </a:r>
          </a:p>
        </p:txBody>
      </p:sp>
      <p:pic>
        <p:nvPicPr>
          <p:cNvPr id="16" name="Picture 16" descr="A screenshot of a cell phone&#10;&#10;Description generated with high confidence">
            <a:extLst>
              <a:ext uri="{FF2B5EF4-FFF2-40B4-BE49-F238E27FC236}">
                <a16:creationId xmlns:a16="http://schemas.microsoft.com/office/drawing/2014/main" id="{298EF36B-4CBE-49E2-BB3D-FDA90B937A56}"/>
              </a:ext>
            </a:extLst>
          </p:cNvPr>
          <p:cNvPicPr>
            <a:picLocks noGrp="1" noChangeAspect="1"/>
          </p:cNvPicPr>
          <p:nvPr>
            <p:ph idx="1"/>
          </p:nvPr>
        </p:nvPicPr>
        <p:blipFill>
          <a:blip r:embed="rId2"/>
          <a:stretch>
            <a:fillRect/>
          </a:stretch>
        </p:blipFill>
        <p:spPr>
          <a:xfrm>
            <a:off x="1295401" y="2839484"/>
            <a:ext cx="9601196" cy="2753831"/>
          </a:xfrm>
          <a:prstGeom prst="rect">
            <a:avLst/>
          </a:prstGeom>
        </p:spPr>
      </p:pic>
    </p:spTree>
    <p:extLst>
      <p:ext uri="{BB962C8B-B14F-4D97-AF65-F5344CB8AC3E}">
        <p14:creationId xmlns:p14="http://schemas.microsoft.com/office/powerpoint/2010/main" val="1726227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9FAF3-8B9A-4F07-823D-C76803997D61}"/>
              </a:ext>
            </a:extLst>
          </p:cNvPr>
          <p:cNvSpPr>
            <a:spLocks noGrp="1"/>
          </p:cNvSpPr>
          <p:nvPr>
            <p:ph type="title"/>
          </p:nvPr>
        </p:nvSpPr>
        <p:spPr/>
        <p:txBody>
          <a:bodyPr/>
          <a:lstStyle/>
          <a:p>
            <a:r>
              <a:rPr lang="en-US" dirty="0"/>
              <a:t>Data </a:t>
            </a:r>
            <a:r>
              <a:rPr lang="en-US"/>
              <a:t>Visualization</a:t>
            </a:r>
            <a:endParaRPr lang="en-US" dirty="0" err="1"/>
          </a:p>
        </p:txBody>
      </p:sp>
      <p:sp>
        <p:nvSpPr>
          <p:cNvPr id="3" name="Content Placeholder 2">
            <a:extLst>
              <a:ext uri="{FF2B5EF4-FFF2-40B4-BE49-F238E27FC236}">
                <a16:creationId xmlns:a16="http://schemas.microsoft.com/office/drawing/2014/main" id="{E35BAF29-420D-4F80-9C40-D35E9894688D}"/>
              </a:ext>
            </a:extLst>
          </p:cNvPr>
          <p:cNvSpPr>
            <a:spLocks noGrp="1"/>
          </p:cNvSpPr>
          <p:nvPr>
            <p:ph idx="1"/>
          </p:nvPr>
        </p:nvSpPr>
        <p:spPr/>
        <p:txBody>
          <a:bodyPr/>
          <a:lstStyle/>
          <a:p>
            <a:r>
              <a:rPr lang="en-US" dirty="0"/>
              <a:t>From the dot plot, we can easily find some patterns for three classes:</a:t>
            </a:r>
          </a:p>
          <a:p>
            <a:r>
              <a:rPr lang="en-US" dirty="0"/>
              <a:t>For Sentosa, the sepal width/length does not change with petal width/length. But for the other two classes, if a sample has a long/wide sepal, it is more likely to have a long/wide petal.</a:t>
            </a:r>
          </a:p>
          <a:p>
            <a:r>
              <a:rPr lang="en-US" dirty="0"/>
              <a:t>The sepal/petal width increases with its length for all three classes, although the value differs.</a:t>
            </a:r>
          </a:p>
        </p:txBody>
      </p:sp>
    </p:spTree>
    <p:extLst>
      <p:ext uri="{BB962C8B-B14F-4D97-AF65-F5344CB8AC3E}">
        <p14:creationId xmlns:p14="http://schemas.microsoft.com/office/powerpoint/2010/main" val="3068790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56345-E1AD-4BDE-81AA-8EF742DB6623}"/>
              </a:ext>
            </a:extLst>
          </p:cNvPr>
          <p:cNvSpPr>
            <a:spLocks noGrp="1"/>
          </p:cNvSpPr>
          <p:nvPr>
            <p:ph type="title"/>
          </p:nvPr>
        </p:nvSpPr>
        <p:spPr/>
        <p:txBody>
          <a:bodyPr>
            <a:normAutofit/>
          </a:bodyPr>
          <a:lstStyle/>
          <a:p>
            <a:r>
              <a:rPr lang="en-US" dirty="0"/>
              <a:t>Data </a:t>
            </a:r>
            <a:r>
              <a:rPr lang="en-US"/>
              <a:t>Visualization</a:t>
            </a:r>
            <a:endParaRPr lang="en-US" dirty="0" err="1"/>
          </a:p>
        </p:txBody>
      </p:sp>
      <p:pic>
        <p:nvPicPr>
          <p:cNvPr id="8" name="Picture 8" descr="A close up of a flag&#10;&#10;Description generated with very high confidence">
            <a:extLst>
              <a:ext uri="{FF2B5EF4-FFF2-40B4-BE49-F238E27FC236}">
                <a16:creationId xmlns:a16="http://schemas.microsoft.com/office/drawing/2014/main" id="{27417CB3-E166-4E0F-9981-71BBE4BB25E4}"/>
              </a:ext>
            </a:extLst>
          </p:cNvPr>
          <p:cNvPicPr>
            <a:picLocks noGrp="1" noChangeAspect="1"/>
          </p:cNvPicPr>
          <p:nvPr>
            <p:ph idx="1"/>
          </p:nvPr>
        </p:nvPicPr>
        <p:blipFill>
          <a:blip r:embed="rId2"/>
          <a:stretch>
            <a:fillRect/>
          </a:stretch>
        </p:blipFill>
        <p:spPr>
          <a:xfrm>
            <a:off x="1288780" y="2600064"/>
            <a:ext cx="6508927" cy="3318936"/>
          </a:xfrm>
          <a:prstGeom prst="rect">
            <a:avLst/>
          </a:prstGeom>
        </p:spPr>
      </p:pic>
      <p:sp>
        <p:nvSpPr>
          <p:cNvPr id="11" name="TextBox 10">
            <a:extLst>
              <a:ext uri="{FF2B5EF4-FFF2-40B4-BE49-F238E27FC236}">
                <a16:creationId xmlns:a16="http://schemas.microsoft.com/office/drawing/2014/main" id="{43A49699-E298-40DF-8917-743F0B76F971}"/>
              </a:ext>
            </a:extLst>
          </p:cNvPr>
          <p:cNvSpPr txBox="1"/>
          <p:nvPr/>
        </p:nvSpPr>
        <p:spPr>
          <a:xfrm>
            <a:off x="8289086" y="2883200"/>
            <a:ext cx="2743200" cy="2677656"/>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From the violin plot we can have some straight view on the kernel probability density of the data at different values. </a:t>
            </a:r>
            <a:endParaRPr lang="en-US"/>
          </a:p>
          <a:p>
            <a:pPr algn="l"/>
            <a:endParaRPr lang="en-US" sz="2400" dirty="0"/>
          </a:p>
        </p:txBody>
      </p:sp>
    </p:spTree>
    <p:extLst>
      <p:ext uri="{BB962C8B-B14F-4D97-AF65-F5344CB8AC3E}">
        <p14:creationId xmlns:p14="http://schemas.microsoft.com/office/powerpoint/2010/main" val="2890094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CCF91-780A-43D3-8988-0B61124EEC34}"/>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CC026275-8CE8-43B9-9C57-4B6877A53D3B}"/>
              </a:ext>
            </a:extLst>
          </p:cNvPr>
          <p:cNvSpPr>
            <a:spLocks noGrp="1"/>
          </p:cNvSpPr>
          <p:nvPr>
            <p:ph idx="1"/>
          </p:nvPr>
        </p:nvSpPr>
        <p:spPr/>
        <p:txBody>
          <a:bodyPr/>
          <a:lstStyle/>
          <a:p>
            <a:r>
              <a:rPr lang="en-US" dirty="0"/>
              <a:t>First, I split the dataset into training set and test set. The split rate is 0.75 : 0.25.</a:t>
            </a:r>
          </a:p>
          <a:p>
            <a:r>
              <a:rPr lang="en-US" dirty="0"/>
              <a:t>I randomize the training set at </a:t>
            </a:r>
            <a:r>
              <a:rPr lang="en-US" err="1"/>
              <a:t>random_state</a:t>
            </a:r>
            <a:r>
              <a:rPr lang="en-US"/>
              <a:t> = 2.</a:t>
            </a:r>
          </a:p>
          <a:p>
            <a:r>
              <a:rPr lang="en-US" dirty="0">
                <a:ea typeface="+mn-lt"/>
                <a:cs typeface="+mn-lt"/>
              </a:rPr>
              <a:t>I tried to use </a:t>
            </a:r>
            <a:r>
              <a:rPr lang="en-US" err="1">
                <a:ea typeface="+mn-lt"/>
                <a:cs typeface="+mn-lt"/>
              </a:rPr>
              <a:t>StandardScaler</a:t>
            </a:r>
            <a:r>
              <a:rPr lang="en-US" dirty="0">
                <a:ea typeface="+mn-lt"/>
                <a:cs typeface="+mn-lt"/>
              </a:rPr>
              <a:t> to do standardization on the training set, but the </a:t>
            </a:r>
            <a:r>
              <a:rPr lang="en-US">
                <a:ea typeface="+mn-lt"/>
                <a:cs typeface="+mn-lt"/>
              </a:rPr>
              <a:t>accuracy falls. I think it is because I use only 120 samples </a:t>
            </a:r>
            <a:r>
              <a:rPr lang="en-US" dirty="0">
                <a:ea typeface="+mn-lt"/>
                <a:cs typeface="+mn-lt"/>
              </a:rPr>
              <a:t>for training and there is not much noise in the data, the standardization does not give much help to this case.</a:t>
            </a:r>
            <a:endParaRPr lang="en-US" dirty="0"/>
          </a:p>
        </p:txBody>
      </p:sp>
    </p:spTree>
    <p:extLst>
      <p:ext uri="{BB962C8B-B14F-4D97-AF65-F5344CB8AC3E}">
        <p14:creationId xmlns:p14="http://schemas.microsoft.com/office/powerpoint/2010/main" val="19053994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Organic</vt:lpstr>
      <vt:lpstr>Iris Flowers Dataset Analysis</vt:lpstr>
      <vt:lpstr>Dataset Chosen</vt:lpstr>
      <vt:lpstr>Dataset Description</vt:lpstr>
      <vt:lpstr>Dataset Description</vt:lpstr>
      <vt:lpstr>Data Quality Assessment</vt:lpstr>
      <vt:lpstr>Dataset Visualisation</vt:lpstr>
      <vt:lpstr>Data Visualization</vt:lpstr>
      <vt:lpstr>Data Visualization</vt:lpstr>
      <vt:lpstr>Preprocessing</vt:lpstr>
      <vt:lpstr>Model Training</vt:lpstr>
      <vt:lpstr>Ten most similar points and shortest distances</vt:lpstr>
      <vt:lpstr>Prediction &amp; Evaluation</vt:lpstr>
      <vt:lpstr>Classification Graph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494</cp:revision>
  <dcterms:created xsi:type="dcterms:W3CDTF">2013-07-15T20:26:40Z</dcterms:created>
  <dcterms:modified xsi:type="dcterms:W3CDTF">2019-05-14T13:23:36Z</dcterms:modified>
</cp:coreProperties>
</file>