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68" r:id="rId4"/>
    <p:sldId id="269" r:id="rId5"/>
    <p:sldId id="257" r:id="rId6"/>
    <p:sldId id="261" r:id="rId7"/>
    <p:sldId id="262" r:id="rId8"/>
    <p:sldId id="263" r:id="rId9"/>
    <p:sldId id="264" r:id="rId10"/>
    <p:sldId id="258" r:id="rId11"/>
    <p:sldId id="270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6513" autoAdjust="0"/>
  </p:normalViewPr>
  <p:slideViewPr>
    <p:cSldViewPr snapToGrid="0">
      <p:cViewPr varScale="1">
        <p:scale>
          <a:sx n="76" d="100"/>
          <a:sy n="76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A08DF-A9CA-47E2-87FB-1DA7BD47F635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A617DA66-F907-4230-A8A2-7608B3702A26}">
      <dgm:prSet phldrT="[文字]" custT="1"/>
      <dgm:spPr/>
      <dgm:t>
        <a:bodyPr/>
        <a:lstStyle/>
        <a:p>
          <a:r>
            <a:rPr lang="zh-TW" altLang="en-US" sz="1800" dirty="0" smtClean="0"/>
            <a:t>讀取</a:t>
          </a:r>
          <a:r>
            <a:rPr lang="en-US" altLang="zh-TW" sz="1800" dirty="0" smtClean="0"/>
            <a:t>Stock.csv</a:t>
          </a:r>
          <a:endParaRPr lang="zh-TW" altLang="en-US" sz="1800" dirty="0"/>
        </a:p>
      </dgm:t>
    </dgm:pt>
    <dgm:pt modelId="{D981B909-9DCF-40FE-90E5-9D9F35394F72}" type="parTrans" cxnId="{CCD544B6-B1BF-42F7-8F88-9D903C1296E3}">
      <dgm:prSet/>
      <dgm:spPr/>
      <dgm:t>
        <a:bodyPr/>
        <a:lstStyle/>
        <a:p>
          <a:endParaRPr lang="zh-TW" altLang="en-US" sz="1800"/>
        </a:p>
      </dgm:t>
    </dgm:pt>
    <dgm:pt modelId="{0B8D9387-ED09-4FB2-93FD-1C2069C32A85}" type="sibTrans" cxnId="{CCD544B6-B1BF-42F7-8F88-9D903C1296E3}">
      <dgm:prSet custT="1"/>
      <dgm:spPr/>
      <dgm:t>
        <a:bodyPr/>
        <a:lstStyle/>
        <a:p>
          <a:endParaRPr lang="zh-TW" altLang="en-US" sz="1800"/>
        </a:p>
      </dgm:t>
    </dgm:pt>
    <dgm:pt modelId="{DE956BC3-A234-456A-A7A3-4EC06A8D5E3C}">
      <dgm:prSet phldrT="[文字]" custT="1"/>
      <dgm:spPr/>
      <dgm:t>
        <a:bodyPr/>
        <a:lstStyle/>
        <a:p>
          <a:r>
            <a:rPr lang="zh-TW" altLang="en-US" sz="1800" dirty="0" smtClean="0"/>
            <a:t>依星象判斷類別</a:t>
          </a:r>
          <a:endParaRPr lang="zh-TW" altLang="en-US" sz="1800" dirty="0"/>
        </a:p>
      </dgm:t>
    </dgm:pt>
    <dgm:pt modelId="{6332E2AA-7141-4841-8407-2290E78FCBCB}" type="parTrans" cxnId="{524972C8-D3D2-4E2D-89E8-6EA25A770C71}">
      <dgm:prSet/>
      <dgm:spPr/>
      <dgm:t>
        <a:bodyPr/>
        <a:lstStyle/>
        <a:p>
          <a:endParaRPr lang="zh-TW" altLang="en-US" sz="1800"/>
        </a:p>
      </dgm:t>
    </dgm:pt>
    <dgm:pt modelId="{E8B5AF98-7681-492D-AF62-A1C5EE0671E9}" type="sibTrans" cxnId="{524972C8-D3D2-4E2D-89E8-6EA25A770C71}">
      <dgm:prSet custT="1"/>
      <dgm:spPr/>
      <dgm:t>
        <a:bodyPr/>
        <a:lstStyle/>
        <a:p>
          <a:endParaRPr lang="zh-TW" altLang="en-US" sz="1800"/>
        </a:p>
      </dgm:t>
    </dgm:pt>
    <dgm:pt modelId="{3D0FF8C3-72AD-489C-BBA8-47BFBD226D49}">
      <dgm:prSet phldrT="[文字]" custT="1"/>
      <dgm:spPr/>
      <dgm:t>
        <a:bodyPr/>
        <a:lstStyle/>
        <a:p>
          <a:r>
            <a:rPr lang="en-US" altLang="zh-TW" sz="1800" dirty="0" smtClean="0"/>
            <a:t>Total</a:t>
          </a:r>
          <a:r>
            <a:rPr lang="zh-TW" altLang="en-US" sz="1800" dirty="0" smtClean="0"/>
            <a:t>分數最高為推薦股票</a:t>
          </a:r>
          <a:endParaRPr lang="zh-TW" altLang="en-US" sz="1800" dirty="0"/>
        </a:p>
      </dgm:t>
    </dgm:pt>
    <dgm:pt modelId="{92435D8B-37CE-44DB-A19F-9D4C0B37EEE8}" type="parTrans" cxnId="{8552F04D-801E-4DE7-894D-B9098FBB9718}">
      <dgm:prSet/>
      <dgm:spPr/>
      <dgm:t>
        <a:bodyPr/>
        <a:lstStyle/>
        <a:p>
          <a:endParaRPr lang="zh-TW" altLang="en-US" sz="1800"/>
        </a:p>
      </dgm:t>
    </dgm:pt>
    <dgm:pt modelId="{9341CB1D-BAA2-475C-9A42-FB3E791B5728}" type="sibTrans" cxnId="{8552F04D-801E-4DE7-894D-B9098FBB9718}">
      <dgm:prSet/>
      <dgm:spPr/>
      <dgm:t>
        <a:bodyPr/>
        <a:lstStyle/>
        <a:p>
          <a:endParaRPr lang="zh-TW" altLang="en-US" sz="1800"/>
        </a:p>
      </dgm:t>
    </dgm:pt>
    <dgm:pt modelId="{F5FBED35-B71E-4E63-90C1-3308360C5B3F}" type="pres">
      <dgm:prSet presAssocID="{809A08DF-A9CA-47E2-87FB-1DA7BD47F635}" presName="Name0" presStyleCnt="0">
        <dgm:presLayoutVars>
          <dgm:dir/>
          <dgm:resizeHandles val="exact"/>
        </dgm:presLayoutVars>
      </dgm:prSet>
      <dgm:spPr/>
    </dgm:pt>
    <dgm:pt modelId="{1505F882-16B8-49BC-B30A-7731CCCD23FD}" type="pres">
      <dgm:prSet presAssocID="{A617DA66-F907-4230-A8A2-7608B3702A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516399-D1D7-430D-887F-A6509A3ABE67}" type="pres">
      <dgm:prSet presAssocID="{0B8D9387-ED09-4FB2-93FD-1C2069C32A85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CE006E37-42BD-4ED0-B6A1-EA6F721AEBB7}" type="pres">
      <dgm:prSet presAssocID="{0B8D9387-ED09-4FB2-93FD-1C2069C32A85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23D9B5CB-BF00-4EA8-8A76-D9B9E8432D33}" type="pres">
      <dgm:prSet presAssocID="{DE956BC3-A234-456A-A7A3-4EC06A8D5E3C}" presName="node" presStyleLbl="node1" presStyleIdx="1" presStyleCnt="3" custLinFactNeighborY="248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6C1EDC-4976-40B1-84A9-0660F7F9B3BF}" type="pres">
      <dgm:prSet presAssocID="{E8B5AF98-7681-492D-AF62-A1C5EE0671E9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B0248E3E-4E73-4DB2-89A9-519BAD2F1669}" type="pres">
      <dgm:prSet presAssocID="{E8B5AF98-7681-492D-AF62-A1C5EE0671E9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EF079137-4D26-47EB-84B4-B2EF105711F8}" type="pres">
      <dgm:prSet presAssocID="{3D0FF8C3-72AD-489C-BBA8-47BFBD226D4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56D917-7CDC-4799-9481-86DC8D026C87}" type="presOf" srcId="{A617DA66-F907-4230-A8A2-7608B3702A26}" destId="{1505F882-16B8-49BC-B30A-7731CCCD23FD}" srcOrd="0" destOrd="0" presId="urn:microsoft.com/office/officeart/2005/8/layout/process1"/>
    <dgm:cxn modelId="{353EEE88-5F47-4D8E-B708-AEC15C4AE461}" type="presOf" srcId="{3D0FF8C3-72AD-489C-BBA8-47BFBD226D49}" destId="{EF079137-4D26-47EB-84B4-B2EF105711F8}" srcOrd="0" destOrd="0" presId="urn:microsoft.com/office/officeart/2005/8/layout/process1"/>
    <dgm:cxn modelId="{D9996D37-D7C0-4DA2-B690-425A6A7DCDC7}" type="presOf" srcId="{DE956BC3-A234-456A-A7A3-4EC06A8D5E3C}" destId="{23D9B5CB-BF00-4EA8-8A76-D9B9E8432D33}" srcOrd="0" destOrd="0" presId="urn:microsoft.com/office/officeart/2005/8/layout/process1"/>
    <dgm:cxn modelId="{B38D8D53-C8B9-46ED-90E8-0A25423F8649}" type="presOf" srcId="{E8B5AF98-7681-492D-AF62-A1C5EE0671E9}" destId="{B0248E3E-4E73-4DB2-89A9-519BAD2F1669}" srcOrd="1" destOrd="0" presId="urn:microsoft.com/office/officeart/2005/8/layout/process1"/>
    <dgm:cxn modelId="{A3F2C35E-B2DD-4643-95AB-34DF6B60E867}" type="presOf" srcId="{809A08DF-A9CA-47E2-87FB-1DA7BD47F635}" destId="{F5FBED35-B71E-4E63-90C1-3308360C5B3F}" srcOrd="0" destOrd="0" presId="urn:microsoft.com/office/officeart/2005/8/layout/process1"/>
    <dgm:cxn modelId="{8552F04D-801E-4DE7-894D-B9098FBB9718}" srcId="{809A08DF-A9CA-47E2-87FB-1DA7BD47F635}" destId="{3D0FF8C3-72AD-489C-BBA8-47BFBD226D49}" srcOrd="2" destOrd="0" parTransId="{92435D8B-37CE-44DB-A19F-9D4C0B37EEE8}" sibTransId="{9341CB1D-BAA2-475C-9A42-FB3E791B5728}"/>
    <dgm:cxn modelId="{7AD508B2-8A50-4243-BC08-379E64CCD70E}" type="presOf" srcId="{E8B5AF98-7681-492D-AF62-A1C5EE0671E9}" destId="{ED6C1EDC-4976-40B1-84A9-0660F7F9B3BF}" srcOrd="0" destOrd="0" presId="urn:microsoft.com/office/officeart/2005/8/layout/process1"/>
    <dgm:cxn modelId="{524972C8-D3D2-4E2D-89E8-6EA25A770C71}" srcId="{809A08DF-A9CA-47E2-87FB-1DA7BD47F635}" destId="{DE956BC3-A234-456A-A7A3-4EC06A8D5E3C}" srcOrd="1" destOrd="0" parTransId="{6332E2AA-7141-4841-8407-2290E78FCBCB}" sibTransId="{E8B5AF98-7681-492D-AF62-A1C5EE0671E9}"/>
    <dgm:cxn modelId="{CCD544B6-B1BF-42F7-8F88-9D903C1296E3}" srcId="{809A08DF-A9CA-47E2-87FB-1DA7BD47F635}" destId="{A617DA66-F907-4230-A8A2-7608B3702A26}" srcOrd="0" destOrd="0" parTransId="{D981B909-9DCF-40FE-90E5-9D9F35394F72}" sibTransId="{0B8D9387-ED09-4FB2-93FD-1C2069C32A85}"/>
    <dgm:cxn modelId="{A19385BF-823D-4182-9F9E-4CDEB8E85D71}" type="presOf" srcId="{0B8D9387-ED09-4FB2-93FD-1C2069C32A85}" destId="{CE006E37-42BD-4ED0-B6A1-EA6F721AEBB7}" srcOrd="1" destOrd="0" presId="urn:microsoft.com/office/officeart/2005/8/layout/process1"/>
    <dgm:cxn modelId="{7018DA4A-B149-413C-93BF-B2781B33CDC3}" type="presOf" srcId="{0B8D9387-ED09-4FB2-93FD-1C2069C32A85}" destId="{4A516399-D1D7-430D-887F-A6509A3ABE67}" srcOrd="0" destOrd="0" presId="urn:microsoft.com/office/officeart/2005/8/layout/process1"/>
    <dgm:cxn modelId="{BE278E74-E8B2-4826-8F69-C747A8BD1BDC}" type="presParOf" srcId="{F5FBED35-B71E-4E63-90C1-3308360C5B3F}" destId="{1505F882-16B8-49BC-B30A-7731CCCD23FD}" srcOrd="0" destOrd="0" presId="urn:microsoft.com/office/officeart/2005/8/layout/process1"/>
    <dgm:cxn modelId="{96DE36DF-C30F-462A-8DB0-EAFF649E29B3}" type="presParOf" srcId="{F5FBED35-B71E-4E63-90C1-3308360C5B3F}" destId="{4A516399-D1D7-430D-887F-A6509A3ABE67}" srcOrd="1" destOrd="0" presId="urn:microsoft.com/office/officeart/2005/8/layout/process1"/>
    <dgm:cxn modelId="{46125B10-402F-4603-9A21-AB5EAB748736}" type="presParOf" srcId="{4A516399-D1D7-430D-887F-A6509A3ABE67}" destId="{CE006E37-42BD-4ED0-B6A1-EA6F721AEBB7}" srcOrd="0" destOrd="0" presId="urn:microsoft.com/office/officeart/2005/8/layout/process1"/>
    <dgm:cxn modelId="{2259920B-E619-4785-95A3-60B7296FF899}" type="presParOf" srcId="{F5FBED35-B71E-4E63-90C1-3308360C5B3F}" destId="{23D9B5CB-BF00-4EA8-8A76-D9B9E8432D33}" srcOrd="2" destOrd="0" presId="urn:microsoft.com/office/officeart/2005/8/layout/process1"/>
    <dgm:cxn modelId="{587FD130-429F-435E-BA8B-835999532354}" type="presParOf" srcId="{F5FBED35-B71E-4E63-90C1-3308360C5B3F}" destId="{ED6C1EDC-4976-40B1-84A9-0660F7F9B3BF}" srcOrd="3" destOrd="0" presId="urn:microsoft.com/office/officeart/2005/8/layout/process1"/>
    <dgm:cxn modelId="{D5E3AEA9-FDFC-49D0-B565-B8E136FCB52C}" type="presParOf" srcId="{ED6C1EDC-4976-40B1-84A9-0660F7F9B3BF}" destId="{B0248E3E-4E73-4DB2-89A9-519BAD2F1669}" srcOrd="0" destOrd="0" presId="urn:microsoft.com/office/officeart/2005/8/layout/process1"/>
    <dgm:cxn modelId="{317251EB-E0BF-459B-8124-A4E4F3770931}" type="presParOf" srcId="{F5FBED35-B71E-4E63-90C1-3308360C5B3F}" destId="{EF079137-4D26-47EB-84B4-B2EF105711F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EA602-CCE0-47D3-9E5F-0AF9468A5E8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017357E7-BB88-4C5A-849F-547F7BE1859C}">
      <dgm:prSet phldrT="[文字]" custT="1"/>
      <dgm:spPr/>
      <dgm:t>
        <a:bodyPr/>
        <a:lstStyle/>
        <a:p>
          <a:r>
            <a:rPr lang="zh-TW" altLang="en-US" sz="3600" dirty="0" smtClean="0"/>
            <a:t>生日</a:t>
          </a:r>
          <a:endParaRPr lang="zh-TW" altLang="en-US" sz="3600" dirty="0"/>
        </a:p>
      </dgm:t>
    </dgm:pt>
    <dgm:pt modelId="{5099EFE3-12B0-429F-A860-AEB2D5822C29}" type="parTrans" cxnId="{C2B9F6DC-1FED-481D-B533-6B07E1D35921}">
      <dgm:prSet/>
      <dgm:spPr/>
      <dgm:t>
        <a:bodyPr/>
        <a:lstStyle/>
        <a:p>
          <a:endParaRPr lang="zh-TW" altLang="en-US"/>
        </a:p>
      </dgm:t>
    </dgm:pt>
    <dgm:pt modelId="{008BD6E6-DEB1-484F-A028-270F94F1A191}" type="sibTrans" cxnId="{C2B9F6DC-1FED-481D-B533-6B07E1D35921}">
      <dgm:prSet/>
      <dgm:spPr/>
      <dgm:t>
        <a:bodyPr/>
        <a:lstStyle/>
        <a:p>
          <a:endParaRPr lang="zh-TW" altLang="en-US"/>
        </a:p>
      </dgm:t>
    </dgm:pt>
    <dgm:pt modelId="{9BE1AF1F-5134-43B3-9449-24D0D9FB6F76}">
      <dgm:prSet phldrT="[文字]" custT="1"/>
      <dgm:spPr/>
      <dgm:t>
        <a:bodyPr/>
        <a:lstStyle/>
        <a:p>
          <a:r>
            <a:rPr lang="zh-TW" altLang="en-US" sz="1600" dirty="0" smtClean="0"/>
            <a:t>星座圖</a:t>
          </a:r>
          <a:endParaRPr lang="zh-TW" altLang="en-US" sz="1600" dirty="0"/>
        </a:p>
      </dgm:t>
    </dgm:pt>
    <dgm:pt modelId="{78112B36-3139-4D40-89E6-0B83CBE2DBDA}" type="parTrans" cxnId="{BCB8E9FF-A1A4-4C92-9C5E-37C868BAFED3}">
      <dgm:prSet/>
      <dgm:spPr/>
      <dgm:t>
        <a:bodyPr/>
        <a:lstStyle/>
        <a:p>
          <a:endParaRPr lang="zh-TW" altLang="en-US"/>
        </a:p>
      </dgm:t>
    </dgm:pt>
    <dgm:pt modelId="{7B5A91E9-3119-47DA-A0F8-0B1EA74B8382}" type="sibTrans" cxnId="{BCB8E9FF-A1A4-4C92-9C5E-37C868BAFED3}">
      <dgm:prSet/>
      <dgm:spPr/>
      <dgm:t>
        <a:bodyPr/>
        <a:lstStyle/>
        <a:p>
          <a:endParaRPr lang="zh-TW" altLang="en-US"/>
        </a:p>
      </dgm:t>
    </dgm:pt>
    <dgm:pt modelId="{2EFAF65F-C8CE-4D34-9AE4-4686789CCE1E}">
      <dgm:prSet phldrT="[文字]" custT="1"/>
      <dgm:spPr/>
      <dgm:t>
        <a:bodyPr/>
        <a:lstStyle/>
        <a:p>
          <a:r>
            <a:rPr lang="zh-TW" altLang="en-US" sz="1600" dirty="0" smtClean="0"/>
            <a:t>星座投資特性</a:t>
          </a:r>
          <a:endParaRPr lang="zh-TW" altLang="en-US" sz="1600" dirty="0"/>
        </a:p>
      </dgm:t>
    </dgm:pt>
    <dgm:pt modelId="{6111A5DD-2ECB-4363-8C32-4A733C1671D5}" type="parTrans" cxnId="{BCA4884A-6358-4765-BF43-49E0797A6259}">
      <dgm:prSet/>
      <dgm:spPr/>
      <dgm:t>
        <a:bodyPr/>
        <a:lstStyle/>
        <a:p>
          <a:endParaRPr lang="zh-TW" altLang="en-US"/>
        </a:p>
      </dgm:t>
    </dgm:pt>
    <dgm:pt modelId="{AADACF5B-8ADC-4BF8-8EE5-42F9FDA20F97}" type="sibTrans" cxnId="{BCA4884A-6358-4765-BF43-49E0797A6259}">
      <dgm:prSet/>
      <dgm:spPr/>
      <dgm:t>
        <a:bodyPr/>
        <a:lstStyle/>
        <a:p>
          <a:endParaRPr lang="zh-TW" altLang="en-US"/>
        </a:p>
      </dgm:t>
    </dgm:pt>
    <dgm:pt modelId="{C11E4F9D-C393-4DEA-92F6-BBB08C8C06B2}">
      <dgm:prSet phldrT="[文字]" custT="1"/>
      <dgm:spPr/>
      <dgm:t>
        <a:bodyPr/>
        <a:lstStyle/>
        <a:p>
          <a:r>
            <a:rPr lang="zh-TW" altLang="en-US" sz="3600" dirty="0" smtClean="0"/>
            <a:t>星座</a:t>
          </a:r>
          <a:endParaRPr lang="zh-TW" altLang="en-US" sz="3600" dirty="0"/>
        </a:p>
      </dgm:t>
    </dgm:pt>
    <dgm:pt modelId="{D9B3E880-6720-4873-8083-B82259FCC356}" type="parTrans" cxnId="{85FC2316-4EC9-4C4D-B71B-B62EC7CE5563}">
      <dgm:prSet/>
      <dgm:spPr/>
      <dgm:t>
        <a:bodyPr/>
        <a:lstStyle/>
        <a:p>
          <a:endParaRPr lang="zh-TW" altLang="en-US"/>
        </a:p>
      </dgm:t>
    </dgm:pt>
    <dgm:pt modelId="{FC4099BB-2FE2-4DFB-B679-784CB756AEA5}" type="sibTrans" cxnId="{85FC2316-4EC9-4C4D-B71B-B62EC7CE5563}">
      <dgm:prSet/>
      <dgm:spPr/>
      <dgm:t>
        <a:bodyPr/>
        <a:lstStyle/>
        <a:p>
          <a:endParaRPr lang="zh-TW" altLang="en-US"/>
        </a:p>
      </dgm:t>
    </dgm:pt>
    <dgm:pt modelId="{302CD9C7-87DF-4C0D-8168-6F71991DAF90}">
      <dgm:prSet phldrT="[文字]" custT="1"/>
      <dgm:spPr/>
      <dgm:t>
        <a:bodyPr/>
        <a:lstStyle/>
        <a:p>
          <a:r>
            <a:rPr lang="zh-TW" altLang="en-US" sz="3600" dirty="0" smtClean="0"/>
            <a:t>星象</a:t>
          </a:r>
          <a:endParaRPr lang="zh-TW" altLang="en-US" sz="3600" dirty="0"/>
        </a:p>
      </dgm:t>
    </dgm:pt>
    <dgm:pt modelId="{8992C6EB-2119-4D0B-9954-C25B04A84A5B}" type="parTrans" cxnId="{7F32B044-036E-47FD-9BA2-8D432EDD97C8}">
      <dgm:prSet/>
      <dgm:spPr/>
      <dgm:t>
        <a:bodyPr/>
        <a:lstStyle/>
        <a:p>
          <a:endParaRPr lang="zh-TW" altLang="en-US"/>
        </a:p>
      </dgm:t>
    </dgm:pt>
    <dgm:pt modelId="{DD926A20-29F1-44F3-82E2-D199E8702CFB}" type="sibTrans" cxnId="{7F32B044-036E-47FD-9BA2-8D432EDD97C8}">
      <dgm:prSet/>
      <dgm:spPr/>
      <dgm:t>
        <a:bodyPr/>
        <a:lstStyle/>
        <a:p>
          <a:endParaRPr lang="zh-TW" altLang="en-US"/>
        </a:p>
      </dgm:t>
    </dgm:pt>
    <dgm:pt modelId="{F25AEFCD-FB03-4754-A74F-37A527DFE65F}">
      <dgm:prSet phldrT="[文字]" custT="1"/>
      <dgm:spPr/>
      <dgm:t>
        <a:bodyPr/>
        <a:lstStyle/>
        <a:p>
          <a:r>
            <a:rPr lang="zh-TW" altLang="en-US" sz="3600" dirty="0" smtClean="0"/>
            <a:t>推薦股票</a:t>
          </a:r>
          <a:endParaRPr lang="zh-TW" altLang="en-US" sz="3600" dirty="0"/>
        </a:p>
      </dgm:t>
    </dgm:pt>
    <dgm:pt modelId="{172A4DB3-79A5-4B16-907F-1EBCC2E44BD4}" type="parTrans" cxnId="{F62A7A56-FCBE-45F2-8830-F673CE8B9786}">
      <dgm:prSet/>
      <dgm:spPr/>
      <dgm:t>
        <a:bodyPr/>
        <a:lstStyle/>
        <a:p>
          <a:endParaRPr lang="zh-TW" altLang="en-US"/>
        </a:p>
      </dgm:t>
    </dgm:pt>
    <dgm:pt modelId="{848AF478-3478-4802-A888-99279818D57D}" type="sibTrans" cxnId="{F62A7A56-FCBE-45F2-8830-F673CE8B9786}">
      <dgm:prSet/>
      <dgm:spPr/>
      <dgm:t>
        <a:bodyPr/>
        <a:lstStyle/>
        <a:p>
          <a:endParaRPr lang="zh-TW" altLang="en-US"/>
        </a:p>
      </dgm:t>
    </dgm:pt>
    <dgm:pt modelId="{2B94A3FA-4955-428A-B8B6-CCA010D8E26D}">
      <dgm:prSet phldrT="[文字]" custT="1"/>
      <dgm:spPr/>
      <dgm:t>
        <a:bodyPr/>
        <a:lstStyle/>
        <a:p>
          <a:r>
            <a:rPr lang="zh-TW" altLang="en-US" sz="1600" dirty="0" smtClean="0"/>
            <a:t>推薦股票特性</a:t>
          </a:r>
          <a:endParaRPr lang="zh-TW" altLang="en-US" sz="1600" dirty="0"/>
        </a:p>
      </dgm:t>
    </dgm:pt>
    <dgm:pt modelId="{C088B971-9C00-46C4-839F-1BD1893601B5}" type="parTrans" cxnId="{7E0A2439-009E-45AC-9FA2-5B9333F8DA4F}">
      <dgm:prSet/>
      <dgm:spPr/>
      <dgm:t>
        <a:bodyPr/>
        <a:lstStyle/>
        <a:p>
          <a:endParaRPr lang="zh-TW" altLang="en-US"/>
        </a:p>
      </dgm:t>
    </dgm:pt>
    <dgm:pt modelId="{6EAD4AF3-A3C7-44B8-80BF-474156F22BC5}" type="sibTrans" cxnId="{7E0A2439-009E-45AC-9FA2-5B9333F8DA4F}">
      <dgm:prSet/>
      <dgm:spPr/>
      <dgm:t>
        <a:bodyPr/>
        <a:lstStyle/>
        <a:p>
          <a:endParaRPr lang="zh-TW" altLang="en-US"/>
        </a:p>
      </dgm:t>
    </dgm:pt>
    <dgm:pt modelId="{8F578C93-0F86-4DE2-B5E8-A171A81241C3}">
      <dgm:prSet phldrT="[文字]" custT="1"/>
      <dgm:spPr/>
      <dgm:t>
        <a:bodyPr/>
        <a:lstStyle/>
        <a:p>
          <a:r>
            <a:rPr lang="zh-TW" altLang="en-US" sz="1600" dirty="0" smtClean="0"/>
            <a:t>股價趨勢圖</a:t>
          </a:r>
          <a:endParaRPr lang="zh-TW" altLang="en-US" sz="1600" dirty="0"/>
        </a:p>
      </dgm:t>
    </dgm:pt>
    <dgm:pt modelId="{C9835667-1594-41D2-9DA8-C24AB36BB1DD}" type="parTrans" cxnId="{8F553E89-DDD3-4CC9-931A-6217DEB3DF69}">
      <dgm:prSet/>
      <dgm:spPr/>
      <dgm:t>
        <a:bodyPr/>
        <a:lstStyle/>
        <a:p>
          <a:endParaRPr lang="zh-TW" altLang="en-US"/>
        </a:p>
      </dgm:t>
    </dgm:pt>
    <dgm:pt modelId="{199F30E5-B39E-4EC4-8E26-DF0C9936F796}" type="sibTrans" cxnId="{8F553E89-DDD3-4CC9-931A-6217DEB3DF69}">
      <dgm:prSet/>
      <dgm:spPr/>
      <dgm:t>
        <a:bodyPr/>
        <a:lstStyle/>
        <a:p>
          <a:endParaRPr lang="zh-TW" altLang="en-US"/>
        </a:p>
      </dgm:t>
    </dgm:pt>
    <dgm:pt modelId="{0037C59F-CD2F-4051-881A-23DA2E2DF5A5}" type="pres">
      <dgm:prSet presAssocID="{9FDEA602-CCE0-47D3-9E5F-0AF9468A5E8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A7FB056B-0727-4E7D-9F9B-BABFA5DAA7E0}" type="pres">
      <dgm:prSet presAssocID="{017357E7-BB88-4C5A-849F-547F7BE1859C}" presName="composite" presStyleCnt="0"/>
      <dgm:spPr/>
    </dgm:pt>
    <dgm:pt modelId="{9DAC87FE-20C6-4E34-8CD0-0EDA104EB621}" type="pres">
      <dgm:prSet presAssocID="{017357E7-BB88-4C5A-849F-547F7BE1859C}" presName="bentUpArrow1" presStyleLbl="alignImgPlace1" presStyleIdx="0" presStyleCnt="3"/>
      <dgm:spPr/>
    </dgm:pt>
    <dgm:pt modelId="{71CE42E0-6C62-4BBF-8C50-988FCE1BEBF0}" type="pres">
      <dgm:prSet presAssocID="{017357E7-BB88-4C5A-849F-547F7BE1859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710822-63BD-4C6E-A500-EEE808B1B066}" type="pres">
      <dgm:prSet presAssocID="{017357E7-BB88-4C5A-849F-547F7BE1859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FAD87E6-F7B5-40B5-A84F-05B479F9531D}" type="pres">
      <dgm:prSet presAssocID="{008BD6E6-DEB1-484F-A028-270F94F1A191}" presName="sibTrans" presStyleCnt="0"/>
      <dgm:spPr/>
    </dgm:pt>
    <dgm:pt modelId="{2D08581C-6467-48CF-A81B-A2DB3A0CFA0A}" type="pres">
      <dgm:prSet presAssocID="{C11E4F9D-C393-4DEA-92F6-BBB08C8C06B2}" presName="composite" presStyleCnt="0"/>
      <dgm:spPr/>
    </dgm:pt>
    <dgm:pt modelId="{9651234C-0495-4BB7-86A7-5A83613D56FA}" type="pres">
      <dgm:prSet presAssocID="{C11E4F9D-C393-4DEA-92F6-BBB08C8C06B2}" presName="bentUpArrow1" presStyleLbl="alignImgPlace1" presStyleIdx="1" presStyleCnt="3"/>
      <dgm:spPr/>
    </dgm:pt>
    <dgm:pt modelId="{D783206C-F1D8-45AB-A2F1-360C09629490}" type="pres">
      <dgm:prSet presAssocID="{C11E4F9D-C393-4DEA-92F6-BBB08C8C06B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2FE09C7-F589-409B-97FC-4820E4C18316}" type="pres">
      <dgm:prSet presAssocID="{C11E4F9D-C393-4DEA-92F6-BBB08C8C06B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76269A-C0F8-4E6C-8AD3-EC1AB9FFAFF0}" type="pres">
      <dgm:prSet presAssocID="{FC4099BB-2FE2-4DFB-B679-784CB756AEA5}" presName="sibTrans" presStyleCnt="0"/>
      <dgm:spPr/>
    </dgm:pt>
    <dgm:pt modelId="{561743B1-B133-47F9-A168-880638391D8B}" type="pres">
      <dgm:prSet presAssocID="{302CD9C7-87DF-4C0D-8168-6F71991DAF90}" presName="composite" presStyleCnt="0"/>
      <dgm:spPr/>
    </dgm:pt>
    <dgm:pt modelId="{4A3444A4-5FAD-4123-A7A9-8144887275C8}" type="pres">
      <dgm:prSet presAssocID="{302CD9C7-87DF-4C0D-8168-6F71991DAF90}" presName="bentUpArrow1" presStyleLbl="alignImgPlace1" presStyleIdx="2" presStyleCnt="3"/>
      <dgm:spPr/>
    </dgm:pt>
    <dgm:pt modelId="{D9FA7877-B55C-43A6-AB16-2ECD6CE8CAFD}" type="pres">
      <dgm:prSet presAssocID="{302CD9C7-87DF-4C0D-8168-6F71991DAF9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40BFAC-8662-439E-B0ED-108802943131}" type="pres">
      <dgm:prSet presAssocID="{302CD9C7-87DF-4C0D-8168-6F71991DAF9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D9611E4-B21B-476F-B60D-8B1699DDFFD3}" type="pres">
      <dgm:prSet presAssocID="{DD926A20-29F1-44F3-82E2-D199E8702CFB}" presName="sibTrans" presStyleCnt="0"/>
      <dgm:spPr/>
    </dgm:pt>
    <dgm:pt modelId="{C767D61C-5CED-41B4-8D57-568B9896A2AC}" type="pres">
      <dgm:prSet presAssocID="{F25AEFCD-FB03-4754-A74F-37A527DFE65F}" presName="composite" presStyleCnt="0"/>
      <dgm:spPr/>
    </dgm:pt>
    <dgm:pt modelId="{A3EF5AD1-6DA6-4BAB-A6BD-FDA2B7AC0AF1}" type="pres">
      <dgm:prSet presAssocID="{F25AEFCD-FB03-4754-A74F-37A527DFE65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A2959C-8847-4D58-BF2D-B44EA21A761E}" type="pres">
      <dgm:prSet presAssocID="{F25AEFCD-FB03-4754-A74F-37A527DFE65F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955E615-02D3-439B-8D7C-ED61DC284BA0}" type="presOf" srcId="{017357E7-BB88-4C5A-849F-547F7BE1859C}" destId="{71CE42E0-6C62-4BBF-8C50-988FCE1BEBF0}" srcOrd="0" destOrd="0" presId="urn:microsoft.com/office/officeart/2005/8/layout/StepDownProcess"/>
    <dgm:cxn modelId="{7F32B044-036E-47FD-9BA2-8D432EDD97C8}" srcId="{9FDEA602-CCE0-47D3-9E5F-0AF9468A5E8D}" destId="{302CD9C7-87DF-4C0D-8168-6F71991DAF90}" srcOrd="2" destOrd="0" parTransId="{8992C6EB-2119-4D0B-9954-C25B04A84A5B}" sibTransId="{DD926A20-29F1-44F3-82E2-D199E8702CFB}"/>
    <dgm:cxn modelId="{BDA3B60D-DED4-4EE3-8912-CECD6C380D26}" type="presOf" srcId="{2B94A3FA-4955-428A-B8B6-CCA010D8E26D}" destId="{ECA2959C-8847-4D58-BF2D-B44EA21A761E}" srcOrd="0" destOrd="0" presId="urn:microsoft.com/office/officeart/2005/8/layout/StepDownProcess"/>
    <dgm:cxn modelId="{13F354FC-4769-40D9-954B-0A2BC596C9EC}" type="presOf" srcId="{8F578C93-0F86-4DE2-B5E8-A171A81241C3}" destId="{ECA2959C-8847-4D58-BF2D-B44EA21A761E}" srcOrd="0" destOrd="1" presId="urn:microsoft.com/office/officeart/2005/8/layout/StepDownProcess"/>
    <dgm:cxn modelId="{29EC637F-0798-4B8A-9359-69364448B78B}" type="presOf" srcId="{F25AEFCD-FB03-4754-A74F-37A527DFE65F}" destId="{A3EF5AD1-6DA6-4BAB-A6BD-FDA2B7AC0AF1}" srcOrd="0" destOrd="0" presId="urn:microsoft.com/office/officeart/2005/8/layout/StepDownProcess"/>
    <dgm:cxn modelId="{85FC2316-4EC9-4C4D-B71B-B62EC7CE5563}" srcId="{9FDEA602-CCE0-47D3-9E5F-0AF9468A5E8D}" destId="{C11E4F9D-C393-4DEA-92F6-BBB08C8C06B2}" srcOrd="1" destOrd="0" parTransId="{D9B3E880-6720-4873-8083-B82259FCC356}" sibTransId="{FC4099BB-2FE2-4DFB-B679-784CB756AEA5}"/>
    <dgm:cxn modelId="{93531972-6A8C-4164-A7DF-3C5CA0766FFE}" type="presOf" srcId="{9BE1AF1F-5134-43B3-9449-24D0D9FB6F76}" destId="{B2FE09C7-F589-409B-97FC-4820E4C18316}" srcOrd="0" destOrd="0" presId="urn:microsoft.com/office/officeart/2005/8/layout/StepDownProcess"/>
    <dgm:cxn modelId="{AD5703A5-77D5-4B1C-9600-B336CB1B4F83}" type="presOf" srcId="{302CD9C7-87DF-4C0D-8168-6F71991DAF90}" destId="{D9FA7877-B55C-43A6-AB16-2ECD6CE8CAFD}" srcOrd="0" destOrd="0" presId="urn:microsoft.com/office/officeart/2005/8/layout/StepDownProcess"/>
    <dgm:cxn modelId="{8F553E89-DDD3-4CC9-931A-6217DEB3DF69}" srcId="{F25AEFCD-FB03-4754-A74F-37A527DFE65F}" destId="{8F578C93-0F86-4DE2-B5E8-A171A81241C3}" srcOrd="1" destOrd="0" parTransId="{C9835667-1594-41D2-9DA8-C24AB36BB1DD}" sibTransId="{199F30E5-B39E-4EC4-8E26-DF0C9936F796}"/>
    <dgm:cxn modelId="{9E6C53B1-2800-4751-9216-1EFE51F729E1}" type="presOf" srcId="{C11E4F9D-C393-4DEA-92F6-BBB08C8C06B2}" destId="{D783206C-F1D8-45AB-A2F1-360C09629490}" srcOrd="0" destOrd="0" presId="urn:microsoft.com/office/officeart/2005/8/layout/StepDownProcess"/>
    <dgm:cxn modelId="{BCA4884A-6358-4765-BF43-49E0797A6259}" srcId="{C11E4F9D-C393-4DEA-92F6-BBB08C8C06B2}" destId="{2EFAF65F-C8CE-4D34-9AE4-4686789CCE1E}" srcOrd="1" destOrd="0" parTransId="{6111A5DD-2ECB-4363-8C32-4A733C1671D5}" sibTransId="{AADACF5B-8ADC-4BF8-8EE5-42F9FDA20F97}"/>
    <dgm:cxn modelId="{7E0A2439-009E-45AC-9FA2-5B9333F8DA4F}" srcId="{F25AEFCD-FB03-4754-A74F-37A527DFE65F}" destId="{2B94A3FA-4955-428A-B8B6-CCA010D8E26D}" srcOrd="0" destOrd="0" parTransId="{C088B971-9C00-46C4-839F-1BD1893601B5}" sibTransId="{6EAD4AF3-A3C7-44B8-80BF-474156F22BC5}"/>
    <dgm:cxn modelId="{F62A7A56-FCBE-45F2-8830-F673CE8B9786}" srcId="{9FDEA602-CCE0-47D3-9E5F-0AF9468A5E8D}" destId="{F25AEFCD-FB03-4754-A74F-37A527DFE65F}" srcOrd="3" destOrd="0" parTransId="{172A4DB3-79A5-4B16-907F-1EBCC2E44BD4}" sibTransId="{848AF478-3478-4802-A888-99279818D57D}"/>
    <dgm:cxn modelId="{BCB8E9FF-A1A4-4C92-9C5E-37C868BAFED3}" srcId="{C11E4F9D-C393-4DEA-92F6-BBB08C8C06B2}" destId="{9BE1AF1F-5134-43B3-9449-24D0D9FB6F76}" srcOrd="0" destOrd="0" parTransId="{78112B36-3139-4D40-89E6-0B83CBE2DBDA}" sibTransId="{7B5A91E9-3119-47DA-A0F8-0B1EA74B8382}"/>
    <dgm:cxn modelId="{5075352E-7BF5-4A94-B6C0-2BEE9492DE4C}" type="presOf" srcId="{2EFAF65F-C8CE-4D34-9AE4-4686789CCE1E}" destId="{B2FE09C7-F589-409B-97FC-4820E4C18316}" srcOrd="0" destOrd="1" presId="urn:microsoft.com/office/officeart/2005/8/layout/StepDownProcess"/>
    <dgm:cxn modelId="{5ADAF9D8-8FA6-437C-9F2A-BC33D1CB7C0A}" type="presOf" srcId="{9FDEA602-CCE0-47D3-9E5F-0AF9468A5E8D}" destId="{0037C59F-CD2F-4051-881A-23DA2E2DF5A5}" srcOrd="0" destOrd="0" presId="urn:microsoft.com/office/officeart/2005/8/layout/StepDownProcess"/>
    <dgm:cxn modelId="{C2B9F6DC-1FED-481D-B533-6B07E1D35921}" srcId="{9FDEA602-CCE0-47D3-9E5F-0AF9468A5E8D}" destId="{017357E7-BB88-4C5A-849F-547F7BE1859C}" srcOrd="0" destOrd="0" parTransId="{5099EFE3-12B0-429F-A860-AEB2D5822C29}" sibTransId="{008BD6E6-DEB1-484F-A028-270F94F1A191}"/>
    <dgm:cxn modelId="{AA927C2C-8C2A-433A-A6A9-37F3E6AE572D}" type="presParOf" srcId="{0037C59F-CD2F-4051-881A-23DA2E2DF5A5}" destId="{A7FB056B-0727-4E7D-9F9B-BABFA5DAA7E0}" srcOrd="0" destOrd="0" presId="urn:microsoft.com/office/officeart/2005/8/layout/StepDownProcess"/>
    <dgm:cxn modelId="{041BEEB2-13C4-4100-9B67-84E87247B632}" type="presParOf" srcId="{A7FB056B-0727-4E7D-9F9B-BABFA5DAA7E0}" destId="{9DAC87FE-20C6-4E34-8CD0-0EDA104EB621}" srcOrd="0" destOrd="0" presId="urn:microsoft.com/office/officeart/2005/8/layout/StepDownProcess"/>
    <dgm:cxn modelId="{21321C2D-DEDD-4523-AB8D-664A6776C6C2}" type="presParOf" srcId="{A7FB056B-0727-4E7D-9F9B-BABFA5DAA7E0}" destId="{71CE42E0-6C62-4BBF-8C50-988FCE1BEBF0}" srcOrd="1" destOrd="0" presId="urn:microsoft.com/office/officeart/2005/8/layout/StepDownProcess"/>
    <dgm:cxn modelId="{7DC0C1BD-4A32-4FE7-8F94-B2E20AF93D6A}" type="presParOf" srcId="{A7FB056B-0727-4E7D-9F9B-BABFA5DAA7E0}" destId="{9B710822-63BD-4C6E-A500-EEE808B1B066}" srcOrd="2" destOrd="0" presId="urn:microsoft.com/office/officeart/2005/8/layout/StepDownProcess"/>
    <dgm:cxn modelId="{89D6837D-9B8E-4F98-AB4D-A732A6F1731A}" type="presParOf" srcId="{0037C59F-CD2F-4051-881A-23DA2E2DF5A5}" destId="{0FAD87E6-F7B5-40B5-A84F-05B479F9531D}" srcOrd="1" destOrd="0" presId="urn:microsoft.com/office/officeart/2005/8/layout/StepDownProcess"/>
    <dgm:cxn modelId="{6DA0D4A8-0164-4B01-BA1B-DC940B3354F7}" type="presParOf" srcId="{0037C59F-CD2F-4051-881A-23DA2E2DF5A5}" destId="{2D08581C-6467-48CF-A81B-A2DB3A0CFA0A}" srcOrd="2" destOrd="0" presId="urn:microsoft.com/office/officeart/2005/8/layout/StepDownProcess"/>
    <dgm:cxn modelId="{6F31C4EE-90D3-4B20-B7B7-031D0038F82A}" type="presParOf" srcId="{2D08581C-6467-48CF-A81B-A2DB3A0CFA0A}" destId="{9651234C-0495-4BB7-86A7-5A83613D56FA}" srcOrd="0" destOrd="0" presId="urn:microsoft.com/office/officeart/2005/8/layout/StepDownProcess"/>
    <dgm:cxn modelId="{072D351B-A660-4DC6-9E09-FD4F62C6D148}" type="presParOf" srcId="{2D08581C-6467-48CF-A81B-A2DB3A0CFA0A}" destId="{D783206C-F1D8-45AB-A2F1-360C09629490}" srcOrd="1" destOrd="0" presId="urn:microsoft.com/office/officeart/2005/8/layout/StepDownProcess"/>
    <dgm:cxn modelId="{4DF55F12-2DEA-4D49-9CAA-2372DCB7627A}" type="presParOf" srcId="{2D08581C-6467-48CF-A81B-A2DB3A0CFA0A}" destId="{B2FE09C7-F589-409B-97FC-4820E4C18316}" srcOrd="2" destOrd="0" presId="urn:microsoft.com/office/officeart/2005/8/layout/StepDownProcess"/>
    <dgm:cxn modelId="{C69E508A-EDAA-4D77-B365-14AB295BEE0E}" type="presParOf" srcId="{0037C59F-CD2F-4051-881A-23DA2E2DF5A5}" destId="{3576269A-C0F8-4E6C-8AD3-EC1AB9FFAFF0}" srcOrd="3" destOrd="0" presId="urn:microsoft.com/office/officeart/2005/8/layout/StepDownProcess"/>
    <dgm:cxn modelId="{99D3F262-132E-4FC8-BE52-0B2A156E0B6D}" type="presParOf" srcId="{0037C59F-CD2F-4051-881A-23DA2E2DF5A5}" destId="{561743B1-B133-47F9-A168-880638391D8B}" srcOrd="4" destOrd="0" presId="urn:microsoft.com/office/officeart/2005/8/layout/StepDownProcess"/>
    <dgm:cxn modelId="{77E20287-90F9-4852-AEF7-7A28E9FCC379}" type="presParOf" srcId="{561743B1-B133-47F9-A168-880638391D8B}" destId="{4A3444A4-5FAD-4123-A7A9-8144887275C8}" srcOrd="0" destOrd="0" presId="urn:microsoft.com/office/officeart/2005/8/layout/StepDownProcess"/>
    <dgm:cxn modelId="{8B24874B-63A7-49BA-B934-21AB6D77A3A1}" type="presParOf" srcId="{561743B1-B133-47F9-A168-880638391D8B}" destId="{D9FA7877-B55C-43A6-AB16-2ECD6CE8CAFD}" srcOrd="1" destOrd="0" presId="urn:microsoft.com/office/officeart/2005/8/layout/StepDownProcess"/>
    <dgm:cxn modelId="{52A53BD4-1F0E-447D-A191-92C41B906945}" type="presParOf" srcId="{561743B1-B133-47F9-A168-880638391D8B}" destId="{FD40BFAC-8662-439E-B0ED-108802943131}" srcOrd="2" destOrd="0" presId="urn:microsoft.com/office/officeart/2005/8/layout/StepDownProcess"/>
    <dgm:cxn modelId="{16466220-62C4-4D2C-88E8-1013877699B8}" type="presParOf" srcId="{0037C59F-CD2F-4051-881A-23DA2E2DF5A5}" destId="{1D9611E4-B21B-476F-B60D-8B1699DDFFD3}" srcOrd="5" destOrd="0" presId="urn:microsoft.com/office/officeart/2005/8/layout/StepDownProcess"/>
    <dgm:cxn modelId="{CDCB68ED-EF16-438D-8B5A-F90132109254}" type="presParOf" srcId="{0037C59F-CD2F-4051-881A-23DA2E2DF5A5}" destId="{C767D61C-5CED-41B4-8D57-568B9896A2AC}" srcOrd="6" destOrd="0" presId="urn:microsoft.com/office/officeart/2005/8/layout/StepDownProcess"/>
    <dgm:cxn modelId="{0AE71FDD-DEE1-4D6E-ABB2-20E785A883B1}" type="presParOf" srcId="{C767D61C-5CED-41B4-8D57-568B9896A2AC}" destId="{A3EF5AD1-6DA6-4BAB-A6BD-FDA2B7AC0AF1}" srcOrd="0" destOrd="0" presId="urn:microsoft.com/office/officeart/2005/8/layout/StepDownProcess"/>
    <dgm:cxn modelId="{D40AA935-EE12-4F56-8FB2-B13DE879D192}" type="presParOf" srcId="{C767D61C-5CED-41B4-8D57-568B9896A2AC}" destId="{ECA2959C-8847-4D58-BF2D-B44EA21A761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cret-river-22224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emf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em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12</a:t>
            </a:r>
            <a:r>
              <a:rPr lang="zh-TW" altLang="en-US" b="1" dirty="0"/>
              <a:t>星座適合的</a:t>
            </a:r>
            <a:r>
              <a:rPr lang="zh-TW" altLang="en-US" b="1" dirty="0" smtClean="0"/>
              <a:t>投資</a:t>
            </a:r>
            <a:r>
              <a:rPr lang="zh-TW" altLang="en-US" b="1" dirty="0" smtClean="0"/>
              <a:t>標</a:t>
            </a:r>
            <a:r>
              <a:rPr lang="zh-TW" altLang="en-US" b="1" dirty="0"/>
              <a:t>的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/>
              <a:t>指導老師：</a:t>
            </a:r>
            <a:r>
              <a:rPr lang="en-US" altLang="zh-TW" b="1" dirty="0" smtClean="0"/>
              <a:t>Victor </a:t>
            </a:r>
            <a:r>
              <a:rPr lang="en-US" altLang="zh-TW" b="1" dirty="0" err="1" smtClean="0"/>
              <a:t>Gau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&amp; EC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Lee</a:t>
            </a:r>
          </a:p>
          <a:p>
            <a:r>
              <a:rPr lang="zh-TW" altLang="en-US" b="1" dirty="0"/>
              <a:t>組員：林昌碩、蔡佩芬、許珮琪、李佩珊</a:t>
            </a:r>
          </a:p>
        </p:txBody>
      </p:sp>
    </p:spTree>
    <p:extLst>
      <p:ext uri="{BB962C8B-B14F-4D97-AF65-F5344CB8AC3E}">
        <p14:creationId xmlns:p14="http://schemas.microsoft.com/office/powerpoint/2010/main" val="17645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改善方向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線上抓取資料並進行運算</a:t>
            </a:r>
            <a:endParaRPr lang="en-US" altLang="zh-TW" sz="2400" b="1" dirty="0" smtClean="0"/>
          </a:p>
          <a:p>
            <a:pPr marL="0" indent="0">
              <a:buNone/>
            </a:pPr>
            <a:r>
              <a:rPr lang="zh-TW" altLang="en-US" dirty="0" smtClean="0"/>
              <a:t>將</a:t>
            </a:r>
            <a:r>
              <a:rPr lang="en-US" altLang="zh-TW" dirty="0" smtClean="0"/>
              <a:t>Stock</a:t>
            </a:r>
            <a:r>
              <a:rPr lang="zh-TW" altLang="en-US" dirty="0" smtClean="0"/>
              <a:t>表格的計算邏輯</a:t>
            </a:r>
            <a:r>
              <a:rPr lang="zh-TW" altLang="en-US" dirty="0"/>
              <a:t>線</a:t>
            </a:r>
            <a:r>
              <a:rPr lang="zh-TW" altLang="en-US" dirty="0" smtClean="0"/>
              <a:t>上化，讀取上市公司財務報表，利用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表格計算及排序，再賦予分數。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最強台積電！調整股票得分分數比重</a:t>
            </a:r>
            <a:endParaRPr lang="en-US" altLang="zh-TW" sz="2400" b="1" dirty="0" smtClean="0"/>
          </a:p>
          <a:p>
            <a:pPr marL="0" indent="0">
              <a:buNone/>
            </a:pPr>
            <a:r>
              <a:rPr lang="zh-TW" altLang="en-US" dirty="0" smtClean="0"/>
              <a:t>現在有個狀況，不管我們輸入哪一種星座，程式算出來的結果，第一名都是</a:t>
            </a:r>
            <a:r>
              <a:rPr lang="en-US" altLang="zh-TW" dirty="0" smtClean="0"/>
              <a:t>2330</a:t>
            </a:r>
            <a:r>
              <a:rPr lang="zh-TW" altLang="en-US" dirty="0" smtClean="0"/>
              <a:t>。可能是我們在設定股票得分分數過於單純。或許可以引入標準差的概念作為分數。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增加個人加權指標</a:t>
            </a:r>
            <a:endParaRPr lang="en-US" altLang="zh-TW" sz="2400" b="1" dirty="0" smtClean="0"/>
          </a:p>
          <a:p>
            <a:pPr marL="0" indent="0">
              <a:buNone/>
            </a:pPr>
            <a:r>
              <a:rPr lang="zh-TW" altLang="en-US" dirty="0" smtClean="0"/>
              <a:t>在輸入出生年月日時，新增一個輸入項目是使用者對指標的偏好，在計算時該指標加權</a:t>
            </a:r>
            <a:r>
              <a:rPr lang="en-US" altLang="zh-TW" dirty="0" smtClean="0"/>
              <a:t>50%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 smtClean="0"/>
              <a:t>畫面美</a:t>
            </a:r>
            <a:r>
              <a:rPr lang="zh-TW" altLang="en-US" sz="2400" b="1" dirty="0"/>
              <a:t>觀</a:t>
            </a:r>
          </a:p>
        </p:txBody>
      </p:sp>
    </p:spTree>
    <p:extLst>
      <p:ext uri="{BB962C8B-B14F-4D97-AF65-F5344CB8AC3E}">
        <p14:creationId xmlns:p14="http://schemas.microsoft.com/office/powerpoint/2010/main" val="2614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心得</a:t>
            </a:r>
            <a:endParaRPr lang="zh-TW" altLang="en-US" b="1" dirty="0"/>
          </a:p>
        </p:txBody>
      </p:sp>
      <p:pic>
        <p:nvPicPr>
          <p:cNvPr id="1026" name="Picture 2" descr="「大腿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544" y="2261394"/>
            <a:ext cx="5732912" cy="419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形圖說文字 5"/>
          <p:cNvSpPr/>
          <p:nvPr/>
        </p:nvSpPr>
        <p:spPr>
          <a:xfrm>
            <a:off x="8859328" y="2467155"/>
            <a:ext cx="1880559" cy="931653"/>
          </a:xfrm>
          <a:prstGeom prst="wedgeEllipseCallout">
            <a:avLst>
              <a:gd name="adj1" fmla="val -144594"/>
              <a:gd name="adj2" fmla="val 1375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Betty</a:t>
            </a:r>
            <a:endParaRPr lang="zh-TW" altLang="en-US" sz="2400" dirty="0"/>
          </a:p>
        </p:txBody>
      </p:sp>
      <p:sp>
        <p:nvSpPr>
          <p:cNvPr id="10" name="橢圓形圖說文字 9"/>
          <p:cNvSpPr/>
          <p:nvPr/>
        </p:nvSpPr>
        <p:spPr>
          <a:xfrm>
            <a:off x="1843177" y="2467154"/>
            <a:ext cx="1880559" cy="931653"/>
          </a:xfrm>
          <a:prstGeom prst="wedgeEllipseCallout">
            <a:avLst>
              <a:gd name="adj1" fmla="val 129718"/>
              <a:gd name="adj2" fmla="val 14490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桃子主</a:t>
            </a:r>
            <a:r>
              <a:rPr lang="zh-TW" altLang="en-US" sz="2000" dirty="0"/>
              <a:t>人</a:t>
            </a:r>
          </a:p>
        </p:txBody>
      </p:sp>
      <p:sp>
        <p:nvSpPr>
          <p:cNvPr id="11" name="橢圓形圖說文字 10"/>
          <p:cNvSpPr/>
          <p:nvPr/>
        </p:nvSpPr>
        <p:spPr>
          <a:xfrm>
            <a:off x="7481977" y="5371381"/>
            <a:ext cx="1880559" cy="931653"/>
          </a:xfrm>
          <a:prstGeom prst="wedgeEllipseCallout">
            <a:avLst>
              <a:gd name="adj1" fmla="val -76933"/>
              <a:gd name="adj2" fmla="val -10793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珮</a:t>
            </a:r>
            <a:r>
              <a:rPr lang="zh-TW" altLang="en-US" sz="2000" dirty="0" smtClean="0"/>
              <a:t>琪</a:t>
            </a:r>
            <a:r>
              <a:rPr lang="en-US" altLang="zh-TW" sz="2000" dirty="0" smtClean="0"/>
              <a:t>@Peggy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29544" y="1044991"/>
            <a:ext cx="58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600" b="1" dirty="0" smtClean="0">
                <a:solidFill>
                  <a:srgbClr val="FF0000"/>
                </a:solidFill>
              </a:rPr>
              <a:t>好的大腿給你</a:t>
            </a:r>
            <a:r>
              <a:rPr lang="zh-TW" altLang="en-US" sz="3600" b="1" strike="sngStrike" dirty="0" smtClean="0">
                <a:solidFill>
                  <a:srgbClr val="FF0000"/>
                </a:solidFill>
              </a:rPr>
              <a:t>總冠軍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100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分</a:t>
            </a:r>
            <a:endParaRPr lang="zh-TW" altLang="en-US" sz="3600" b="1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心得</a:t>
            </a:r>
            <a:endParaRPr lang="zh-TW" altLang="en-US" b="1" dirty="0"/>
          </a:p>
        </p:txBody>
      </p:sp>
      <p:pic>
        <p:nvPicPr>
          <p:cNvPr id="4098" name="Picture 2" descr="https://avatars0.githubusercontent.com/u/4385309?s=460&amp;v=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99" y="1962943"/>
            <a:ext cx="4293393" cy="429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vatars1.githubusercontent.com/u/1375333?s=460&amp;v=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90500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538329" y="1030359"/>
            <a:ext cx="700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600" b="1" dirty="0" smtClean="0">
                <a:solidFill>
                  <a:srgbClr val="FF0000"/>
                </a:solidFill>
              </a:rPr>
              <a:t>好的老師帶你上天堂</a:t>
            </a:r>
            <a:endParaRPr lang="zh-TW" altLang="en-US" sz="3600" b="1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阿昌哥的一天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TW" sz="1600" dirty="0" smtClean="0"/>
              <a:t>6:30</a:t>
            </a:r>
            <a:r>
              <a:rPr lang="zh-TW" altLang="en-US" sz="1600" dirty="0" smtClean="0"/>
              <a:t> 起床</a:t>
            </a:r>
            <a:endParaRPr lang="en-US" altLang="zh-TW" sz="1600" dirty="0" smtClean="0"/>
          </a:p>
          <a:p>
            <a:r>
              <a:rPr lang="en-US" altLang="zh-TW" sz="1600" dirty="0" smtClean="0"/>
              <a:t>7:30</a:t>
            </a:r>
            <a:r>
              <a:rPr lang="zh-TW" altLang="en-US" sz="1600" dirty="0" smtClean="0"/>
              <a:t> 上班</a:t>
            </a:r>
            <a:endParaRPr lang="en-US" altLang="zh-TW" sz="1600" dirty="0" smtClean="0"/>
          </a:p>
          <a:p>
            <a:r>
              <a:rPr lang="en-US" altLang="zh-TW" sz="1600" dirty="0" smtClean="0"/>
              <a:t>7:30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~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16:30</a:t>
            </a:r>
            <a:r>
              <a:rPr lang="zh-TW" altLang="en-US" sz="1600" dirty="0" smtClean="0"/>
              <a:t> 上班</a:t>
            </a:r>
            <a:endParaRPr lang="en-US" altLang="zh-TW" sz="1600" dirty="0" smtClean="0"/>
          </a:p>
          <a:p>
            <a:r>
              <a:rPr lang="en-US" altLang="zh-TW" sz="1600" dirty="0" smtClean="0"/>
              <a:t>16:30</a:t>
            </a:r>
            <a:r>
              <a:rPr lang="zh-TW" altLang="en-US" sz="1600" dirty="0" smtClean="0"/>
              <a:t> 下班</a:t>
            </a:r>
            <a:endParaRPr lang="en-US" altLang="zh-TW" sz="1600" dirty="0" smtClean="0"/>
          </a:p>
          <a:p>
            <a:r>
              <a:rPr lang="en-US" altLang="zh-TW" sz="1600" dirty="0" smtClean="0"/>
              <a:t>16:30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~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18:00</a:t>
            </a:r>
            <a:r>
              <a:rPr lang="zh-TW" altLang="en-US" sz="1600" dirty="0" smtClean="0"/>
              <a:t> 加班、趕作業、論文</a:t>
            </a:r>
            <a:endParaRPr lang="en-US" altLang="zh-TW" sz="1600" dirty="0" smtClean="0"/>
          </a:p>
          <a:p>
            <a:r>
              <a:rPr lang="en-US" altLang="zh-TW" sz="1600" dirty="0" smtClean="0"/>
              <a:t>18:30</a:t>
            </a:r>
            <a:r>
              <a:rPr lang="zh-TW" altLang="en-US" sz="1600" dirty="0" smtClean="0"/>
              <a:t> 上課</a:t>
            </a:r>
            <a:endParaRPr lang="en-US" altLang="zh-TW" sz="1600" dirty="0" smtClean="0"/>
          </a:p>
          <a:p>
            <a:r>
              <a:rPr lang="en-US" altLang="zh-TW" sz="1600" dirty="0" smtClean="0"/>
              <a:t>18:30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~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21:00</a:t>
            </a:r>
            <a:r>
              <a:rPr lang="zh-TW" altLang="en-US" sz="1600" dirty="0" smtClean="0"/>
              <a:t> 上課</a:t>
            </a:r>
            <a:endParaRPr lang="en-US" altLang="zh-TW" sz="1600" dirty="0" smtClean="0"/>
          </a:p>
          <a:p>
            <a:r>
              <a:rPr lang="en-US" altLang="zh-TW" sz="1600" dirty="0" smtClean="0"/>
              <a:t>21:00</a:t>
            </a:r>
            <a:r>
              <a:rPr lang="zh-TW" altLang="en-US" sz="1600" dirty="0" smtClean="0"/>
              <a:t> 下課</a:t>
            </a:r>
            <a:endParaRPr lang="en-US" altLang="zh-TW" sz="1600" dirty="0" smtClean="0"/>
          </a:p>
          <a:p>
            <a:r>
              <a:rPr lang="en-US" altLang="zh-TW" sz="1600" dirty="0" smtClean="0"/>
              <a:t>21:30~22:30</a:t>
            </a:r>
            <a:r>
              <a:rPr lang="zh-TW" altLang="en-US" sz="1600" dirty="0" smtClean="0"/>
              <a:t> 跑步</a:t>
            </a:r>
            <a:endParaRPr lang="en-US" altLang="zh-TW" sz="1600" dirty="0" smtClean="0"/>
          </a:p>
          <a:p>
            <a:r>
              <a:rPr lang="en-US" altLang="zh-TW" sz="1600" dirty="0" smtClean="0"/>
              <a:t>23:30</a:t>
            </a:r>
            <a:r>
              <a:rPr lang="zh-TW" altLang="en-US" sz="1600" dirty="0" smtClean="0"/>
              <a:t> 睡覺</a:t>
            </a:r>
            <a:endParaRPr lang="zh-TW" altLang="en-US" sz="16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牛排與泡麵</a:t>
            </a:r>
            <a:endParaRPr lang="zh-TW" altLang="en-US" dirty="0"/>
          </a:p>
        </p:txBody>
      </p:sp>
      <p:pic>
        <p:nvPicPr>
          <p:cNvPr id="6146" name="Picture 2" descr="http://www.grand-hotel.org/upload/Vd_584/Image/5TP_food/4/1b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6819" y="4539463"/>
            <a:ext cx="3679881" cy="23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「花雕雞麵」的圖片搜尋結果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085" y="2546693"/>
            <a:ext cx="24193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0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253332"/>
            <a:ext cx="8595360" cy="43513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6600" dirty="0" smtClean="0"/>
              <a:t>Thanks for listening!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0147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報告大綱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3200" b="1" dirty="0" smtClean="0"/>
              <a:t>靈感來源</a:t>
            </a:r>
            <a:endParaRPr lang="en-US" altLang="zh-TW" sz="32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3200" b="1" dirty="0" smtClean="0"/>
              <a:t>資料流程</a:t>
            </a:r>
            <a:endParaRPr lang="en-US" altLang="zh-TW" sz="32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3200" b="1" dirty="0" smtClean="0"/>
              <a:t>計算邏輯</a:t>
            </a:r>
            <a:endParaRPr lang="en-US" altLang="zh-TW" sz="32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3200" b="1" dirty="0" smtClean="0"/>
              <a:t>改善方向</a:t>
            </a:r>
            <a:endParaRPr lang="en-US" altLang="zh-TW" sz="32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3200" b="1" dirty="0"/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66066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靈感</a:t>
            </a:r>
            <a:r>
              <a:rPr lang="zh-TW" altLang="en-US" b="1" dirty="0" smtClean="0"/>
              <a:t>來源</a:t>
            </a:r>
            <a:endParaRPr lang="zh-TW" altLang="en-US" dirty="0"/>
          </a:p>
        </p:txBody>
      </p:sp>
      <p:pic>
        <p:nvPicPr>
          <p:cNvPr id="7170" name="Picture 2" descr="https://pgw.udn.com.tw/gw/photo.php?u=https://uc.udn.com.tw/photo/2015/06/11/1/943179.jpg&amp;x=0&amp;y=0&amp;sw=0&amp;sh=0&amp;sl=W&amp;fw=10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767522"/>
            <a:ext cx="4483826" cy="23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「上帝製造機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11" y="1767522"/>
            <a:ext cx="4618189" cy="23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「上帝製造機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4316412"/>
            <a:ext cx="4483826" cy="241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「上帝製造機」的圖片搜尋結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/>
          <a:stretch/>
        </p:blipFill>
        <p:spPr bwMode="auto">
          <a:xfrm>
            <a:off x="6202211" y="4321651"/>
            <a:ext cx="4592789" cy="24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靈感</a:t>
            </a:r>
            <a:r>
              <a:rPr lang="zh-TW" altLang="en-US" b="1" dirty="0" smtClean="0"/>
              <a:t>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3200" dirty="0" smtClean="0">
                <a:solidFill>
                  <a:schemeClr val="bg1"/>
                </a:solidFill>
                <a:hlinkClick r:id="rId2"/>
              </a:rPr>
              <a:t>http://secret-river-22224.herokuapp.com/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9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700" y="365760"/>
            <a:ext cx="10306812" cy="699366"/>
          </a:xfrm>
        </p:spPr>
        <p:txBody>
          <a:bodyPr>
            <a:noAutofit/>
          </a:bodyPr>
          <a:lstStyle/>
          <a:p>
            <a:r>
              <a:rPr lang="zh-TW" altLang="en-US" sz="4800" b="1" dirty="0" smtClean="0"/>
              <a:t>資料流</a:t>
            </a:r>
            <a:r>
              <a:rPr lang="zh-TW" altLang="en-US" sz="4800" b="1" dirty="0"/>
              <a:t>程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4546850" y="1418748"/>
            <a:ext cx="1778000" cy="2581435"/>
            <a:chOff x="2717800" y="2229961"/>
            <a:chExt cx="1778000" cy="2926239"/>
          </a:xfrm>
        </p:grpSpPr>
        <p:sp>
          <p:nvSpPr>
            <p:cNvPr id="4" name="圓角矩形 3"/>
            <p:cNvSpPr/>
            <p:nvPr/>
          </p:nvSpPr>
          <p:spPr>
            <a:xfrm>
              <a:off x="3063500" y="3072775"/>
              <a:ext cx="1080000" cy="4191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Index</a:t>
              </a:r>
              <a:endParaRPr lang="zh-TW" altLang="en-US" dirty="0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3063500" y="3734598"/>
              <a:ext cx="1080000" cy="4191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Results</a:t>
              </a:r>
              <a:endParaRPr lang="zh-TW" altLang="en-US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3063500" y="4394599"/>
              <a:ext cx="1080000" cy="4191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App</a:t>
              </a:r>
              <a:endParaRPr lang="zh-TW" altLang="en-US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2717800" y="2229961"/>
              <a:ext cx="1778000" cy="292623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965200" y="2430016"/>
              <a:ext cx="1276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/>
                <a:t>Flask</a:t>
              </a:r>
              <a:endParaRPr lang="zh-TW" altLang="en-US" sz="2800" b="1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47700" y="1786136"/>
            <a:ext cx="10668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出生日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出生月</a:t>
            </a:r>
            <a:endParaRPr lang="en-US" altLang="zh-TW" dirty="0" smtClean="0"/>
          </a:p>
        </p:txBody>
      </p:sp>
      <p:grpSp>
        <p:nvGrpSpPr>
          <p:cNvPr id="19" name="群組 18"/>
          <p:cNvGrpSpPr/>
          <p:nvPr/>
        </p:nvGrpSpPr>
        <p:grpSpPr>
          <a:xfrm>
            <a:off x="4483350" y="4263005"/>
            <a:ext cx="1841500" cy="2488806"/>
            <a:chOff x="5499100" y="2240120"/>
            <a:chExt cx="1841500" cy="2916079"/>
          </a:xfrm>
        </p:grpSpPr>
        <p:sp>
          <p:nvSpPr>
            <p:cNvPr id="10" name="圓角矩形 9"/>
            <p:cNvSpPr/>
            <p:nvPr/>
          </p:nvSpPr>
          <p:spPr>
            <a:xfrm>
              <a:off x="5797300" y="3074097"/>
              <a:ext cx="1232400" cy="4191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判斷星座</a:t>
              </a:r>
              <a:endParaRPr lang="zh-TW" altLang="en-US" dirty="0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5499100" y="2240120"/>
              <a:ext cx="1841500" cy="291607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918200" y="2430016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/>
                <a:t>函式</a:t>
              </a:r>
              <a:endParaRPr lang="zh-TW" altLang="en-US" sz="2800" b="1" dirty="0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5797300" y="3734598"/>
              <a:ext cx="1232400" cy="4191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判斷星象</a:t>
              </a:r>
              <a:endParaRPr lang="zh-TW" altLang="en-US" dirty="0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5797300" y="4392295"/>
              <a:ext cx="1232400" cy="4191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判斷股票</a:t>
              </a:r>
              <a:endParaRPr lang="zh-TW" altLang="en-US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647700" y="2772457"/>
            <a:ext cx="2025900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Stock</a:t>
            </a:r>
          </a:p>
          <a:p>
            <a:r>
              <a:rPr lang="zh-TW" altLang="en-US" dirty="0" smtClean="0"/>
              <a:t>列</a:t>
            </a:r>
            <a:r>
              <a:rPr lang="zh-TW" altLang="en-US" dirty="0"/>
              <a:t>：</a:t>
            </a:r>
            <a:r>
              <a:rPr lang="zh-TW" altLang="en-US" dirty="0" smtClean="0"/>
              <a:t>股票代號</a:t>
            </a:r>
            <a:endParaRPr lang="en-US" altLang="zh-TW" dirty="0" smtClean="0"/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：波動度</a:t>
            </a:r>
            <a:endParaRPr lang="en-US" altLang="zh-TW" dirty="0" smtClean="0"/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：殖利率</a:t>
            </a:r>
            <a:endParaRPr lang="en-US" altLang="zh-TW" dirty="0" smtClean="0"/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EBITDA%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4</a:t>
            </a:r>
            <a:r>
              <a:rPr lang="zh-TW" altLang="en-US" dirty="0" smtClean="0"/>
              <a:t>：流動比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47700" y="4902419"/>
            <a:ext cx="2025900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Table</a:t>
            </a:r>
          </a:p>
          <a:p>
            <a:r>
              <a:rPr lang="zh-TW" altLang="en-US" dirty="0" smtClean="0"/>
              <a:t>列：星象</a:t>
            </a:r>
            <a:endParaRPr lang="en-US" altLang="zh-TW" dirty="0" smtClean="0"/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：波動度</a:t>
            </a:r>
            <a:endParaRPr lang="en-US" altLang="zh-TW" dirty="0" smtClean="0"/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：殖利率</a:t>
            </a:r>
            <a:endParaRPr lang="en-US" altLang="zh-TW" dirty="0" smtClean="0"/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EBITDA%</a:t>
            </a:r>
          </a:p>
          <a:p>
            <a:r>
              <a:rPr lang="zh-TW" altLang="en-US" dirty="0" smtClean="0"/>
              <a:t>欄</a:t>
            </a:r>
            <a:r>
              <a:rPr lang="en-US" altLang="zh-TW" dirty="0" smtClean="0"/>
              <a:t>4</a:t>
            </a:r>
            <a:r>
              <a:rPr lang="zh-TW" altLang="en-US" dirty="0" smtClean="0"/>
              <a:t>：流動比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9" idx="3"/>
            <a:endCxn id="4" idx="1"/>
          </p:cNvCxnSpPr>
          <p:nvPr/>
        </p:nvCxnSpPr>
        <p:spPr>
          <a:xfrm>
            <a:off x="1714500" y="2109302"/>
            <a:ext cx="3178050" cy="2378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endCxn id="6" idx="3"/>
          </p:cNvCxnSpPr>
          <p:nvPr/>
        </p:nvCxnSpPr>
        <p:spPr>
          <a:xfrm rot="5400000">
            <a:off x="5724769" y="2567401"/>
            <a:ext cx="1193562" cy="698000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4" idx="3"/>
          </p:cNvCxnSpPr>
          <p:nvPr/>
        </p:nvCxnSpPr>
        <p:spPr>
          <a:xfrm flipV="1">
            <a:off x="5972550" y="2347110"/>
            <a:ext cx="698000" cy="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6013950" y="5332477"/>
            <a:ext cx="1136150" cy="9528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endCxn id="6" idx="3"/>
          </p:cNvCxnSpPr>
          <p:nvPr/>
        </p:nvCxnSpPr>
        <p:spPr>
          <a:xfrm flipH="1" flipV="1">
            <a:off x="5972550" y="3513182"/>
            <a:ext cx="1177550" cy="18714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6013950" y="4981396"/>
            <a:ext cx="298200" cy="18695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endCxn id="6" idx="3"/>
          </p:cNvCxnSpPr>
          <p:nvPr/>
        </p:nvCxnSpPr>
        <p:spPr>
          <a:xfrm flipH="1" flipV="1">
            <a:off x="5972550" y="3513182"/>
            <a:ext cx="333125" cy="143938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15" idx="3"/>
          </p:cNvCxnSpPr>
          <p:nvPr/>
        </p:nvCxnSpPr>
        <p:spPr>
          <a:xfrm flipV="1">
            <a:off x="6013950" y="5212375"/>
            <a:ext cx="656600" cy="50497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 flipV="1">
            <a:off x="6043863" y="3648152"/>
            <a:ext cx="617413" cy="156422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7" idx="3"/>
            <a:endCxn id="16" idx="1"/>
          </p:cNvCxnSpPr>
          <p:nvPr/>
        </p:nvCxnSpPr>
        <p:spPr>
          <a:xfrm>
            <a:off x="2673600" y="3649620"/>
            <a:ext cx="2107950" cy="262906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0" idx="3"/>
            <a:endCxn id="16" idx="1"/>
          </p:cNvCxnSpPr>
          <p:nvPr/>
        </p:nvCxnSpPr>
        <p:spPr>
          <a:xfrm>
            <a:off x="2673600" y="5779582"/>
            <a:ext cx="2107950" cy="4991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2673600" y="1697236"/>
            <a:ext cx="361699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871700" y="2687763"/>
            <a:ext cx="361699" cy="46166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FF00"/>
                </a:solidFill>
              </a:rPr>
              <a:t>2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363700" y="5077765"/>
            <a:ext cx="361699" cy="46166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3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122675" y="5113720"/>
            <a:ext cx="361699" cy="46166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50"/>
                </a:solidFill>
              </a:rPr>
              <a:t>4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cxnSp>
        <p:nvCxnSpPr>
          <p:cNvPr id="68" name="肘形接點 67"/>
          <p:cNvCxnSpPr>
            <a:endCxn id="5" idx="1"/>
          </p:cNvCxnSpPr>
          <p:nvPr/>
        </p:nvCxnSpPr>
        <p:spPr>
          <a:xfrm rot="5400000" flipH="1" flipV="1">
            <a:off x="4364546" y="2947904"/>
            <a:ext cx="544958" cy="51105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endCxn id="6" idx="1"/>
          </p:cNvCxnSpPr>
          <p:nvPr/>
        </p:nvCxnSpPr>
        <p:spPr>
          <a:xfrm>
            <a:off x="4381500" y="3483566"/>
            <a:ext cx="511050" cy="296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836401" y="2979221"/>
            <a:ext cx="361699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5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938999" y="1491296"/>
            <a:ext cx="3009413" cy="532453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800" b="1" u="sng" dirty="0" smtClean="0"/>
              <a:t>說</a:t>
            </a:r>
            <a:r>
              <a:rPr lang="zh-TW" altLang="en-US" sz="2800" b="1" u="sng" dirty="0"/>
              <a:t>明</a:t>
            </a:r>
            <a:endParaRPr lang="en-US" altLang="zh-TW" sz="2800" b="1" u="sng" dirty="0" smtClean="0"/>
          </a:p>
          <a:p>
            <a:pPr marL="342900" indent="-342900" algn="just">
              <a:buFont typeface="+mj-lt"/>
              <a:buAutoNum type="arabicParenR"/>
            </a:pPr>
            <a:r>
              <a:rPr lang="zh-TW" altLang="en-US" sz="2400" b="1" dirty="0" smtClean="0">
                <a:solidFill>
                  <a:srgbClr val="FF0000"/>
                </a:solidFill>
              </a:rPr>
              <a:t>輸入出生月、日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zh-TW" altLang="en-US" sz="2400" b="1" dirty="0" smtClean="0">
                <a:solidFill>
                  <a:srgbClr val="FFFF00"/>
                </a:solidFill>
              </a:rPr>
              <a:t>透過</a:t>
            </a:r>
            <a:r>
              <a:rPr lang="en-US" altLang="zh-TW" sz="2400" b="1" dirty="0" smtClean="0">
                <a:solidFill>
                  <a:srgbClr val="FFFF00"/>
                </a:solidFill>
              </a:rPr>
              <a:t>INDEX</a:t>
            </a:r>
            <a:r>
              <a:rPr lang="zh-TW" altLang="en-US" sz="2400" b="1" dirty="0" smtClean="0">
                <a:solidFill>
                  <a:srgbClr val="FFFF00"/>
                </a:solidFill>
              </a:rPr>
              <a:t>將索取的出生日、月輸入</a:t>
            </a:r>
            <a:r>
              <a:rPr lang="en-US" altLang="zh-TW" sz="2400" b="1" dirty="0" smtClean="0">
                <a:solidFill>
                  <a:srgbClr val="FFFF00"/>
                </a:solidFill>
              </a:rPr>
              <a:t>App</a:t>
            </a:r>
            <a:r>
              <a:rPr lang="zh-TW" altLang="en-US" sz="2400" b="1" dirty="0" smtClean="0">
                <a:solidFill>
                  <a:srgbClr val="FFFF00"/>
                </a:solidFill>
              </a:rPr>
              <a:t>中</a:t>
            </a:r>
            <a:endParaRPr lang="en-US" altLang="zh-TW" sz="2400" b="1" dirty="0" smtClean="0">
              <a:solidFill>
                <a:srgbClr val="FFFF00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altLang="zh-TW" sz="2400" b="1" dirty="0" smtClean="0">
                <a:solidFill>
                  <a:srgbClr val="00B0F0"/>
                </a:solidFill>
              </a:rPr>
              <a:t>App</a:t>
            </a:r>
            <a:r>
              <a:rPr lang="zh-TW" altLang="en-US" sz="2400" b="1" dirty="0" smtClean="0">
                <a:solidFill>
                  <a:srgbClr val="00B0F0"/>
                </a:solidFill>
              </a:rPr>
              <a:t>呼叫函式，將出生月、日等資訊丟入函式。</a:t>
            </a:r>
            <a:endParaRPr lang="en-US" altLang="zh-TW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函式判斷星座、星象後，讀入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Stock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及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Table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資訊計算。</a:t>
            </a:r>
            <a:endParaRPr lang="en-US" altLang="zh-TW" sz="2400" b="1" dirty="0" smtClean="0">
              <a:solidFill>
                <a:srgbClr val="00B050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App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將函式計算後結果傳送到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Results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。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9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計算邏輯</a:t>
            </a:r>
            <a:r>
              <a:rPr lang="en-US" altLang="zh-TW" dirty="0" smtClean="0"/>
              <a:t>-Stock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sz="2400" dirty="0" smtClean="0"/>
              <a:t>資料期間：</a:t>
            </a:r>
            <a:r>
              <a:rPr lang="en-US" altLang="zh-TW" sz="2400" dirty="0" smtClean="0"/>
              <a:t>2016</a:t>
            </a:r>
            <a:r>
              <a:rPr lang="zh-TW" altLang="en-US" sz="2400" dirty="0" smtClean="0"/>
              <a:t>年度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arenR"/>
            </a:pPr>
            <a:r>
              <a:rPr lang="zh-TW" altLang="en-US" sz="2400" dirty="0" smtClean="0"/>
              <a:t>資料來源：</a:t>
            </a:r>
            <a:r>
              <a:rPr lang="en-US" altLang="zh-TW" sz="2400" dirty="0" smtClean="0"/>
              <a:t>TEJ</a:t>
            </a:r>
            <a:r>
              <a:rPr lang="zh-TW" altLang="en-US" sz="2400" dirty="0" smtClean="0"/>
              <a:t>台灣經濟新報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arenR"/>
            </a:pPr>
            <a:r>
              <a:rPr lang="zh-TW" altLang="en-US" sz="2400" dirty="0" smtClean="0"/>
              <a:t>股票標的：台灣</a:t>
            </a:r>
            <a:r>
              <a:rPr lang="en-US" altLang="zh-TW" sz="2400" dirty="0" smtClean="0"/>
              <a:t>50</a:t>
            </a:r>
            <a:r>
              <a:rPr lang="zh-TW" altLang="en-US" sz="2400" dirty="0" smtClean="0"/>
              <a:t>中製造業年報酬率前</a:t>
            </a:r>
            <a:r>
              <a:rPr lang="en-US" altLang="zh-TW" sz="2400" dirty="0" smtClean="0"/>
              <a:t>12</a:t>
            </a:r>
            <a:r>
              <a:rPr lang="zh-TW" altLang="en-US" sz="2400" dirty="0" smtClean="0"/>
              <a:t>強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zh-TW" sz="2400" dirty="0" smtClean="0"/>
              <a:t>Price </a:t>
            </a:r>
            <a:r>
              <a:rPr lang="en-US" altLang="zh-TW" sz="2400" dirty="0" smtClean="0">
                <a:sym typeface="Wingdings" panose="05000000000000000000" pitchFamily="2" charset="2"/>
              </a:rPr>
              <a:t>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報酬率標準差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zh-TW" sz="2400" dirty="0" smtClean="0"/>
              <a:t>Dividend </a:t>
            </a:r>
            <a:r>
              <a:rPr lang="en-US" altLang="zh-TW" sz="2400" dirty="0" smtClean="0">
                <a:sym typeface="Wingdings" panose="05000000000000000000" pitchFamily="2" charset="2"/>
              </a:rPr>
              <a:t> </a:t>
            </a:r>
            <a:r>
              <a:rPr lang="zh-TW" altLang="en-US" sz="2400" dirty="0" smtClean="0">
                <a:sym typeface="Wingdings" panose="05000000000000000000" pitchFamily="2" charset="2"/>
              </a:rPr>
              <a:t>股票殖利率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zh-TW" sz="2400" dirty="0" smtClean="0">
                <a:sym typeface="Wingdings" panose="05000000000000000000" pitchFamily="2" charset="2"/>
              </a:rPr>
              <a:t>Profit  EBITDA / SALES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2400" dirty="0" smtClean="0">
                <a:sym typeface="Wingdings" panose="05000000000000000000" pitchFamily="2" charset="2"/>
              </a:rPr>
              <a:t>Liability  </a:t>
            </a:r>
            <a:r>
              <a:rPr lang="zh-TW" altLang="en-US" sz="2400" dirty="0" smtClean="0">
                <a:sym typeface="Wingdings" panose="05000000000000000000" pitchFamily="2" charset="2"/>
              </a:rPr>
              <a:t>流動比率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/>
            </a:pPr>
            <a:endParaRPr lang="zh-TW" altLang="en-US" sz="2400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TW" sz="1200" dirty="0"/>
              <a:t>Stock	Price	Dividend	Profit	Liability</a:t>
            </a:r>
          </a:p>
          <a:p>
            <a:pPr>
              <a:lnSpc>
                <a:spcPct val="100000"/>
              </a:lnSpc>
            </a:pPr>
            <a:r>
              <a:rPr lang="en-US" altLang="zh-TW" sz="1200" dirty="0"/>
              <a:t>2408	</a:t>
            </a:r>
            <a:r>
              <a:rPr lang="en-US" altLang="zh-TW" sz="1200" dirty="0" smtClean="0"/>
              <a:t>2</a:t>
            </a:r>
            <a:r>
              <a:rPr lang="en-US" altLang="zh-TW" sz="1200" dirty="0"/>
              <a:t>	1	5	1</a:t>
            </a:r>
          </a:p>
          <a:p>
            <a:pPr>
              <a:lnSpc>
                <a:spcPct val="100000"/>
              </a:lnSpc>
            </a:pPr>
            <a:r>
              <a:rPr lang="en-US" altLang="zh-TW" sz="1200" dirty="0"/>
              <a:t>2474	1	10	11	11</a:t>
            </a:r>
          </a:p>
          <a:p>
            <a:pPr>
              <a:lnSpc>
                <a:spcPct val="100000"/>
              </a:lnSpc>
            </a:pPr>
            <a:r>
              <a:rPr lang="en-US" altLang="zh-TW" sz="1200" dirty="0"/>
              <a:t>2454	3	9	4	10</a:t>
            </a:r>
          </a:p>
          <a:p>
            <a:pPr>
              <a:lnSpc>
                <a:spcPct val="100000"/>
              </a:lnSpc>
            </a:pPr>
            <a:r>
              <a:rPr lang="en-US" altLang="zh-TW" sz="1200" dirty="0"/>
              <a:t>2330	12	5	12	12</a:t>
            </a:r>
          </a:p>
          <a:p>
            <a:pPr>
              <a:lnSpc>
                <a:spcPct val="100000"/>
              </a:lnSpc>
            </a:pPr>
            <a:r>
              <a:rPr lang="en-US" altLang="zh-TW" sz="1200" dirty="0"/>
              <a:t>2633	8	2	2	7</a:t>
            </a:r>
          </a:p>
          <a:p>
            <a:pPr>
              <a:lnSpc>
                <a:spcPct val="100000"/>
              </a:lnSpc>
            </a:pPr>
            <a:r>
              <a:rPr lang="en-US" altLang="zh-TW" sz="1200" dirty="0"/>
              <a:t>2303	4	7	8	8</a:t>
            </a:r>
          </a:p>
          <a:p>
            <a:pPr>
              <a:lnSpc>
                <a:spcPct val="100000"/>
              </a:lnSpc>
            </a:pPr>
            <a:r>
              <a:rPr lang="en-US" altLang="zh-TW" sz="1200" dirty="0"/>
              <a:t>1216	10	6	7	2</a:t>
            </a:r>
          </a:p>
          <a:p>
            <a:pPr>
              <a:lnSpc>
                <a:spcPct val="100000"/>
              </a:lnSpc>
            </a:pPr>
            <a:r>
              <a:rPr lang="en-US" altLang="zh-TW" sz="1200" dirty="0"/>
              <a:t>2912	6	4	10	4</a:t>
            </a:r>
          </a:p>
          <a:p>
            <a:pPr>
              <a:lnSpc>
                <a:spcPct val="100000"/>
              </a:lnSpc>
            </a:pPr>
            <a:r>
              <a:rPr lang="en-US" altLang="zh-TW" sz="1200" dirty="0"/>
              <a:t>2311	7	8	9	5</a:t>
            </a:r>
          </a:p>
          <a:p>
            <a:pPr>
              <a:lnSpc>
                <a:spcPct val="100000"/>
              </a:lnSpc>
            </a:pPr>
            <a:r>
              <a:rPr lang="en-US" altLang="zh-TW" sz="1200" dirty="0"/>
              <a:t>2324	9	12	1	6</a:t>
            </a:r>
          </a:p>
          <a:p>
            <a:pPr>
              <a:lnSpc>
                <a:spcPct val="100000"/>
              </a:lnSpc>
            </a:pPr>
            <a:r>
              <a:rPr lang="en-US" altLang="zh-TW" sz="1200" dirty="0"/>
              <a:t>2317	5	11	6	9</a:t>
            </a:r>
          </a:p>
          <a:p>
            <a:pPr>
              <a:lnSpc>
                <a:spcPct val="100000"/>
              </a:lnSpc>
            </a:pPr>
            <a:r>
              <a:rPr lang="en-US" altLang="zh-TW" sz="1200" dirty="0"/>
              <a:t>1402	11	3	3	3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3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計算邏輯</a:t>
            </a:r>
            <a:r>
              <a:rPr lang="en-US" altLang="zh-TW" dirty="0" smtClean="0"/>
              <a:t>-Table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1261872" y="4137980"/>
            <a:ext cx="4707128" cy="223265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sz="2000" dirty="0" smtClean="0"/>
              <a:t>資料來源：田野調查</a:t>
            </a:r>
            <a:endParaRPr lang="en-US" altLang="zh-TW" sz="2000" dirty="0" smtClean="0"/>
          </a:p>
          <a:p>
            <a:pPr marL="342900" indent="-342900">
              <a:buFont typeface="+mj-lt"/>
              <a:buAutoNum type="arabicParenR"/>
            </a:pPr>
            <a:r>
              <a:rPr lang="zh-TW" altLang="en-US" sz="2000" dirty="0" smtClean="0"/>
              <a:t>樣本數：</a:t>
            </a:r>
            <a:r>
              <a:rPr lang="en-US" altLang="zh-TW" sz="2000" dirty="0" smtClean="0"/>
              <a:t>32</a:t>
            </a:r>
            <a:r>
              <a:rPr lang="zh-TW" altLang="en-US" sz="2000" dirty="0" smtClean="0"/>
              <a:t>個</a:t>
            </a:r>
            <a:endParaRPr lang="en-US" altLang="zh-TW" sz="2000" dirty="0" smtClean="0"/>
          </a:p>
          <a:p>
            <a:pPr marL="342900" indent="-342900">
              <a:buFont typeface="+mj-lt"/>
              <a:buAutoNum type="arabicParenR"/>
            </a:pPr>
            <a:r>
              <a:rPr lang="zh-TW" altLang="en-US" sz="2000" dirty="0" smtClean="0"/>
              <a:t>分類各樣本屬於哪種星象</a:t>
            </a:r>
            <a:endParaRPr lang="en-US" altLang="zh-TW" sz="2000" dirty="0" smtClean="0"/>
          </a:p>
          <a:p>
            <a:pPr marL="342900" indent="-342900">
              <a:buFont typeface="+mj-lt"/>
              <a:buAutoNum type="arabicParenR"/>
            </a:pPr>
            <a:r>
              <a:rPr lang="zh-TW" altLang="en-US" sz="2000" dirty="0" smtClean="0"/>
              <a:t>計算各星象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個指標的平均值，作為權重</a:t>
            </a:r>
            <a:r>
              <a:rPr lang="zh-TW" altLang="en-US" sz="2000" dirty="0"/>
              <a:t>。</a:t>
            </a:r>
            <a:endParaRPr lang="en-US" altLang="zh-TW" sz="2000" dirty="0" smtClean="0"/>
          </a:p>
          <a:p>
            <a:pPr marL="342900" indent="-342900">
              <a:buFont typeface="+mj-lt"/>
              <a:buAutoNum type="arabicParenR"/>
            </a:pPr>
            <a:endParaRPr lang="zh-TW" altLang="en-US" sz="2000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>
          <a:xfrm>
            <a:off x="1261872" y="1828801"/>
            <a:ext cx="4707128" cy="2171700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Kind	Price	Dividend	Profit	Liability</a:t>
            </a:r>
          </a:p>
          <a:p>
            <a:r>
              <a:rPr lang="en-US" altLang="zh-TW" sz="1600" dirty="0"/>
              <a:t>water	2.75	2.5	2.75	2</a:t>
            </a:r>
          </a:p>
          <a:p>
            <a:r>
              <a:rPr lang="en-US" altLang="zh-TW" sz="1600" dirty="0"/>
              <a:t>fire	2.5	2	4	1.5</a:t>
            </a:r>
          </a:p>
          <a:p>
            <a:r>
              <a:rPr lang="en-US" altLang="zh-TW" sz="1600" dirty="0"/>
              <a:t>wind	2.36	2.82	2.64	2.18</a:t>
            </a:r>
          </a:p>
          <a:p>
            <a:r>
              <a:rPr lang="en-US" altLang="zh-TW" sz="1600" dirty="0"/>
              <a:t>land	2.75	2.63	3	1.63</a:t>
            </a:r>
          </a:p>
          <a:p>
            <a:endParaRPr lang="zh-TW" altLang="en-US" sz="1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1028541"/>
            <a:ext cx="4388612" cy="55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計算邏輯</a:t>
            </a:r>
            <a:r>
              <a:rPr lang="en-US" altLang="zh-TW" dirty="0" smtClean="0"/>
              <a:t>-</a:t>
            </a:r>
            <a:r>
              <a:rPr lang="zh-TW" altLang="en-US" dirty="0" smtClean="0"/>
              <a:t>判斷股票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7" y="2008822"/>
            <a:ext cx="3600000" cy="278789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738" y="2008822"/>
            <a:ext cx="3600000" cy="122938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499" y="2008822"/>
            <a:ext cx="4392000" cy="2836934"/>
          </a:xfrm>
          <a:prstGeom prst="rect">
            <a:avLst/>
          </a:prstGeom>
        </p:spPr>
      </p:pic>
      <p:graphicFrame>
        <p:nvGraphicFramePr>
          <p:cNvPr id="18" name="資料庫圖表 17"/>
          <p:cNvGraphicFramePr/>
          <p:nvPr>
            <p:extLst>
              <p:ext uri="{D42A27DB-BD31-4B8C-83A1-F6EECF244321}">
                <p14:modId xmlns:p14="http://schemas.microsoft.com/office/powerpoint/2010/main" val="285934993"/>
              </p:ext>
            </p:extLst>
          </p:nvPr>
        </p:nvGraphicFramePr>
        <p:xfrm>
          <a:off x="241301" y="5241217"/>
          <a:ext cx="11620500" cy="511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28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計算邏輯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128173434"/>
              </p:ext>
            </p:extLst>
          </p:nvPr>
        </p:nvGraphicFramePr>
        <p:xfrm>
          <a:off x="2400300" y="1691322"/>
          <a:ext cx="7391400" cy="5166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2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540</TotalTime>
  <Words>491</Words>
  <Application>Microsoft Office PowerPoint</Application>
  <PresentationFormat>寬螢幕</PresentationFormat>
  <Paragraphs>119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Century Schoolbook</vt:lpstr>
      <vt:lpstr>Wingdings</vt:lpstr>
      <vt:lpstr>Wingdings 2</vt:lpstr>
      <vt:lpstr>View</vt:lpstr>
      <vt:lpstr>12星座適合的投資標的</vt:lpstr>
      <vt:lpstr>報告大綱</vt:lpstr>
      <vt:lpstr>靈感來源</vt:lpstr>
      <vt:lpstr>靈感來源</vt:lpstr>
      <vt:lpstr>資料流程</vt:lpstr>
      <vt:lpstr>計算邏輯-Stock</vt:lpstr>
      <vt:lpstr>計算邏輯-Table</vt:lpstr>
      <vt:lpstr>計算邏輯-判斷股票</vt:lpstr>
      <vt:lpstr>計算邏輯</vt:lpstr>
      <vt:lpstr>改善方向</vt:lpstr>
      <vt:lpstr>心得</vt:lpstr>
      <vt:lpstr>心得</vt:lpstr>
      <vt:lpstr>心得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林昌碩</dc:creator>
  <cp:lastModifiedBy>林昌碩</cp:lastModifiedBy>
  <cp:revision>33</cp:revision>
  <dcterms:created xsi:type="dcterms:W3CDTF">2018-01-10T06:52:11Z</dcterms:created>
  <dcterms:modified xsi:type="dcterms:W3CDTF">2018-01-12T03:08:33Z</dcterms:modified>
</cp:coreProperties>
</file>