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Presented by : Patricia O’Maroro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Objective of this Presentation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96410" y="2059125"/>
            <a:ext cx="7259031" cy="298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sz="2000" dirty="0"/>
              <a:t>Share key insights on the value of customers through RFM Analysis</a:t>
            </a:r>
          </a:p>
          <a:p>
            <a:pPr marL="342900" indent="-342900">
              <a:buAutoNum type="arabicPeriod"/>
            </a:pPr>
            <a:r>
              <a:rPr lang="en-US" sz="2000" dirty="0"/>
              <a:t>Explain model used to determine potential high value customers i.e. variable selected for the model</a:t>
            </a:r>
          </a:p>
          <a:p>
            <a:pPr marL="342900" indent="-342900">
              <a:buAutoNum type="arabicPeriod"/>
            </a:pPr>
            <a:r>
              <a:rPr lang="en-US" sz="2000" dirty="0"/>
              <a:t>Provide recommendations of potential customers marketing should target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sz="20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ANALYSIS: A general distribution of recency, frequency and monetary value among customers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customers have spent about $5,000 and $6,000. Less than 25 have spent more than $12,500</a:t>
            </a:r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BA6E9-D80F-4374-AC14-02AA0005A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28" y="1945426"/>
            <a:ext cx="4292547" cy="31003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: cont’d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E3095F-0361-4612-85E7-33F0327A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937211"/>
            <a:ext cx="4037366" cy="3018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53175A-F928-4444-885F-01EF850AA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937211"/>
            <a:ext cx="4401880" cy="30181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C7B818-2C8E-4C6B-94E5-D21611BC96CB}"/>
              </a:ext>
            </a:extLst>
          </p:cNvPr>
          <p:cNvSpPr txBox="1"/>
          <p:nvPr/>
        </p:nvSpPr>
        <p:spPr>
          <a:xfrm>
            <a:off x="489098" y="4040372"/>
            <a:ext cx="375329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/>
              <a:t>Most customers have made an average of 5 to 6 purchases during the year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79EE9A-7E5C-4E76-933B-B912E38EEE85}"/>
              </a:ext>
            </a:extLst>
          </p:cNvPr>
          <p:cNvSpPr txBox="1"/>
          <p:nvPr/>
        </p:nvSpPr>
        <p:spPr>
          <a:xfrm>
            <a:off x="4731488" y="4040372"/>
            <a:ext cx="4039137" cy="7442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/>
              <a:t>Most customers made their most recent purchase within the last 50 days. As the recency increases, so does the number of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850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56825" y="979332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Variables to consider in model development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8B497-C487-474E-961A-8C705D0721A4}"/>
              </a:ext>
            </a:extLst>
          </p:cNvPr>
          <p:cNvSpPr/>
          <p:nvPr/>
        </p:nvSpPr>
        <p:spPr>
          <a:xfrm>
            <a:off x="446568" y="2005917"/>
            <a:ext cx="79545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Helvetica Neue"/>
              </a:rPr>
              <a:t> State (NSW, VIC, QLD)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Helvetica Neue"/>
              </a:rPr>
              <a:t>Gender (Male, Female, U)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Helvetica Neue"/>
              </a:rPr>
              <a:t>Job industry Category (Financial Services, Manufacturing, Health, Retail, Property, IT, Entertainment, Agriculture, and Telecommunications)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Helvetica Neue"/>
              </a:rPr>
              <a:t>Wealth Segment (Mass customer, High Net Worth, Affluent customer)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Helvetica Neue"/>
              </a:rPr>
              <a:t>Car ownership (Y/N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Helvetica Neue"/>
              </a:rPr>
              <a:t>Age group (10-year gap)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Helvetica Neue"/>
              </a:rPr>
              <a:t>Property Valuation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Helvetica Neue"/>
              </a:rPr>
              <a:t>Tenure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Helvetica Neue"/>
              </a:rPr>
              <a:t>Number of past 3 years bile related purchases</a:t>
            </a:r>
          </a:p>
          <a:p>
            <a:pPr>
              <a:buFont typeface="+mj-lt"/>
              <a:buAutoNum type="arabicPeriod"/>
            </a:pPr>
            <a:endParaRPr lang="en-US" dirty="0">
              <a:latin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4" y="968694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Determining which new customers the marketing team should target based on insights from transactions dataset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8EF27-9F72-42E7-A1A7-076D8D945FD0}"/>
              </a:ext>
            </a:extLst>
          </p:cNvPr>
          <p:cNvSpPr/>
          <p:nvPr/>
        </p:nvSpPr>
        <p:spPr>
          <a:xfrm>
            <a:off x="205024" y="1942122"/>
            <a:ext cx="85655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latin typeface="Helvetica Neue"/>
              </a:rPr>
              <a:t>Target customers from NSW State since 53% of sales come from customers in that region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Helvetica Neue"/>
              </a:rPr>
              <a:t>Target individuals between the ages of 30 and 50 since they bring in around 53% revenue collectively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Helvetica Neue"/>
              </a:rPr>
              <a:t>Target Mass customers as they bring in 50% of total revenue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Helvetica Neue"/>
              </a:rPr>
              <a:t>Target customers in Manufacturing, Finance, and Health job industries as they collectively contribute 70% of the revenue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Helvetica Neue"/>
              </a:rPr>
              <a:t>Target customers who's property valuation is between 6.0 and 9.0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Helvetica Neue"/>
              </a:rPr>
              <a:t>The mean, past bike related purchases is 48 so target customers with above average NB: Gender and whether one owns a bike or not does not affect revenues. The difference is insignificant (2% for car ownership and less than 1% for gender)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  <a:r>
              <a:rPr lang="en-US" dirty="0"/>
              <a:t>: cont’d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4" y="968694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Determining which new customers the marketing team should target based on insights from transactions dataset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5C4CF-338C-4B51-824D-2E1FA09B2448}"/>
              </a:ext>
            </a:extLst>
          </p:cNvPr>
          <p:cNvSpPr txBox="1"/>
          <p:nvPr/>
        </p:nvSpPr>
        <p:spPr>
          <a:xfrm>
            <a:off x="329609" y="1885318"/>
            <a:ext cx="598613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Excluding job industry category, there are 18 potential high value customers marketing can target. </a:t>
            </a:r>
            <a:r>
              <a:rPr lang="en-US" dirty="0"/>
              <a:t>Their names and list ID are as follows: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489DB-4ECA-48F5-81B1-C6A4C621DB01}"/>
              </a:ext>
            </a:extLst>
          </p:cNvPr>
          <p:cNvSpPr txBox="1"/>
          <p:nvPr/>
        </p:nvSpPr>
        <p:spPr>
          <a:xfrm>
            <a:off x="329609" y="2601575"/>
            <a:ext cx="4242391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56             </a:t>
            </a:r>
            <a:r>
              <a:rPr lang="en-US" dirty="0" err="1"/>
              <a:t>Briant</a:t>
            </a:r>
            <a:r>
              <a:rPr lang="en-US" dirty="0"/>
              <a:t> </a:t>
            </a:r>
            <a:r>
              <a:rPr lang="en-US" dirty="0" err="1"/>
              <a:t>Ladley</a:t>
            </a:r>
            <a:endParaRPr lang="en-US" dirty="0"/>
          </a:p>
          <a:p>
            <a:r>
              <a:rPr lang="en-US" dirty="0"/>
              <a:t>92     Andromache </a:t>
            </a:r>
            <a:r>
              <a:rPr lang="en-US" dirty="0" err="1"/>
              <a:t>Bonafacino</a:t>
            </a:r>
            <a:endParaRPr lang="en-US" dirty="0"/>
          </a:p>
          <a:p>
            <a:r>
              <a:rPr lang="en-US" dirty="0"/>
              <a:t>221             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Disley</a:t>
            </a:r>
            <a:endParaRPr lang="en-US" dirty="0"/>
          </a:p>
          <a:p>
            <a:r>
              <a:rPr lang="en-US" dirty="0"/>
              <a:t>253          Celeste </a:t>
            </a:r>
            <a:r>
              <a:rPr lang="en-US" dirty="0" err="1"/>
              <a:t>Fretson</a:t>
            </a:r>
            <a:endParaRPr lang="en-US" dirty="0"/>
          </a:p>
          <a:p>
            <a:r>
              <a:rPr lang="en-US" dirty="0"/>
              <a:t>366            </a:t>
            </a:r>
            <a:r>
              <a:rPr lang="en-US" dirty="0" err="1"/>
              <a:t>Daisi</a:t>
            </a:r>
            <a:r>
              <a:rPr lang="en-US" dirty="0"/>
              <a:t> </a:t>
            </a:r>
            <a:r>
              <a:rPr lang="en-US" dirty="0" err="1"/>
              <a:t>Tinwell</a:t>
            </a:r>
            <a:endParaRPr lang="en-US" dirty="0"/>
          </a:p>
          <a:p>
            <a:r>
              <a:rPr lang="en-US" dirty="0"/>
              <a:t>421             Etan </a:t>
            </a:r>
            <a:r>
              <a:rPr lang="en-US" dirty="0" err="1"/>
              <a:t>Prinett</a:t>
            </a:r>
            <a:endParaRPr lang="en-US" dirty="0"/>
          </a:p>
          <a:p>
            <a:r>
              <a:rPr lang="en-US" dirty="0"/>
              <a:t>490           </a:t>
            </a:r>
            <a:r>
              <a:rPr lang="en-US" dirty="0" err="1"/>
              <a:t>Alexina</a:t>
            </a:r>
            <a:r>
              <a:rPr lang="en-US" dirty="0"/>
              <a:t> </a:t>
            </a:r>
            <a:r>
              <a:rPr lang="en-US" dirty="0" err="1"/>
              <a:t>Mabley</a:t>
            </a:r>
            <a:endParaRPr lang="en-US" dirty="0"/>
          </a:p>
          <a:p>
            <a:r>
              <a:rPr lang="en-US" dirty="0"/>
              <a:t>531                   </a:t>
            </a:r>
            <a:r>
              <a:rPr lang="en-US" dirty="0" err="1"/>
              <a:t>Amabel</a:t>
            </a:r>
            <a:endParaRPr kumimoji="0" lang="en-K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A1DA6-A2DD-408C-B1B1-9D44BCFD492D}"/>
              </a:ext>
            </a:extLst>
          </p:cNvPr>
          <p:cNvSpPr txBox="1"/>
          <p:nvPr/>
        </p:nvSpPr>
        <p:spPr>
          <a:xfrm>
            <a:off x="4572000" y="2571750"/>
            <a:ext cx="4242391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546              Sammy </a:t>
            </a:r>
            <a:r>
              <a:rPr lang="en-US" dirty="0" err="1"/>
              <a:t>Borsi</a:t>
            </a:r>
            <a:endParaRPr lang="en-US" dirty="0"/>
          </a:p>
          <a:p>
            <a:r>
              <a:rPr lang="en-US" dirty="0"/>
              <a:t>574             </a:t>
            </a:r>
            <a:r>
              <a:rPr lang="en-US" dirty="0" err="1"/>
              <a:t>Harlene</a:t>
            </a:r>
            <a:r>
              <a:rPr lang="en-US" dirty="0"/>
              <a:t> </a:t>
            </a:r>
            <a:r>
              <a:rPr lang="en-US" dirty="0" err="1"/>
              <a:t>Nono</a:t>
            </a:r>
            <a:endParaRPr lang="en-US" dirty="0"/>
          </a:p>
          <a:p>
            <a:r>
              <a:rPr lang="en-US" dirty="0"/>
              <a:t>607              Ajay </a:t>
            </a:r>
            <a:r>
              <a:rPr lang="en-US" dirty="0" err="1"/>
              <a:t>Worham</a:t>
            </a:r>
            <a:endParaRPr lang="en-US" dirty="0"/>
          </a:p>
          <a:p>
            <a:r>
              <a:rPr lang="en-US" dirty="0"/>
              <a:t>608           Jamison Cashin</a:t>
            </a:r>
          </a:p>
          <a:p>
            <a:r>
              <a:rPr lang="en-US" dirty="0"/>
              <a:t>721         Jaimie </a:t>
            </a:r>
            <a:r>
              <a:rPr lang="en-US" dirty="0" err="1"/>
              <a:t>Lancastle</a:t>
            </a:r>
            <a:endParaRPr lang="en-US" dirty="0"/>
          </a:p>
          <a:p>
            <a:r>
              <a:rPr lang="en-US" dirty="0"/>
              <a:t>724           </a:t>
            </a:r>
            <a:r>
              <a:rPr lang="en-US" dirty="0" err="1"/>
              <a:t>Calida</a:t>
            </a:r>
            <a:r>
              <a:rPr lang="en-US" dirty="0"/>
              <a:t> </a:t>
            </a:r>
            <a:r>
              <a:rPr lang="en-US" dirty="0" err="1"/>
              <a:t>Schaben</a:t>
            </a:r>
            <a:endParaRPr lang="en-US" dirty="0"/>
          </a:p>
          <a:p>
            <a:r>
              <a:rPr lang="en-US" dirty="0"/>
              <a:t>741            Sinclair </a:t>
            </a:r>
            <a:r>
              <a:rPr lang="en-US" dirty="0" err="1"/>
              <a:t>Wark</a:t>
            </a:r>
            <a:endParaRPr lang="en-US" dirty="0"/>
          </a:p>
          <a:p>
            <a:r>
              <a:rPr lang="en-US" dirty="0"/>
              <a:t>808               Davie </a:t>
            </a:r>
            <a:r>
              <a:rPr lang="en-US" dirty="0" err="1"/>
              <a:t>Blay</a:t>
            </a:r>
            <a:endParaRPr lang="en-US" dirty="0"/>
          </a:p>
          <a:p>
            <a:r>
              <a:rPr lang="en-US" dirty="0"/>
              <a:t>905           </a:t>
            </a:r>
            <a:r>
              <a:rPr lang="en-US" dirty="0" err="1"/>
              <a:t>Olia</a:t>
            </a:r>
            <a:r>
              <a:rPr lang="en-US" dirty="0"/>
              <a:t> O' Mullan</a:t>
            </a:r>
            <a:endParaRPr kumimoji="0" lang="en-K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80956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717</Words>
  <Application>Microsoft Office PowerPoint</Application>
  <PresentationFormat>On-screen Show (16:9)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Neue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DOLLIE</dc:creator>
  <cp:lastModifiedBy>Patricia O'Maroro</cp:lastModifiedBy>
  <cp:revision>9</cp:revision>
  <dcterms:modified xsi:type="dcterms:W3CDTF">2020-09-27T11:57:24Z</dcterms:modified>
</cp:coreProperties>
</file>