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58"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96" d="100"/>
          <a:sy n="96" d="100"/>
        </p:scale>
        <p:origin x="7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8C5-109C-3383-8760-35E948F81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4BF280-7954-6796-B40D-DD4867D01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995E1-90C8-5127-7379-25D97C351B18}"/>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5" name="Footer Placeholder 4">
            <a:extLst>
              <a:ext uri="{FF2B5EF4-FFF2-40B4-BE49-F238E27FC236}">
                <a16:creationId xmlns:a16="http://schemas.microsoft.com/office/drawing/2014/main" id="{6C204E83-2B95-13EA-E1AD-609B82D71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994EB-E9D3-F42E-155A-1E08FADD838A}"/>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90478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1177-0D03-FA90-A4EB-85B95D4E4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66C55-CC52-98B9-E4FB-AD9185D7D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2D03F-9689-32AA-CD50-01D16A0E6472}"/>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5" name="Footer Placeholder 4">
            <a:extLst>
              <a:ext uri="{FF2B5EF4-FFF2-40B4-BE49-F238E27FC236}">
                <a16:creationId xmlns:a16="http://schemas.microsoft.com/office/drawing/2014/main" id="{779D5A8E-82D0-AA8D-9C66-065772119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39A0E-D296-6D96-2F6B-C6B6239EB767}"/>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40806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41B73-71A2-46D5-E938-505FF7448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C5AE6-B48E-77F6-694F-0BA328913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E6AF5-6D14-BBF2-9068-708EB3D18AE0}"/>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5" name="Footer Placeholder 4">
            <a:extLst>
              <a:ext uri="{FF2B5EF4-FFF2-40B4-BE49-F238E27FC236}">
                <a16:creationId xmlns:a16="http://schemas.microsoft.com/office/drawing/2014/main" id="{39B4E0FB-73D5-465B-B602-1AD9E6679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88479-BC7C-1E60-84C0-B03A3C9091DB}"/>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45462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0A25-2157-DD01-E02C-16E1DB543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12251-EAC1-A58E-D1D5-88D56C9E3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A1AA9-197D-3B22-1DFB-2F13FC67C580}"/>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5" name="Footer Placeholder 4">
            <a:extLst>
              <a:ext uri="{FF2B5EF4-FFF2-40B4-BE49-F238E27FC236}">
                <a16:creationId xmlns:a16="http://schemas.microsoft.com/office/drawing/2014/main" id="{2503FF49-033C-1AB5-C84C-A37792B3B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1E15-203E-EFCB-CA69-6C1703F6DA85}"/>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37915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C997-6202-1AAD-9A9C-5F7DAC979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EC32E-CFC0-3180-65C2-706952BF9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68240-593D-1215-6CDF-D6029313C83C}"/>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5" name="Footer Placeholder 4">
            <a:extLst>
              <a:ext uri="{FF2B5EF4-FFF2-40B4-BE49-F238E27FC236}">
                <a16:creationId xmlns:a16="http://schemas.microsoft.com/office/drawing/2014/main" id="{50F09616-D8E6-10B4-A8AD-F565D05E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9C75-599E-DA9B-7569-481E768CE030}"/>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204403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684E-B5A7-2843-DAC7-DC83897CA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3121C-9421-A4F0-E42C-D209AF157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736BB-0889-E97F-70F3-610287C29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13BC9-303F-A572-7035-A033CAD43792}"/>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6" name="Footer Placeholder 5">
            <a:extLst>
              <a:ext uri="{FF2B5EF4-FFF2-40B4-BE49-F238E27FC236}">
                <a16:creationId xmlns:a16="http://schemas.microsoft.com/office/drawing/2014/main" id="{52A0FE65-18B6-A9F6-C308-CB029859B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C92DF-620F-BE39-700A-B1E0B285BCBD}"/>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422435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423B-BBC1-A1EF-34C5-7C4B91CFC5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D9119B-54F7-5FA2-C30D-5AAD6D7B6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2AC2C-1F87-57FB-9C2F-1C608AE81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DF5DC-88D1-D81B-EA27-945E94135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D89D7-9EB0-E3A9-D9F3-8C2816493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382B49-2EBA-2EE9-2BE8-D75FEE8E8BCD}"/>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8" name="Footer Placeholder 7">
            <a:extLst>
              <a:ext uri="{FF2B5EF4-FFF2-40B4-BE49-F238E27FC236}">
                <a16:creationId xmlns:a16="http://schemas.microsoft.com/office/drawing/2014/main" id="{6336E75B-D0C8-5868-E962-9218D64D9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4154C-6037-53AA-8CDB-17B1DAB0FA43}"/>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8966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CC9-5D2A-838B-5E98-E806B63F4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45F59-37F3-C2FF-C8B1-61B859CEC348}"/>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4" name="Footer Placeholder 3">
            <a:extLst>
              <a:ext uri="{FF2B5EF4-FFF2-40B4-BE49-F238E27FC236}">
                <a16:creationId xmlns:a16="http://schemas.microsoft.com/office/drawing/2014/main" id="{C4761973-F27D-34D2-F754-A01D470BB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A976B7-4791-6D7D-6258-A34D302D0968}"/>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18136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52614-3A1D-B8F4-F305-E320C96D89E8}"/>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3" name="Footer Placeholder 2">
            <a:extLst>
              <a:ext uri="{FF2B5EF4-FFF2-40B4-BE49-F238E27FC236}">
                <a16:creationId xmlns:a16="http://schemas.microsoft.com/office/drawing/2014/main" id="{83A65DB2-2F35-2493-3689-73BFC58C6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C0396A-303D-F8D6-454B-14F25513B0FA}"/>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22389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C92D-35B6-9BD2-C701-5E230A043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B055DE-E6A7-4FE7-4B0C-1B5577384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FAF46-7448-FF69-FE98-7EE1297C3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6C828-C8C0-4AE4-D7F4-44071C66DEC9}"/>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6" name="Footer Placeholder 5">
            <a:extLst>
              <a:ext uri="{FF2B5EF4-FFF2-40B4-BE49-F238E27FC236}">
                <a16:creationId xmlns:a16="http://schemas.microsoft.com/office/drawing/2014/main" id="{8533BE85-9BA4-7DA2-2970-62E4BD889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7737D-2134-E332-6F33-B1EE0EBE03D6}"/>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15385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A21C-38CE-CAC6-ACA1-538F92D8E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BFFC3E-426E-544E-3536-439FBBFF2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2916F-3BF0-0E42-BE1C-1D153C14D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F5FB-2DAD-93E3-9D21-376DF394FD8A}"/>
              </a:ext>
            </a:extLst>
          </p:cNvPr>
          <p:cNvSpPr>
            <a:spLocks noGrp="1"/>
          </p:cNvSpPr>
          <p:nvPr>
            <p:ph type="dt" sz="half" idx="10"/>
          </p:nvPr>
        </p:nvSpPr>
        <p:spPr/>
        <p:txBody>
          <a:bodyPr/>
          <a:lstStyle/>
          <a:p>
            <a:fld id="{FA3C9091-9403-4E41-8085-679B2D339D9E}" type="datetimeFigureOut">
              <a:rPr lang="en-US" smtClean="0"/>
              <a:t>4/20/2023</a:t>
            </a:fld>
            <a:endParaRPr lang="en-US"/>
          </a:p>
        </p:txBody>
      </p:sp>
      <p:sp>
        <p:nvSpPr>
          <p:cNvPr id="6" name="Footer Placeholder 5">
            <a:extLst>
              <a:ext uri="{FF2B5EF4-FFF2-40B4-BE49-F238E27FC236}">
                <a16:creationId xmlns:a16="http://schemas.microsoft.com/office/drawing/2014/main" id="{1ABF74BD-8BB2-43BE-0233-E6FBE293E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A6D64-1E0D-91E7-C279-89E715C8B741}"/>
              </a:ext>
            </a:extLst>
          </p:cNvPr>
          <p:cNvSpPr>
            <a:spLocks noGrp="1"/>
          </p:cNvSpPr>
          <p:nvPr>
            <p:ph type="sldNum" sz="quarter" idx="12"/>
          </p:nvPr>
        </p:nvSpPr>
        <p:spPr/>
        <p:txBody>
          <a:bodyPr/>
          <a:lstStyle/>
          <a:p>
            <a:fld id="{BBCDFA26-D851-43DD-A082-63343D281D51}" type="slidenum">
              <a:rPr lang="en-US" smtClean="0"/>
              <a:t>‹#›</a:t>
            </a:fld>
            <a:endParaRPr lang="en-US"/>
          </a:p>
        </p:txBody>
      </p:sp>
    </p:spTree>
    <p:extLst>
      <p:ext uri="{BB962C8B-B14F-4D97-AF65-F5344CB8AC3E}">
        <p14:creationId xmlns:p14="http://schemas.microsoft.com/office/powerpoint/2010/main" val="279933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39000">
              <a:schemeClr val="accent1">
                <a:lumMod val="45000"/>
                <a:lumOff val="55000"/>
              </a:schemeClr>
            </a:gs>
            <a:gs pos="64000">
              <a:schemeClr val="accent1">
                <a:lumMod val="45000"/>
                <a:lumOff val="55000"/>
              </a:schemeClr>
            </a:gs>
            <a:gs pos="89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38D289-B4CE-22BF-AF73-948AF189D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F9B233-31DD-9678-9534-78C72096D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101EE-C0FD-E9F0-9467-CF4B60F02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C9091-9403-4E41-8085-679B2D339D9E}" type="datetimeFigureOut">
              <a:rPr lang="en-US" smtClean="0"/>
              <a:t>4/20/2023</a:t>
            </a:fld>
            <a:endParaRPr lang="en-US"/>
          </a:p>
        </p:txBody>
      </p:sp>
      <p:sp>
        <p:nvSpPr>
          <p:cNvPr id="5" name="Footer Placeholder 4">
            <a:extLst>
              <a:ext uri="{FF2B5EF4-FFF2-40B4-BE49-F238E27FC236}">
                <a16:creationId xmlns:a16="http://schemas.microsoft.com/office/drawing/2014/main" id="{D3B876B2-47F8-D7BC-CAD1-AAA632DFD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B0CA7D-6D43-B408-EC0A-29FE8602E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DFA26-D851-43DD-A082-63343D281D51}" type="slidenum">
              <a:rPr lang="en-US" smtClean="0"/>
              <a:t>‹#›</a:t>
            </a:fld>
            <a:endParaRPr lang="en-US"/>
          </a:p>
        </p:txBody>
      </p:sp>
    </p:spTree>
    <p:extLst>
      <p:ext uri="{BB962C8B-B14F-4D97-AF65-F5344CB8AC3E}">
        <p14:creationId xmlns:p14="http://schemas.microsoft.com/office/powerpoint/2010/main" val="226603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ttyparkerfl.github.io/fin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6D1F-21B9-C536-CB31-9B182F4087F7}"/>
              </a:ext>
            </a:extLst>
          </p:cNvPr>
          <p:cNvSpPr>
            <a:spLocks noGrp="1"/>
          </p:cNvSpPr>
          <p:nvPr>
            <p:ph type="ctrTitle"/>
          </p:nvPr>
        </p:nvSpPr>
        <p:spPr/>
        <p:txBody>
          <a:bodyPr/>
          <a:lstStyle/>
          <a:p>
            <a:r>
              <a:rPr lang="en-US" dirty="0"/>
              <a:t>Patricia Parker</a:t>
            </a:r>
          </a:p>
        </p:txBody>
      </p:sp>
      <p:sp>
        <p:nvSpPr>
          <p:cNvPr id="3" name="Subtitle 2">
            <a:extLst>
              <a:ext uri="{FF2B5EF4-FFF2-40B4-BE49-F238E27FC236}">
                <a16:creationId xmlns:a16="http://schemas.microsoft.com/office/drawing/2014/main" id="{4E023C1F-F20E-A74B-31F7-D88CAC5AA245}"/>
              </a:ext>
            </a:extLst>
          </p:cNvPr>
          <p:cNvSpPr>
            <a:spLocks noGrp="1"/>
          </p:cNvSpPr>
          <p:nvPr>
            <p:ph type="subTitle" idx="1"/>
          </p:nvPr>
        </p:nvSpPr>
        <p:spPr/>
        <p:txBody>
          <a:bodyPr/>
          <a:lstStyle/>
          <a:p>
            <a:r>
              <a:rPr lang="en-US" dirty="0"/>
              <a:t>EME 6930</a:t>
            </a:r>
          </a:p>
          <a:p>
            <a:r>
              <a:rPr lang="en-US" dirty="0"/>
              <a:t>Final Project</a:t>
            </a:r>
          </a:p>
          <a:p>
            <a:r>
              <a:rPr lang="en-US" dirty="0">
                <a:hlinkClick r:id="rId2"/>
              </a:rPr>
              <a:t>https://pattyparkerfl.github.io/final/</a:t>
            </a:r>
            <a:endParaRPr lang="en-US" dirty="0"/>
          </a:p>
        </p:txBody>
      </p:sp>
    </p:spTree>
    <p:extLst>
      <p:ext uri="{BB962C8B-B14F-4D97-AF65-F5344CB8AC3E}">
        <p14:creationId xmlns:p14="http://schemas.microsoft.com/office/powerpoint/2010/main" val="4845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1A90-F579-E063-CB89-F3A8E659416B}"/>
              </a:ext>
            </a:extLst>
          </p:cNvPr>
          <p:cNvSpPr>
            <a:spLocks noGrp="1"/>
          </p:cNvSpPr>
          <p:nvPr>
            <p:ph type="title"/>
          </p:nvPr>
        </p:nvSpPr>
        <p:spPr/>
        <p:txBody>
          <a:bodyPr/>
          <a:lstStyle/>
          <a:p>
            <a:r>
              <a:rPr lang="en-US" dirty="0"/>
              <a:t>Periodic table interactive lesson</a:t>
            </a:r>
          </a:p>
        </p:txBody>
      </p:sp>
      <p:pic>
        <p:nvPicPr>
          <p:cNvPr id="4" name="Content Placeholder 3">
            <a:extLst>
              <a:ext uri="{FF2B5EF4-FFF2-40B4-BE49-F238E27FC236}">
                <a16:creationId xmlns:a16="http://schemas.microsoft.com/office/drawing/2014/main" id="{E8A10ACF-0FCD-3234-8A2A-24C702E14CB6}"/>
              </a:ext>
            </a:extLst>
          </p:cNvPr>
          <p:cNvPicPr>
            <a:picLocks noGrp="1" noChangeAspect="1"/>
          </p:cNvPicPr>
          <p:nvPr>
            <p:ph idx="1"/>
          </p:nvPr>
        </p:nvPicPr>
        <p:blipFill>
          <a:blip r:embed="rId2"/>
          <a:stretch>
            <a:fillRect/>
          </a:stretch>
        </p:blipFill>
        <p:spPr>
          <a:xfrm>
            <a:off x="347537" y="1690688"/>
            <a:ext cx="6155829" cy="4351338"/>
          </a:xfrm>
          <a:prstGeom prst="rect">
            <a:avLst/>
          </a:prstGeom>
        </p:spPr>
      </p:pic>
      <p:sp>
        <p:nvSpPr>
          <p:cNvPr id="5" name="TextBox 4">
            <a:extLst>
              <a:ext uri="{FF2B5EF4-FFF2-40B4-BE49-F238E27FC236}">
                <a16:creationId xmlns:a16="http://schemas.microsoft.com/office/drawing/2014/main" id="{0E63CA8D-49B8-26F0-B3C5-9819E63B9725}"/>
              </a:ext>
            </a:extLst>
          </p:cNvPr>
          <p:cNvSpPr txBox="1"/>
          <p:nvPr/>
        </p:nvSpPr>
        <p:spPr>
          <a:xfrm>
            <a:off x="7344383" y="1867711"/>
            <a:ext cx="4009417" cy="3416320"/>
          </a:xfrm>
          <a:prstGeom prst="rect">
            <a:avLst/>
          </a:prstGeom>
          <a:noFill/>
        </p:spPr>
        <p:txBody>
          <a:bodyPr wrap="square" rtlCol="0">
            <a:spAutoFit/>
          </a:bodyPr>
          <a:lstStyle/>
          <a:p>
            <a:r>
              <a:rPr lang="en-US" dirty="0"/>
              <a:t>This is a page for High School Chemistry students.</a:t>
            </a:r>
          </a:p>
          <a:p>
            <a:pPr marL="285750" indent="-285750">
              <a:buFont typeface="Arial" panose="020B0604020202020204" pitchFamily="34" charset="0"/>
              <a:buChar char="•"/>
            </a:pPr>
            <a:r>
              <a:rPr lang="en-US" dirty="0"/>
              <a:t>Lesson: They can click parts of the periodic table to learn about the families of the table.</a:t>
            </a:r>
          </a:p>
          <a:p>
            <a:pPr marL="285750" indent="-285750">
              <a:buFont typeface="Arial" panose="020B0604020202020204" pitchFamily="34" charset="0"/>
              <a:buChar char="•"/>
            </a:pPr>
            <a:r>
              <a:rPr lang="en-US" dirty="0"/>
              <a:t>Lesson: There are 4 buttons to display information on periodic trends</a:t>
            </a:r>
          </a:p>
          <a:p>
            <a:pPr marL="285750" indent="-285750">
              <a:buFont typeface="Arial" panose="020B0604020202020204" pitchFamily="34" charset="0"/>
              <a:buChar char="•"/>
            </a:pPr>
            <a:r>
              <a:rPr lang="en-US" dirty="0"/>
              <a:t>Game: Students try to figure out elements based on clues </a:t>
            </a:r>
          </a:p>
          <a:p>
            <a:pPr marL="742950" lvl="1" indent="-285750">
              <a:buFont typeface="Arial" panose="020B0604020202020204" pitchFamily="34" charset="0"/>
              <a:buChar char="•"/>
            </a:pPr>
            <a:r>
              <a:rPr lang="en-US" dirty="0"/>
              <a:t>If they get 2 or more wrong they get hints</a:t>
            </a:r>
          </a:p>
          <a:p>
            <a:endParaRPr lang="en-US" dirty="0"/>
          </a:p>
        </p:txBody>
      </p:sp>
    </p:spTree>
    <p:extLst>
      <p:ext uri="{BB962C8B-B14F-4D97-AF65-F5344CB8AC3E}">
        <p14:creationId xmlns:p14="http://schemas.microsoft.com/office/powerpoint/2010/main" val="329459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949D-5E41-8950-22F9-4D6FF0A7384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6B68369-91EA-140F-F50D-0F4A46AC8178}"/>
              </a:ext>
            </a:extLst>
          </p:cNvPr>
          <p:cNvSpPr>
            <a:spLocks noGrp="1"/>
          </p:cNvSpPr>
          <p:nvPr>
            <p:ph idx="1"/>
          </p:nvPr>
        </p:nvSpPr>
        <p:spPr/>
        <p:txBody>
          <a:bodyPr>
            <a:normAutofit fontScale="77500" lnSpcReduction="20000"/>
          </a:bodyPr>
          <a:lstStyle/>
          <a:p>
            <a:pPr marL="0" indent="0">
              <a:buNone/>
            </a:pPr>
            <a:r>
              <a:rPr lang="en-US" dirty="0"/>
              <a:t>/*families of the periodic table*/</a:t>
            </a:r>
          </a:p>
          <a:p>
            <a:pPr marL="0" indent="0">
              <a:buNone/>
            </a:pPr>
            <a:r>
              <a:rPr lang="en-US" dirty="0"/>
              <a:t>/*function to display info about alkali metals when user clicks column on periodic table*/</a:t>
            </a:r>
          </a:p>
          <a:p>
            <a:pPr marL="0" indent="0">
              <a:buNone/>
            </a:pPr>
            <a:r>
              <a:rPr lang="en-US" dirty="0"/>
              <a:t>	function </a:t>
            </a:r>
            <a:r>
              <a:rPr lang="en-US" dirty="0" err="1"/>
              <a:t>alkaliLesson</a:t>
            </a:r>
            <a:r>
              <a:rPr lang="en-US" dirty="0"/>
              <a:t>() {</a:t>
            </a:r>
          </a:p>
          <a:p>
            <a:pPr marL="0" indent="0">
              <a:buNone/>
            </a:pPr>
            <a:r>
              <a:rPr lang="en-US" dirty="0"/>
              <a:t>		</a:t>
            </a:r>
            <a:r>
              <a:rPr lang="en-US" dirty="0" err="1"/>
              <a:t>document.getElementById</a:t>
            </a:r>
            <a:r>
              <a:rPr lang="en-US" dirty="0"/>
              <a:t>("</a:t>
            </a:r>
            <a:r>
              <a:rPr lang="en-US" dirty="0" err="1"/>
              <a:t>contentHead</a:t>
            </a:r>
            <a:r>
              <a:rPr lang="en-US" dirty="0"/>
              <a:t>").</a:t>
            </a:r>
            <a:r>
              <a:rPr lang="en-US" dirty="0" err="1"/>
              <a:t>innerHTML</a:t>
            </a:r>
            <a:r>
              <a:rPr lang="en-US" dirty="0"/>
              <a:t> = "The Alkali 			Metals";</a:t>
            </a:r>
          </a:p>
          <a:p>
            <a:pPr marL="0" indent="0">
              <a:buNone/>
            </a:pPr>
            <a:r>
              <a:rPr lang="en-US" dirty="0"/>
              <a:t>        		</a:t>
            </a:r>
            <a:r>
              <a:rPr lang="en-US" dirty="0" err="1"/>
              <a:t>document.getElementById</a:t>
            </a:r>
            <a:r>
              <a:rPr lang="en-US" dirty="0"/>
              <a:t>("content").</a:t>
            </a:r>
            <a:r>
              <a:rPr lang="en-US" dirty="0" err="1"/>
              <a:t>innerHTML</a:t>
            </a:r>
            <a:r>
              <a:rPr lang="en-US" dirty="0"/>
              <a:t> = "Alkali Metals are in 			group 1/(IA) and are very reactive. They do not exist in nature on their 			own. Why? All elements in this group have only 1 valence electron and 			they lose it easily to non-metals. They form +1 cations. Alkali metals are 			shiny and soft. Like all metals they conduct electricity and are malleable. 		The picture below is of a sample of 							sodium.";</a:t>
            </a:r>
          </a:p>
          <a:p>
            <a:pPr marL="0" indent="0">
              <a:buNone/>
            </a:pPr>
            <a:r>
              <a:rPr lang="en-US" dirty="0"/>
              <a:t>		</a:t>
            </a:r>
            <a:r>
              <a:rPr lang="en-US" dirty="0" err="1"/>
              <a:t>document.getElementById</a:t>
            </a:r>
            <a:r>
              <a:rPr lang="en-US" dirty="0"/>
              <a:t>('</a:t>
            </a:r>
            <a:r>
              <a:rPr lang="en-US" dirty="0" err="1"/>
              <a:t>familypic</a:t>
            </a:r>
            <a:r>
              <a:rPr lang="en-US" dirty="0"/>
              <a:t>').</a:t>
            </a:r>
            <a:r>
              <a:rPr lang="en-US" dirty="0" err="1"/>
              <a:t>src</a:t>
            </a:r>
            <a:r>
              <a:rPr lang="en-US" dirty="0"/>
              <a:t>="images/sodium.jpg";</a:t>
            </a:r>
          </a:p>
          <a:p>
            <a:pPr marL="0" indent="0">
              <a:buNone/>
            </a:pPr>
            <a:r>
              <a:rPr lang="en-US" dirty="0"/>
              <a:t>			         		}</a:t>
            </a:r>
          </a:p>
        </p:txBody>
      </p:sp>
    </p:spTree>
    <p:extLst>
      <p:ext uri="{BB962C8B-B14F-4D97-AF65-F5344CB8AC3E}">
        <p14:creationId xmlns:p14="http://schemas.microsoft.com/office/powerpoint/2010/main" val="311765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600-391D-2C9B-C17F-AE85ED44A1D9}"/>
              </a:ext>
            </a:extLst>
          </p:cNvPr>
          <p:cNvSpPr>
            <a:spLocks noGrp="1"/>
          </p:cNvSpPr>
          <p:nvPr>
            <p:ph type="title"/>
          </p:nvPr>
        </p:nvSpPr>
        <p:spPr>
          <a:xfrm>
            <a:off x="254621" y="253613"/>
            <a:ext cx="10515600" cy="1325563"/>
          </a:xfrm>
        </p:spPr>
        <p:txBody>
          <a:bodyPr/>
          <a:lstStyle/>
          <a:p>
            <a:r>
              <a:rPr lang="en-US" dirty="0"/>
              <a:t>Image map for periodic families</a:t>
            </a:r>
          </a:p>
        </p:txBody>
      </p:sp>
      <p:pic>
        <p:nvPicPr>
          <p:cNvPr id="4" name="Content Placeholder 3">
            <a:extLst>
              <a:ext uri="{FF2B5EF4-FFF2-40B4-BE49-F238E27FC236}">
                <a16:creationId xmlns:a16="http://schemas.microsoft.com/office/drawing/2014/main" id="{9F03A60D-E4D9-8E96-8C6B-5F23882AC7C1}"/>
              </a:ext>
            </a:extLst>
          </p:cNvPr>
          <p:cNvPicPr>
            <a:picLocks noGrp="1" noChangeAspect="1"/>
          </p:cNvPicPr>
          <p:nvPr>
            <p:ph idx="1"/>
          </p:nvPr>
        </p:nvPicPr>
        <p:blipFill>
          <a:blip r:embed="rId2"/>
          <a:stretch>
            <a:fillRect/>
          </a:stretch>
        </p:blipFill>
        <p:spPr>
          <a:xfrm>
            <a:off x="230280" y="2141537"/>
            <a:ext cx="6155829" cy="4351338"/>
          </a:xfrm>
          <a:prstGeom prst="rect">
            <a:avLst/>
          </a:prstGeom>
        </p:spPr>
      </p:pic>
      <p:sp>
        <p:nvSpPr>
          <p:cNvPr id="6" name="TextBox 5">
            <a:extLst>
              <a:ext uri="{FF2B5EF4-FFF2-40B4-BE49-F238E27FC236}">
                <a16:creationId xmlns:a16="http://schemas.microsoft.com/office/drawing/2014/main" id="{8FCC7D58-AE09-E56B-F2A5-0AB93B47C727}"/>
              </a:ext>
            </a:extLst>
          </p:cNvPr>
          <p:cNvSpPr txBox="1"/>
          <p:nvPr/>
        </p:nvSpPr>
        <p:spPr>
          <a:xfrm>
            <a:off x="6679580" y="2141537"/>
            <a:ext cx="5512420" cy="3970318"/>
          </a:xfrm>
          <a:prstGeom prst="rect">
            <a:avLst/>
          </a:prstGeom>
          <a:noFill/>
        </p:spPr>
        <p:txBody>
          <a:bodyPr wrap="square">
            <a:spAutoFit/>
          </a:bodyPr>
          <a:lstStyle/>
          <a:p>
            <a:r>
              <a:rPr lang="en-US" sz="1400" dirty="0"/>
              <a:t>&lt;div class ="pointer"&gt;</a:t>
            </a:r>
          </a:p>
          <a:p>
            <a:r>
              <a:rPr lang="en-US" sz="1400" dirty="0"/>
              <a:t>       &lt;map name="</a:t>
            </a:r>
            <a:r>
              <a:rPr lang="en-US" sz="1400" dirty="0" err="1"/>
              <a:t>familymaptab</a:t>
            </a:r>
            <a:r>
              <a:rPr lang="en-US" sz="1400" dirty="0"/>
              <a:t>"&gt;</a:t>
            </a:r>
          </a:p>
          <a:p>
            <a:r>
              <a:rPr lang="en-US" sz="1400" dirty="0"/>
              <a:t>  	&lt;area shape="</a:t>
            </a:r>
            <a:r>
              <a:rPr lang="en-US" sz="1400" dirty="0" err="1"/>
              <a:t>rect</a:t>
            </a:r>
            <a:r>
              <a:rPr lang="en-US" sz="1400" dirty="0"/>
              <a:t>" </a:t>
            </a:r>
            <a:r>
              <a:rPr lang="en-US" sz="1400" dirty="0" err="1"/>
              <a:t>coords</a:t>
            </a:r>
            <a:r>
              <a:rPr lang="en-US" sz="1400" dirty="0"/>
              <a:t>="20, 140, 70, 425" alt="</a:t>
            </a:r>
            <a:r>
              <a:rPr lang="en-US" sz="1400" dirty="0" err="1"/>
              <a:t>alklai</a:t>
            </a:r>
            <a:r>
              <a:rPr lang="en-US" sz="1400" dirty="0"/>
              <a:t>“ 	onclick="</a:t>
            </a:r>
            <a:r>
              <a:rPr lang="en-US" sz="1400" dirty="0" err="1"/>
              <a:t>alkaliLesson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="73, 140, 120, 425" alt="</a:t>
            </a:r>
            <a:r>
              <a:rPr lang="en-US" sz="1400" dirty="0" err="1"/>
              <a:t>alklaline</a:t>
            </a:r>
            <a:r>
              <a:rPr lang="en-US" sz="1400" dirty="0"/>
              <a:t> 	earth" onclick="</a:t>
            </a:r>
            <a:r>
              <a:rPr lang="en-US" sz="1400" dirty="0" err="1"/>
              <a:t>earthLesson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="123, 240, 550, 425" 	alt="transition metals" onclick="</a:t>
            </a:r>
            <a:r>
              <a:rPr lang="en-US" sz="1400" dirty="0" err="1"/>
              <a:t>transitionLesson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="730, 140, 780, 425" 	alt="halogens" onclick="</a:t>
            </a:r>
            <a:r>
              <a:rPr lang="en-US" sz="1400" dirty="0" err="1"/>
              <a:t>halogenLesson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="783, 80, 825, 425" alt="noble 	gases" onclick="</a:t>
            </a:r>
            <a:r>
              <a:rPr lang="en-US" sz="1400" dirty="0" err="1"/>
              <a:t>nobleLesson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="150, 460, 825, 500" 	alt="lanthanides" onclick="</a:t>
            </a:r>
            <a:r>
              <a:rPr lang="en-US" sz="1400" dirty="0" err="1"/>
              <a:t>lanthanideLesson</a:t>
            </a:r>
            <a:r>
              <a:rPr lang="en-US" sz="1400" dirty="0"/>
              <a:t>()"&gt;</a:t>
            </a:r>
          </a:p>
          <a:p>
            <a:r>
              <a:rPr lang="en-US" sz="1400" dirty="0"/>
              <a:t>	&lt;area shape="</a:t>
            </a:r>
            <a:r>
              <a:rPr lang="en-US" sz="1400" dirty="0" err="1"/>
              <a:t>rect</a:t>
            </a:r>
            <a:r>
              <a:rPr lang="en-US" sz="1400" dirty="0"/>
              <a:t>" </a:t>
            </a:r>
            <a:r>
              <a:rPr lang="en-US" sz="1400" dirty="0" err="1"/>
              <a:t>coords</a:t>
            </a:r>
            <a:r>
              <a:rPr lang="en-US" sz="1400" dirty="0"/>
              <a:t>="150, 520, 825, 570" 	alt="</a:t>
            </a:r>
            <a:r>
              <a:rPr lang="en-US" sz="1400" dirty="0" err="1"/>
              <a:t>actinidess</a:t>
            </a:r>
            <a:r>
              <a:rPr lang="en-US" sz="1400" dirty="0"/>
              <a:t>" onclick="</a:t>
            </a:r>
            <a:r>
              <a:rPr lang="en-US" sz="1400" dirty="0" err="1"/>
              <a:t>actinideLesson</a:t>
            </a:r>
            <a:r>
              <a:rPr lang="en-US" sz="1400" dirty="0"/>
              <a:t>()"&gt;</a:t>
            </a:r>
          </a:p>
          <a:p>
            <a:r>
              <a:rPr lang="en-US" sz="1400" dirty="0"/>
              <a:t>&lt;/map&gt;</a:t>
            </a:r>
          </a:p>
          <a:p>
            <a:r>
              <a:rPr lang="en-US" sz="1400" dirty="0"/>
              <a:t>		&lt;/div&gt;</a:t>
            </a:r>
          </a:p>
        </p:txBody>
      </p:sp>
    </p:spTree>
    <p:extLst>
      <p:ext uri="{BB962C8B-B14F-4D97-AF65-F5344CB8AC3E}">
        <p14:creationId xmlns:p14="http://schemas.microsoft.com/office/powerpoint/2010/main" val="158442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949D-5E41-8950-22F9-4D6FF0A7384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6B68369-91EA-140F-F50D-0F4A46AC8178}"/>
              </a:ext>
            </a:extLst>
          </p:cNvPr>
          <p:cNvSpPr>
            <a:spLocks noGrp="1"/>
          </p:cNvSpPr>
          <p:nvPr>
            <p:ph idx="1"/>
          </p:nvPr>
        </p:nvSpPr>
        <p:spPr/>
        <p:txBody>
          <a:bodyPr>
            <a:normAutofit fontScale="85000" lnSpcReduction="20000"/>
          </a:bodyPr>
          <a:lstStyle/>
          <a:p>
            <a:pPr marL="0" indent="0">
              <a:buNone/>
            </a:pPr>
            <a:r>
              <a:rPr lang="en-US" dirty="0"/>
              <a:t>/*trends of the periodic table*/</a:t>
            </a:r>
          </a:p>
          <a:p>
            <a:pPr marL="0" indent="0">
              <a:buNone/>
            </a:pPr>
            <a:r>
              <a:rPr lang="en-US" dirty="0"/>
              <a:t>		/*function to display content- title, content, and image on button click-atomic radius*/</a:t>
            </a:r>
          </a:p>
          <a:p>
            <a:pPr marL="0" indent="0">
              <a:buNone/>
            </a:pPr>
            <a:r>
              <a:rPr lang="en-US" dirty="0"/>
              <a:t>  		function </a:t>
            </a:r>
            <a:r>
              <a:rPr lang="en-US" dirty="0" err="1"/>
              <a:t>displayRadius</a:t>
            </a:r>
            <a:r>
              <a:rPr lang="en-US" dirty="0"/>
              <a:t>() {</a:t>
            </a:r>
          </a:p>
          <a:p>
            <a:pPr marL="0" indent="0">
              <a:buNone/>
            </a:pPr>
            <a:r>
              <a:rPr lang="en-US" dirty="0"/>
              <a:t>			</a:t>
            </a:r>
            <a:r>
              <a:rPr lang="en-US" dirty="0" err="1"/>
              <a:t>document.getElementById</a:t>
            </a:r>
            <a:r>
              <a:rPr lang="en-US" dirty="0"/>
              <a:t>("</a:t>
            </a:r>
            <a:r>
              <a:rPr lang="en-US" dirty="0" err="1"/>
              <a:t>contentHead</a:t>
            </a:r>
            <a:r>
              <a:rPr lang="en-US" dirty="0"/>
              <a:t>").</a:t>
            </a:r>
            <a:r>
              <a:rPr lang="en-US" dirty="0" err="1"/>
              <a:t>innerHTML</a:t>
            </a:r>
            <a:r>
              <a:rPr lang="en-US" dirty="0"/>
              <a:t> = "Atomic Radius";</a:t>
            </a:r>
          </a:p>
          <a:p>
            <a:pPr marL="0" indent="0">
              <a:buNone/>
            </a:pPr>
            <a:r>
              <a:rPr lang="en-US" dirty="0"/>
              <a:t>        	</a:t>
            </a:r>
            <a:r>
              <a:rPr lang="en-US" dirty="0" err="1"/>
              <a:t>document.getElementById</a:t>
            </a:r>
            <a:r>
              <a:rPr lang="en-US" dirty="0"/>
              <a:t>("content").</a:t>
            </a:r>
            <a:r>
              <a:rPr lang="en-US" dirty="0" err="1"/>
              <a:t>innerHTML</a:t>
            </a:r>
            <a:r>
              <a:rPr lang="en-US" dirty="0"/>
              <a:t> = "Atomic radius is the size of the atom. The size of an atom INCREASES in any group as you go DOWN the column because the valence electrons are in energy levels farther from the nucleus. The size of an atom INCREASES in any period  as you go to the LEFT in any row because there is an increased nuclear (+) charge pulling e- in tighter.";</a:t>
            </a:r>
          </a:p>
          <a:p>
            <a:pPr marL="0" indent="0">
              <a:buNone/>
            </a:pPr>
            <a:r>
              <a:rPr lang="en-US" dirty="0"/>
              <a:t>         	</a:t>
            </a:r>
            <a:r>
              <a:rPr lang="en-US" dirty="0" err="1"/>
              <a:t>document.getElementById</a:t>
            </a:r>
            <a:r>
              <a:rPr lang="en-US" dirty="0"/>
              <a:t>('</a:t>
            </a:r>
            <a:r>
              <a:rPr lang="en-US" dirty="0" err="1"/>
              <a:t>familypic</a:t>
            </a:r>
            <a:r>
              <a:rPr lang="en-US" dirty="0"/>
              <a:t>').</a:t>
            </a:r>
            <a:r>
              <a:rPr lang="en-US" dirty="0" err="1"/>
              <a:t>src</a:t>
            </a:r>
            <a:r>
              <a:rPr lang="en-US" dirty="0"/>
              <a:t>="images/ptableRadius.jpg";</a:t>
            </a:r>
          </a:p>
          <a:p>
            <a:pPr marL="0" indent="0">
              <a:buNone/>
            </a:pPr>
            <a:r>
              <a:rPr lang="en-US" dirty="0"/>
              <a:t>			         		}	}</a:t>
            </a:r>
          </a:p>
        </p:txBody>
      </p:sp>
    </p:spTree>
    <p:extLst>
      <p:ext uri="{BB962C8B-B14F-4D97-AF65-F5344CB8AC3E}">
        <p14:creationId xmlns:p14="http://schemas.microsoft.com/office/powerpoint/2010/main" val="50663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91B1-65D9-135D-0514-B8AE1CE459D8}"/>
              </a:ext>
            </a:extLst>
          </p:cNvPr>
          <p:cNvSpPr>
            <a:spLocks noGrp="1"/>
          </p:cNvSpPr>
          <p:nvPr>
            <p:ph type="title"/>
          </p:nvPr>
        </p:nvSpPr>
        <p:spPr/>
        <p:txBody>
          <a:bodyPr/>
          <a:lstStyle/>
          <a:p>
            <a:r>
              <a:rPr lang="en-US" dirty="0"/>
              <a:t>Image array</a:t>
            </a:r>
          </a:p>
        </p:txBody>
      </p:sp>
      <p:sp>
        <p:nvSpPr>
          <p:cNvPr id="3" name="Content Placeholder 2">
            <a:extLst>
              <a:ext uri="{FF2B5EF4-FFF2-40B4-BE49-F238E27FC236}">
                <a16:creationId xmlns:a16="http://schemas.microsoft.com/office/drawing/2014/main" id="{771E6D25-BB23-4EC7-FF30-62482557D674}"/>
              </a:ext>
            </a:extLst>
          </p:cNvPr>
          <p:cNvSpPr>
            <a:spLocks noGrp="1"/>
          </p:cNvSpPr>
          <p:nvPr>
            <p:ph idx="1"/>
          </p:nvPr>
        </p:nvSpPr>
        <p:spPr>
          <a:xfrm>
            <a:off x="236034" y="1690688"/>
            <a:ext cx="7012259" cy="4351338"/>
          </a:xfrm>
        </p:spPr>
        <p:txBody>
          <a:bodyPr>
            <a:normAutofit fontScale="25000" lnSpcReduction="20000"/>
          </a:bodyPr>
          <a:lstStyle/>
          <a:p>
            <a:pPr marL="0" indent="0">
              <a:buNone/>
            </a:pPr>
            <a:r>
              <a:rPr lang="en-US" sz="5600" dirty="0"/>
              <a:t>/*array of game images*/</a:t>
            </a:r>
          </a:p>
          <a:p>
            <a:pPr marL="0" indent="0">
              <a:buNone/>
            </a:pPr>
            <a:r>
              <a:rPr lang="en-US" sz="5600" dirty="0"/>
              <a:t>		var </a:t>
            </a:r>
            <a:r>
              <a:rPr lang="en-US" sz="5600" dirty="0" err="1"/>
              <a:t>imgArray</a:t>
            </a:r>
            <a:r>
              <a:rPr lang="en-US" sz="5600" dirty="0"/>
              <a:t> = new Array();</a:t>
            </a:r>
          </a:p>
          <a:p>
            <a:pPr marL="0" indent="0">
              <a:buNone/>
            </a:pPr>
            <a:endParaRPr lang="en-US" sz="5600" dirty="0"/>
          </a:p>
          <a:p>
            <a:pPr marL="0" indent="0">
              <a:buNone/>
            </a:pPr>
            <a:r>
              <a:rPr lang="en-US" sz="5600" dirty="0"/>
              <a:t>		</a:t>
            </a:r>
            <a:r>
              <a:rPr lang="en-US" sz="5600" dirty="0" err="1"/>
              <a:t>imgArray</a:t>
            </a:r>
            <a:r>
              <a:rPr lang="en-US" sz="5600" dirty="0"/>
              <a:t>[0] = new Image();</a:t>
            </a:r>
          </a:p>
          <a:p>
            <a:pPr marL="0" indent="0">
              <a:buNone/>
            </a:pPr>
            <a:r>
              <a:rPr lang="en-US" sz="5600" dirty="0"/>
              <a:t>		</a:t>
            </a:r>
            <a:r>
              <a:rPr lang="en-US" sz="5600" dirty="0" err="1"/>
              <a:t>imgArray</a:t>
            </a:r>
            <a:r>
              <a:rPr lang="en-US" sz="5600" dirty="0"/>
              <a:t>[0].</a:t>
            </a:r>
            <a:r>
              <a:rPr lang="en-US" sz="5600" dirty="0" err="1"/>
              <a:t>src</a:t>
            </a:r>
            <a:r>
              <a:rPr lang="en-US" sz="5600" dirty="0"/>
              <a:t> = 'images/element1.png';</a:t>
            </a:r>
          </a:p>
          <a:p>
            <a:pPr marL="0" indent="0">
              <a:buNone/>
            </a:pPr>
            <a:r>
              <a:rPr lang="en-US" sz="5600" dirty="0"/>
              <a:t>		</a:t>
            </a:r>
            <a:r>
              <a:rPr lang="en-US" sz="5600" dirty="0" err="1"/>
              <a:t>imgArray</a:t>
            </a:r>
            <a:r>
              <a:rPr lang="en-US" sz="5600" dirty="0"/>
              <a:t>[1] = new Image();</a:t>
            </a:r>
          </a:p>
          <a:p>
            <a:pPr marL="0" indent="0">
              <a:buNone/>
            </a:pPr>
            <a:r>
              <a:rPr lang="en-US" sz="5600" dirty="0"/>
              <a:t>		</a:t>
            </a:r>
            <a:r>
              <a:rPr lang="en-US" sz="5600" dirty="0" err="1"/>
              <a:t>imgArray</a:t>
            </a:r>
            <a:r>
              <a:rPr lang="en-US" sz="5600" dirty="0"/>
              <a:t>[1].</a:t>
            </a:r>
            <a:r>
              <a:rPr lang="en-US" sz="5600" dirty="0" err="1"/>
              <a:t>src</a:t>
            </a:r>
            <a:r>
              <a:rPr lang="en-US" sz="5600" dirty="0"/>
              <a:t> = 'images/element2.png';</a:t>
            </a:r>
          </a:p>
          <a:p>
            <a:pPr marL="0" indent="0">
              <a:buNone/>
            </a:pPr>
            <a:r>
              <a:rPr lang="en-US" sz="5600" dirty="0"/>
              <a:t>		</a:t>
            </a:r>
            <a:r>
              <a:rPr lang="en-US" sz="5600" dirty="0" err="1"/>
              <a:t>imgArray</a:t>
            </a:r>
            <a:r>
              <a:rPr lang="en-US" sz="5600" dirty="0"/>
              <a:t>[2] = new Image();</a:t>
            </a:r>
          </a:p>
          <a:p>
            <a:pPr marL="0" indent="0">
              <a:buNone/>
            </a:pPr>
            <a:r>
              <a:rPr lang="en-US" sz="5600" dirty="0"/>
              <a:t>		</a:t>
            </a:r>
            <a:r>
              <a:rPr lang="en-US" sz="5600" dirty="0" err="1"/>
              <a:t>imgArray</a:t>
            </a:r>
            <a:r>
              <a:rPr lang="en-US" sz="5600" dirty="0"/>
              <a:t>[2].</a:t>
            </a:r>
            <a:r>
              <a:rPr lang="en-US" sz="5600" dirty="0" err="1"/>
              <a:t>src</a:t>
            </a:r>
            <a:r>
              <a:rPr lang="en-US" sz="5600" dirty="0"/>
              <a:t> = 'images/element3.png';</a:t>
            </a:r>
          </a:p>
          <a:p>
            <a:pPr marL="0" indent="0">
              <a:buNone/>
            </a:pPr>
            <a:r>
              <a:rPr lang="en-US" sz="5600" dirty="0"/>
              <a:t>		</a:t>
            </a:r>
            <a:r>
              <a:rPr lang="en-US" sz="5600" dirty="0" err="1"/>
              <a:t>imgArray</a:t>
            </a:r>
            <a:r>
              <a:rPr lang="en-US" sz="5600" dirty="0"/>
              <a:t>[3] = new Image();</a:t>
            </a:r>
          </a:p>
          <a:p>
            <a:pPr marL="0" indent="0">
              <a:buNone/>
            </a:pPr>
            <a:r>
              <a:rPr lang="en-US" sz="5600" dirty="0"/>
              <a:t>		</a:t>
            </a:r>
            <a:r>
              <a:rPr lang="en-US" sz="5600" dirty="0" err="1"/>
              <a:t>imgArray</a:t>
            </a:r>
            <a:r>
              <a:rPr lang="en-US" sz="5600" dirty="0"/>
              <a:t>[3].</a:t>
            </a:r>
            <a:r>
              <a:rPr lang="en-US" sz="5600" dirty="0" err="1"/>
              <a:t>src</a:t>
            </a:r>
            <a:r>
              <a:rPr lang="en-US" sz="5600" dirty="0"/>
              <a:t> = 'images/element4.png';</a:t>
            </a:r>
          </a:p>
          <a:p>
            <a:pPr marL="0" indent="0">
              <a:buNone/>
            </a:pPr>
            <a:r>
              <a:rPr lang="en-US" sz="5600" dirty="0"/>
              <a:t>		</a:t>
            </a:r>
            <a:r>
              <a:rPr lang="en-US" sz="5600" dirty="0" err="1"/>
              <a:t>imgArray</a:t>
            </a:r>
            <a:r>
              <a:rPr lang="en-US" sz="5600" dirty="0"/>
              <a:t>[4] = new Image();</a:t>
            </a:r>
          </a:p>
          <a:p>
            <a:pPr marL="0" indent="0">
              <a:buNone/>
            </a:pPr>
            <a:r>
              <a:rPr lang="en-US" sz="5600" dirty="0"/>
              <a:t>		</a:t>
            </a:r>
            <a:r>
              <a:rPr lang="en-US" sz="5600" dirty="0" err="1"/>
              <a:t>imgArray</a:t>
            </a:r>
            <a:r>
              <a:rPr lang="en-US" sz="5600" dirty="0"/>
              <a:t>[4].</a:t>
            </a:r>
            <a:r>
              <a:rPr lang="en-US" sz="5600" dirty="0" err="1"/>
              <a:t>src</a:t>
            </a:r>
            <a:r>
              <a:rPr lang="en-US" sz="5600" dirty="0"/>
              <a:t> = 'images/element5.png';</a:t>
            </a:r>
          </a:p>
          <a:p>
            <a:pPr marL="0" indent="0">
              <a:buNone/>
            </a:pPr>
            <a:r>
              <a:rPr lang="en-US" sz="5600" dirty="0"/>
              <a:t>		</a:t>
            </a:r>
            <a:r>
              <a:rPr lang="en-US" sz="5600" dirty="0" err="1"/>
              <a:t>imgArray</a:t>
            </a:r>
            <a:r>
              <a:rPr lang="en-US" sz="5600" dirty="0"/>
              <a:t>[5] = new Image();</a:t>
            </a:r>
          </a:p>
          <a:p>
            <a:pPr marL="0" indent="0">
              <a:buNone/>
            </a:pPr>
            <a:r>
              <a:rPr lang="en-US" sz="5600" dirty="0"/>
              <a:t>		</a:t>
            </a:r>
            <a:r>
              <a:rPr lang="en-US" sz="5600" dirty="0" err="1"/>
              <a:t>imgArray</a:t>
            </a:r>
            <a:r>
              <a:rPr lang="en-US" sz="5600" dirty="0"/>
              <a:t>[5].</a:t>
            </a:r>
            <a:r>
              <a:rPr lang="en-US" sz="5600" dirty="0" err="1"/>
              <a:t>src</a:t>
            </a:r>
            <a:r>
              <a:rPr lang="en-US" sz="5600" dirty="0"/>
              <a:t> = 'images/element6.png';</a:t>
            </a:r>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C3DE3615-1AD4-3B61-A9EE-E6800BEB2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127" y="2961475"/>
            <a:ext cx="3067072" cy="1809763"/>
          </a:xfrm>
          <a:prstGeom prst="rect">
            <a:avLst/>
          </a:prstGeom>
        </p:spPr>
      </p:pic>
    </p:spTree>
    <p:extLst>
      <p:ext uri="{BB962C8B-B14F-4D97-AF65-F5344CB8AC3E}">
        <p14:creationId xmlns:p14="http://schemas.microsoft.com/office/powerpoint/2010/main" val="138920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C187-75AF-505E-4F9B-CA87ED276F9D}"/>
              </a:ext>
            </a:extLst>
          </p:cNvPr>
          <p:cNvSpPr>
            <a:spLocks noGrp="1"/>
          </p:cNvSpPr>
          <p:nvPr>
            <p:ph type="title"/>
          </p:nvPr>
        </p:nvSpPr>
        <p:spPr/>
        <p:txBody>
          <a:bodyPr/>
          <a:lstStyle/>
          <a:p>
            <a:r>
              <a:rPr lang="en-US" dirty="0"/>
              <a:t>Game code</a:t>
            </a:r>
          </a:p>
        </p:txBody>
      </p:sp>
      <p:sp>
        <p:nvSpPr>
          <p:cNvPr id="9" name="TextBox 8">
            <a:extLst>
              <a:ext uri="{FF2B5EF4-FFF2-40B4-BE49-F238E27FC236}">
                <a16:creationId xmlns:a16="http://schemas.microsoft.com/office/drawing/2014/main" id="{E2F374D0-DD77-1170-1F39-EE13A07A0F99}"/>
              </a:ext>
            </a:extLst>
          </p:cNvPr>
          <p:cNvSpPr txBox="1"/>
          <p:nvPr/>
        </p:nvSpPr>
        <p:spPr>
          <a:xfrm>
            <a:off x="263912" y="1414562"/>
            <a:ext cx="11820293" cy="5078313"/>
          </a:xfrm>
          <a:prstGeom prst="rect">
            <a:avLst/>
          </a:prstGeom>
          <a:noFill/>
        </p:spPr>
        <p:txBody>
          <a:bodyPr wrap="square">
            <a:spAutoFit/>
          </a:bodyPr>
          <a:lstStyle/>
          <a:p>
            <a:r>
              <a:rPr lang="en-US" dirty="0"/>
              <a:t>/*game play, if answer is correct next round begins, if it incorrect they keep guessing until correct and mistakes add up and get displayed*/</a:t>
            </a:r>
          </a:p>
          <a:p>
            <a:endParaRPr lang="en-US" dirty="0"/>
          </a:p>
          <a:p>
            <a:r>
              <a:rPr lang="en-US" dirty="0"/>
              <a:t>function </a:t>
            </a:r>
            <a:r>
              <a:rPr lang="en-US" dirty="0" err="1"/>
              <a:t>playGame</a:t>
            </a:r>
            <a:r>
              <a:rPr lang="en-US" dirty="0"/>
              <a:t> (){</a:t>
            </a:r>
          </a:p>
          <a:p>
            <a:r>
              <a:rPr lang="en-US" dirty="0"/>
              <a:t>     </a:t>
            </a:r>
          </a:p>
          <a:p>
            <a:r>
              <a:rPr lang="en-US" dirty="0"/>
              <a:t>	/*input variables and loop check variable*/</a:t>
            </a:r>
          </a:p>
          <a:p>
            <a:r>
              <a:rPr lang="en-US" dirty="0"/>
              <a:t>    	var </a:t>
            </a:r>
            <a:r>
              <a:rPr lang="en-US" dirty="0" err="1"/>
              <a:t>newElement</a:t>
            </a:r>
            <a:r>
              <a:rPr lang="en-US" dirty="0"/>
              <a:t> = </a:t>
            </a:r>
            <a:r>
              <a:rPr lang="en-US" dirty="0" err="1"/>
              <a:t>document.gameForm.guess.value</a:t>
            </a:r>
            <a:r>
              <a:rPr lang="en-US" dirty="0"/>
              <a:t>;</a:t>
            </a:r>
          </a:p>
          <a:p>
            <a:r>
              <a:rPr lang="en-US" dirty="0"/>
              <a:t>	var answer = false;</a:t>
            </a:r>
          </a:p>
          <a:p>
            <a:r>
              <a:rPr lang="en-US" dirty="0"/>
              <a:t>		</a:t>
            </a:r>
          </a:p>
          <a:p>
            <a:r>
              <a:rPr lang="en-US" dirty="0"/>
              <a:t>		/*loop to go to next round if correct and to guess again if incorrect*/</a:t>
            </a:r>
          </a:p>
          <a:p>
            <a:r>
              <a:rPr lang="en-US" dirty="0"/>
              <a:t>    			for (</a:t>
            </a:r>
            <a:r>
              <a:rPr lang="en-US" dirty="0" err="1"/>
              <a:t>i</a:t>
            </a:r>
            <a:r>
              <a:rPr lang="en-US" dirty="0"/>
              <a:t> = 0; </a:t>
            </a:r>
            <a:r>
              <a:rPr lang="en-US" dirty="0" err="1"/>
              <a:t>i</a:t>
            </a:r>
            <a:r>
              <a:rPr lang="en-US" dirty="0"/>
              <a:t> &lt; </a:t>
            </a:r>
            <a:r>
              <a:rPr lang="en-US" dirty="0" err="1"/>
              <a:t>element_symbol.length</a:t>
            </a:r>
            <a:r>
              <a:rPr lang="en-US" dirty="0"/>
              <a:t>; </a:t>
            </a:r>
            <a:r>
              <a:rPr lang="en-US" dirty="0" err="1"/>
              <a:t>i</a:t>
            </a:r>
            <a:r>
              <a:rPr lang="en-US" dirty="0"/>
              <a:t> = </a:t>
            </a:r>
            <a:r>
              <a:rPr lang="en-US" dirty="0" err="1"/>
              <a:t>i</a:t>
            </a:r>
            <a:r>
              <a:rPr lang="en-US" dirty="0"/>
              <a:t> + 1){</a:t>
            </a:r>
          </a:p>
          <a:p>
            <a:r>
              <a:rPr lang="en-US" dirty="0"/>
              <a:t>				if (</a:t>
            </a:r>
            <a:r>
              <a:rPr lang="en-US" dirty="0" err="1"/>
              <a:t>newElement</a:t>
            </a:r>
            <a:r>
              <a:rPr lang="en-US" dirty="0"/>
              <a:t> == </a:t>
            </a:r>
            <a:r>
              <a:rPr lang="en-US" dirty="0" err="1"/>
              <a:t>element_symbol</a:t>
            </a:r>
            <a:r>
              <a:rPr lang="en-US" dirty="0"/>
              <a:t>[</a:t>
            </a:r>
            <a:r>
              <a:rPr lang="en-US" dirty="0" err="1"/>
              <a:t>i</a:t>
            </a:r>
            <a:r>
              <a:rPr lang="en-US" dirty="0"/>
              <a:t>]){</a:t>
            </a:r>
          </a:p>
          <a:p>
            <a:r>
              <a:rPr lang="en-US" dirty="0"/>
              <a:t>            					answer = true;</a:t>
            </a:r>
          </a:p>
          <a:p>
            <a:r>
              <a:rPr lang="en-US" dirty="0"/>
              <a:t>					</a:t>
            </a:r>
            <a:r>
              <a:rPr lang="en-US" dirty="0" err="1"/>
              <a:t>i</a:t>
            </a:r>
            <a:r>
              <a:rPr lang="en-US" dirty="0"/>
              <a:t> = </a:t>
            </a:r>
            <a:r>
              <a:rPr lang="en-US" dirty="0" err="1"/>
              <a:t>i</a:t>
            </a:r>
            <a:r>
              <a:rPr lang="en-US" dirty="0"/>
              <a:t> +1;</a:t>
            </a:r>
          </a:p>
          <a:p>
            <a:r>
              <a:rPr lang="en-US" dirty="0"/>
              <a:t>            					alert("</a:t>
            </a:r>
            <a:r>
              <a:rPr lang="en-US" dirty="0" err="1"/>
              <a:t>Grreat</a:t>
            </a:r>
            <a:r>
              <a:rPr lang="en-US" dirty="0"/>
              <a:t> job! " + </a:t>
            </a:r>
            <a:r>
              <a:rPr lang="en-US" dirty="0" err="1"/>
              <a:t>newElement</a:t>
            </a:r>
            <a:r>
              <a:rPr lang="en-US" dirty="0"/>
              <a:t>+ " is correct. Begin Round " + round[</a:t>
            </a:r>
            <a:r>
              <a:rPr lang="en-US" dirty="0" err="1"/>
              <a:t>i</a:t>
            </a:r>
            <a:r>
              <a:rPr lang="en-US" dirty="0"/>
              <a:t>] + " 					by clicking the play game button");</a:t>
            </a:r>
          </a:p>
          <a:p>
            <a:r>
              <a:rPr lang="en-US" dirty="0"/>
              <a:t>					</a:t>
            </a:r>
            <a:r>
              <a:rPr lang="en-US" dirty="0" err="1"/>
              <a:t>document.getElementById</a:t>
            </a:r>
            <a:r>
              <a:rPr lang="en-US" dirty="0"/>
              <a:t>("</a:t>
            </a:r>
            <a:r>
              <a:rPr lang="en-US" dirty="0" err="1"/>
              <a:t>whoami</a:t>
            </a:r>
            <a:r>
              <a:rPr lang="en-US" dirty="0"/>
              <a:t>").</a:t>
            </a:r>
            <a:r>
              <a:rPr lang="en-US" dirty="0" err="1"/>
              <a:t>src</a:t>
            </a:r>
            <a:r>
              <a:rPr lang="en-US" dirty="0"/>
              <a:t> = </a:t>
            </a:r>
            <a:r>
              <a:rPr lang="en-US" dirty="0" err="1"/>
              <a:t>imgArray</a:t>
            </a:r>
            <a:r>
              <a:rPr lang="en-US" dirty="0"/>
              <a:t>[</a:t>
            </a:r>
            <a:r>
              <a:rPr lang="en-US" dirty="0" err="1"/>
              <a:t>i</a:t>
            </a:r>
            <a:r>
              <a:rPr lang="en-US" dirty="0"/>
              <a:t>].</a:t>
            </a:r>
            <a:r>
              <a:rPr lang="en-US" dirty="0" err="1"/>
              <a:t>src</a:t>
            </a:r>
            <a:r>
              <a:rPr lang="en-US" dirty="0"/>
              <a:t>;</a:t>
            </a:r>
          </a:p>
          <a:p>
            <a:r>
              <a:rPr lang="en-US" dirty="0"/>
              <a:t>            	</a:t>
            </a:r>
          </a:p>
        </p:txBody>
      </p:sp>
    </p:spTree>
    <p:extLst>
      <p:ext uri="{BB962C8B-B14F-4D97-AF65-F5344CB8AC3E}">
        <p14:creationId xmlns:p14="http://schemas.microsoft.com/office/powerpoint/2010/main" val="310692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8E53-3F29-2EE9-2D62-F86C79550237}"/>
              </a:ext>
            </a:extLst>
          </p:cNvPr>
          <p:cNvSpPr>
            <a:spLocks noGrp="1"/>
          </p:cNvSpPr>
          <p:nvPr>
            <p:ph type="title"/>
          </p:nvPr>
        </p:nvSpPr>
        <p:spPr>
          <a:xfrm>
            <a:off x="459059" y="253613"/>
            <a:ext cx="10515600" cy="1325563"/>
          </a:xfrm>
        </p:spPr>
        <p:txBody>
          <a:bodyPr/>
          <a:lstStyle/>
          <a:p>
            <a:endParaRPr lang="en-US"/>
          </a:p>
        </p:txBody>
      </p:sp>
      <p:sp>
        <p:nvSpPr>
          <p:cNvPr id="3" name="Content Placeholder 2">
            <a:extLst>
              <a:ext uri="{FF2B5EF4-FFF2-40B4-BE49-F238E27FC236}">
                <a16:creationId xmlns:a16="http://schemas.microsoft.com/office/drawing/2014/main" id="{58AB320F-944A-AA51-C4F1-D5525C77D75C}"/>
              </a:ext>
            </a:extLst>
          </p:cNvPr>
          <p:cNvSpPr>
            <a:spLocks noGrp="1"/>
          </p:cNvSpPr>
          <p:nvPr>
            <p:ph idx="1"/>
          </p:nvPr>
        </p:nvSpPr>
        <p:spPr>
          <a:xfrm>
            <a:off x="323385" y="1825625"/>
            <a:ext cx="11030415" cy="4351338"/>
          </a:xfrm>
        </p:spPr>
        <p:txBody>
          <a:bodyPr>
            <a:normAutofit fontScale="47500" lnSpcReduction="20000"/>
          </a:bodyPr>
          <a:lstStyle/>
          <a:p>
            <a:pPr marL="0" indent="0">
              <a:buNone/>
            </a:pPr>
            <a:r>
              <a:rPr lang="en-US" dirty="0"/>
              <a:t>if ( answer == false){</a:t>
            </a:r>
          </a:p>
          <a:p>
            <a:pPr marL="0" indent="0">
              <a:buNone/>
            </a:pPr>
            <a:r>
              <a:rPr lang="en-US" dirty="0"/>
              <a:t>            	alert("Bummer! " + </a:t>
            </a:r>
            <a:r>
              <a:rPr lang="en-US" dirty="0" err="1"/>
              <a:t>newElement</a:t>
            </a:r>
            <a:r>
              <a:rPr lang="en-US" dirty="0"/>
              <a:t> + " is incorrect. Try again. Click the play game button");</a:t>
            </a:r>
          </a:p>
          <a:p>
            <a:pPr marL="0" indent="0">
              <a:buNone/>
            </a:pPr>
            <a:r>
              <a:rPr lang="en-US" dirty="0"/>
              <a:t>				mistakes = mistakes + 1;</a:t>
            </a:r>
          </a:p>
          <a:p>
            <a:pPr marL="0" indent="0">
              <a:buNone/>
            </a:pPr>
            <a:r>
              <a:rPr lang="en-US" dirty="0"/>
              <a:t>				if(mistakes ==2){</a:t>
            </a:r>
          </a:p>
          <a:p>
            <a:pPr marL="0" indent="0">
              <a:buNone/>
            </a:pPr>
            <a:r>
              <a:rPr lang="en-US" dirty="0"/>
              <a:t>				</a:t>
            </a:r>
            <a:r>
              <a:rPr lang="en-US" dirty="0" err="1"/>
              <a:t>document.getElementById</a:t>
            </a:r>
            <a:r>
              <a:rPr lang="en-US" dirty="0"/>
              <a:t>("hint").</a:t>
            </a:r>
            <a:r>
              <a:rPr lang="en-US" dirty="0" err="1"/>
              <a:t>innerHTML</a:t>
            </a:r>
            <a:r>
              <a:rPr lang="en-US" dirty="0"/>
              <a:t> = "Hint1: Remember the row is equal to the period number 				and for main group elements the group number equals the number of valence electrons";</a:t>
            </a:r>
          </a:p>
          <a:p>
            <a:pPr marL="0" indent="0">
              <a:buNone/>
            </a:pPr>
            <a:r>
              <a:rPr lang="en-US" dirty="0"/>
              <a:t>				}</a:t>
            </a:r>
          </a:p>
          <a:p>
            <a:pPr marL="0" indent="0">
              <a:buNone/>
            </a:pPr>
            <a:r>
              <a:rPr lang="en-US" dirty="0"/>
              <a:t>				if(mistakes ==3){</a:t>
            </a:r>
          </a:p>
          <a:p>
            <a:pPr marL="0" indent="0">
              <a:buNone/>
            </a:pPr>
            <a:r>
              <a:rPr lang="en-US" dirty="0"/>
              <a:t>					</a:t>
            </a:r>
            <a:r>
              <a:rPr lang="en-US" dirty="0" err="1"/>
              <a:t>document.getElementById</a:t>
            </a:r>
            <a:r>
              <a:rPr lang="en-US" dirty="0"/>
              <a:t>("hint").</a:t>
            </a:r>
            <a:r>
              <a:rPr lang="en-US" dirty="0" err="1"/>
              <a:t>innerHTML</a:t>
            </a:r>
            <a:r>
              <a:rPr lang="en-US" dirty="0"/>
              <a:t> = "Hint2: Ionization energy increases up and to 					the right";</a:t>
            </a:r>
          </a:p>
          <a:p>
            <a:pPr marL="0" indent="0">
              <a:buNone/>
            </a:pPr>
            <a:r>
              <a:rPr lang="en-US" dirty="0"/>
              <a:t>				}</a:t>
            </a:r>
          </a:p>
          <a:p>
            <a:pPr marL="0" indent="0">
              <a:buNone/>
            </a:pPr>
            <a:r>
              <a:rPr lang="en-US" dirty="0"/>
              <a:t>				if(mistakes ==4){</a:t>
            </a:r>
          </a:p>
          <a:p>
            <a:pPr marL="0" indent="0">
              <a:buNone/>
            </a:pPr>
            <a:r>
              <a:rPr lang="en-US" dirty="0"/>
              <a:t>					</a:t>
            </a:r>
            <a:r>
              <a:rPr lang="en-US" dirty="0" err="1"/>
              <a:t>document.getElementById</a:t>
            </a:r>
            <a:r>
              <a:rPr lang="en-US" dirty="0"/>
              <a:t>("hint").</a:t>
            </a:r>
            <a:r>
              <a:rPr lang="en-US" dirty="0" err="1"/>
              <a:t>innerHTML</a:t>
            </a:r>
            <a:r>
              <a:rPr lang="en-US" dirty="0"/>
              <a:t> = "Hint3: Atomic radius increases down and to 					the left";</a:t>
            </a:r>
          </a:p>
          <a:p>
            <a:pPr marL="0" indent="0">
              <a:buNone/>
            </a:pPr>
            <a:r>
              <a:rPr lang="en-US" dirty="0"/>
              <a:t>				}</a:t>
            </a:r>
          </a:p>
          <a:p>
            <a:pPr marL="0" indent="0">
              <a:buNone/>
            </a:pPr>
            <a:r>
              <a:rPr lang="en-US" dirty="0"/>
              <a:t>				if(mistakes ==5){</a:t>
            </a:r>
          </a:p>
          <a:p>
            <a:pPr marL="0" indent="0">
              <a:buNone/>
            </a:pPr>
            <a:r>
              <a:rPr lang="en-US" dirty="0"/>
              <a:t>					</a:t>
            </a:r>
            <a:r>
              <a:rPr lang="en-US" dirty="0" err="1"/>
              <a:t>document.getElementById</a:t>
            </a:r>
            <a:r>
              <a:rPr lang="en-US" dirty="0"/>
              <a:t>("hint").</a:t>
            </a:r>
            <a:r>
              <a:rPr lang="en-US" dirty="0" err="1"/>
              <a:t>innerHTML</a:t>
            </a:r>
            <a:r>
              <a:rPr lang="en-US" dirty="0"/>
              <a:t> = "Hint4: Electronegativity increases up and to 					the right";</a:t>
            </a:r>
          </a:p>
        </p:txBody>
      </p:sp>
    </p:spTree>
    <p:extLst>
      <p:ext uri="{BB962C8B-B14F-4D97-AF65-F5344CB8AC3E}">
        <p14:creationId xmlns:p14="http://schemas.microsoft.com/office/powerpoint/2010/main" val="2740374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1215</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Patricia Parker</vt:lpstr>
      <vt:lpstr>Periodic table interactive lesson</vt:lpstr>
      <vt:lpstr>Functions</vt:lpstr>
      <vt:lpstr>Image map for periodic families</vt:lpstr>
      <vt:lpstr>Functions</vt:lpstr>
      <vt:lpstr>Image array</vt:lpstr>
      <vt:lpstr>Game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cp:lastModifiedBy>
  <cp:revision>3</cp:revision>
  <dcterms:created xsi:type="dcterms:W3CDTF">2023-04-20T04:27:45Z</dcterms:created>
  <dcterms:modified xsi:type="dcterms:W3CDTF">2023-04-20T04:46:37Z</dcterms:modified>
</cp:coreProperties>
</file>