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367A9-7623-1836-0D69-D7362FA01FE3}" v="453" dt="2021-12-06T22:29:29.004"/>
    <p1510:client id="{1938201C-3982-4A69-A804-326275394AC2}" v="262" dt="2021-12-06T21:47:52.257"/>
    <p1510:client id="{2FD1337C-C1E1-B1CB-5B0F-53AB62E6220C}" v="83" vWet="84" dt="2021-12-06T21:32:47.448"/>
    <p1510:client id="{476B197F-7143-40D4-24BE-8885A27DA7C8}" v="573" dt="2021-12-06T23:23:19.152"/>
    <p1510:client id="{5727AE91-D18B-0AEF-0C4F-ED2A6A15BEDE}" v="466" dt="2021-12-06T21:30:23.551"/>
    <p1510:client id="{DB02497A-F9A5-6961-0A8E-D5E5B38C6D37}" v="30" dt="2021-12-06T22:36:51.792"/>
    <p1510:client id="{EB11A4C4-F41D-8C5E-6A61-3238E8883A76}" v="53" dt="2021-12-06T18:21:33.665"/>
    <p1510:client id="{F13B6736-3AEF-4885-A763-ADF9DD457DD4}" v="393" dt="2021-12-07T00:38:16.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72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72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72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72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72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72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72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7258"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72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72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72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72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72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72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72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7258"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72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72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72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72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72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72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72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7258"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 name="Google Shape;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br>
              <a:rPr lang="en-US"/>
            </a:br>
            <a:endParaRPr/>
          </a:p>
        </p:txBody>
      </p:sp>
      <p:sp>
        <p:nvSpPr>
          <p:cNvPr id="49" name="Google Shape;4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ster">
  <p:cSld name="Poster">
    <p:bg>
      <p:bgPr>
        <a:solidFill>
          <a:schemeClr val="lt1"/>
        </a:solidFill>
        <a:effectLst/>
      </p:bgPr>
    </p:bg>
    <p:spTree>
      <p:nvGrpSpPr>
        <p:cNvPr id="1" name="Shape 18"/>
        <p:cNvGrpSpPr/>
        <p:nvPr/>
      </p:nvGrpSpPr>
      <p:grpSpPr>
        <a:xfrm>
          <a:off x="0" y="0"/>
          <a:ext cx="0" cy="0"/>
          <a:chOff x="0" y="0"/>
          <a:chExt cx="0" cy="0"/>
        </a:xfrm>
      </p:grpSpPr>
      <p:sp>
        <p:nvSpPr>
          <p:cNvPr id="19" name="Google Shape;19;p2"/>
          <p:cNvSpPr txBox="1">
            <a:spLocks noGrp="1"/>
          </p:cNvSpPr>
          <p:nvPr>
            <p:ph type="title"/>
          </p:nvPr>
        </p:nvSpPr>
        <p:spPr>
          <a:xfrm>
            <a:off x="1158240" y="685860"/>
            <a:ext cx="30175200" cy="297174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
          <p:cNvSpPr txBox="1">
            <a:spLocks noGrp="1"/>
          </p:cNvSpPr>
          <p:nvPr>
            <p:ph type="body" idx="1"/>
          </p:nvPr>
        </p:nvSpPr>
        <p:spPr>
          <a:xfrm>
            <a:off x="1158240" y="4093905"/>
            <a:ext cx="30174411" cy="646331"/>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3600"/>
              <a:buNone/>
              <a:defRPr sz="3600">
                <a:solidFill>
                  <a:srgbClr val="BFBFBF"/>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21" name="Google Shape;21;p2"/>
          <p:cNvSpPr txBox="1">
            <a:spLocks noGrp="1"/>
          </p:cNvSpPr>
          <p:nvPr>
            <p:ph type="body" idx="2"/>
          </p:nvPr>
        </p:nvSpPr>
        <p:spPr>
          <a:xfrm>
            <a:off x="1143000" y="5669280"/>
            <a:ext cx="12801600" cy="1280160"/>
          </a:xfrm>
          <a:prstGeom prst="rect">
            <a:avLst/>
          </a:prstGeom>
          <a:gradFill>
            <a:gsLst>
              <a:gs pos="0">
                <a:srgbClr val="282828"/>
              </a:gs>
              <a:gs pos="90000">
                <a:srgbClr val="282828"/>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22" name="Google Shape;22;p2"/>
          <p:cNvSpPr txBox="1">
            <a:spLocks noGrp="1"/>
          </p:cNvSpPr>
          <p:nvPr>
            <p:ph type="body" idx="3"/>
          </p:nvPr>
        </p:nvSpPr>
        <p:spPr>
          <a:xfrm>
            <a:off x="1143000" y="7114032"/>
            <a:ext cx="12801600" cy="2732574"/>
          </a:xfrm>
          <a:prstGeom prst="rect">
            <a:avLst/>
          </a:prstGeom>
          <a:solidFill>
            <a:srgbClr val="E6E6E6"/>
          </a:solidFill>
          <a:ln>
            <a:noFill/>
          </a:ln>
        </p:spPr>
        <p:txBody>
          <a:bodyPr spcFirstLastPara="1" wrap="square" lIns="365750" tIns="45700" rIns="365750" bIns="45700" anchor="ctr" anchorCtr="0">
            <a:noAutofit/>
          </a:bodyPr>
          <a:lstStyle>
            <a:lvl1pPr marL="457200" lvl="0" indent="-228600" algn="l">
              <a:lnSpc>
                <a:spcPct val="100000"/>
              </a:lnSpc>
              <a:spcBef>
                <a:spcPts val="1200"/>
              </a:spcBef>
              <a:spcAft>
                <a:spcPts val="0"/>
              </a:spcAft>
              <a:buSzPts val="4400"/>
              <a:buFont typeface="Arial"/>
              <a:buNone/>
              <a:defRPr sz="4400"/>
            </a:lvl1pPr>
            <a:lvl2pPr marL="914400" lvl="1" indent="-508000" algn="l">
              <a:lnSpc>
                <a:spcPct val="100000"/>
              </a:lnSpc>
              <a:spcBef>
                <a:spcPts val="1200"/>
              </a:spcBef>
              <a:spcAft>
                <a:spcPts val="0"/>
              </a:spcAft>
              <a:buSzPts val="4400"/>
              <a:buFont typeface="Arial"/>
              <a:buChar char="•"/>
              <a:defRPr sz="4400"/>
            </a:lvl2pPr>
            <a:lvl3pPr marL="1371600" lvl="2" indent="-508000" algn="l">
              <a:lnSpc>
                <a:spcPct val="100000"/>
              </a:lnSpc>
              <a:spcBef>
                <a:spcPts val="1200"/>
              </a:spcBef>
              <a:spcAft>
                <a:spcPts val="0"/>
              </a:spcAft>
              <a:buSzPts val="4400"/>
              <a:buFont typeface="Arial"/>
              <a:buChar char="•"/>
              <a:defRPr sz="4400"/>
            </a:lvl3pPr>
            <a:lvl4pPr marL="1828800" lvl="3" indent="-228600" algn="l">
              <a:lnSpc>
                <a:spcPct val="100000"/>
              </a:lnSpc>
              <a:spcBef>
                <a:spcPts val="1200"/>
              </a:spcBef>
              <a:spcAft>
                <a:spcPts val="0"/>
              </a:spcAft>
              <a:buSzPts val="4400"/>
              <a:buNone/>
              <a:defRPr sz="4400"/>
            </a:lvl4pPr>
            <a:lvl5pPr marL="2286000" lvl="4" indent="-228600" algn="l">
              <a:lnSpc>
                <a:spcPct val="100000"/>
              </a:lnSpc>
              <a:spcBef>
                <a:spcPts val="1200"/>
              </a:spcBef>
              <a:spcAft>
                <a:spcPts val="0"/>
              </a:spcAft>
              <a:buSzPts val="4400"/>
              <a:buNone/>
              <a:defRPr sz="4400"/>
            </a:lvl5pPr>
            <a:lvl6pPr marL="2743200" lvl="5" indent="-228600" algn="l">
              <a:lnSpc>
                <a:spcPct val="100000"/>
              </a:lnSpc>
              <a:spcBef>
                <a:spcPts val="1200"/>
              </a:spcBef>
              <a:spcAft>
                <a:spcPts val="0"/>
              </a:spcAft>
              <a:buSzPts val="4400"/>
              <a:buNone/>
              <a:defRPr sz="4400"/>
            </a:lvl6pPr>
            <a:lvl7pPr marL="3200400" lvl="6" indent="-228600" algn="l">
              <a:lnSpc>
                <a:spcPct val="100000"/>
              </a:lnSpc>
              <a:spcBef>
                <a:spcPts val="1200"/>
              </a:spcBef>
              <a:spcAft>
                <a:spcPts val="0"/>
              </a:spcAft>
              <a:buSzPts val="4400"/>
              <a:buNone/>
              <a:defRPr sz="4400"/>
            </a:lvl7pPr>
            <a:lvl8pPr marL="3657600" lvl="7" indent="-228600" algn="l">
              <a:lnSpc>
                <a:spcPct val="100000"/>
              </a:lnSpc>
              <a:spcBef>
                <a:spcPts val="1200"/>
              </a:spcBef>
              <a:spcAft>
                <a:spcPts val="0"/>
              </a:spcAft>
              <a:buSzPts val="4400"/>
              <a:buNone/>
              <a:defRPr sz="4400"/>
            </a:lvl8pPr>
            <a:lvl9pPr marL="4114800" lvl="8" indent="-228600" algn="l">
              <a:lnSpc>
                <a:spcPct val="100000"/>
              </a:lnSpc>
              <a:spcBef>
                <a:spcPts val="1200"/>
              </a:spcBef>
              <a:spcAft>
                <a:spcPts val="0"/>
              </a:spcAft>
              <a:buSzPts val="4400"/>
              <a:buNone/>
              <a:defRPr sz="4400"/>
            </a:lvl9pPr>
          </a:lstStyle>
          <a:p>
            <a:endParaRPr/>
          </a:p>
        </p:txBody>
      </p:sp>
      <p:sp>
        <p:nvSpPr>
          <p:cNvPr id="23" name="Google Shape;23;p2"/>
          <p:cNvSpPr txBox="1">
            <a:spLocks noGrp="1"/>
          </p:cNvSpPr>
          <p:nvPr>
            <p:ph type="body" idx="4"/>
          </p:nvPr>
        </p:nvSpPr>
        <p:spPr>
          <a:xfrm>
            <a:off x="1143000" y="10497312"/>
            <a:ext cx="12801600" cy="1280160"/>
          </a:xfrm>
          <a:prstGeom prst="rect">
            <a:avLst/>
          </a:prstGeom>
          <a:gradFill>
            <a:gsLst>
              <a:gs pos="0">
                <a:srgbClr val="282828"/>
              </a:gs>
              <a:gs pos="90000">
                <a:srgbClr val="282828"/>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24" name="Google Shape;24;p2"/>
          <p:cNvSpPr txBox="1">
            <a:spLocks noGrp="1"/>
          </p:cNvSpPr>
          <p:nvPr>
            <p:ph type="body" idx="5"/>
          </p:nvPr>
        </p:nvSpPr>
        <p:spPr>
          <a:xfrm>
            <a:off x="1143000" y="11868912"/>
            <a:ext cx="12801600" cy="2807506"/>
          </a:xfrm>
          <a:prstGeom prst="rect">
            <a:avLst/>
          </a:prstGeom>
          <a:noFill/>
          <a:ln>
            <a:noFill/>
          </a:ln>
        </p:spPr>
        <p:txBody>
          <a:bodyPr spcFirstLastPara="1" wrap="square" lIns="91425" tIns="182875" rIns="91425" bIns="45700" anchor="t" anchorCtr="0">
            <a:no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25" name="Google Shape;25;p2"/>
          <p:cNvSpPr txBox="1">
            <a:spLocks noGrp="1"/>
          </p:cNvSpPr>
          <p:nvPr>
            <p:ph type="body" idx="6"/>
          </p:nvPr>
        </p:nvSpPr>
        <p:spPr>
          <a:xfrm>
            <a:off x="1143000" y="14950441"/>
            <a:ext cx="12801600" cy="1219200"/>
          </a:xfrm>
          <a:prstGeom prst="rect">
            <a:avLst/>
          </a:prstGeom>
          <a:gradFill>
            <a:gsLst>
              <a:gs pos="0">
                <a:srgbClr val="282828"/>
              </a:gs>
              <a:gs pos="90000">
                <a:srgbClr val="282828"/>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26" name="Google Shape;26;p2"/>
          <p:cNvSpPr txBox="1">
            <a:spLocks noGrp="1"/>
          </p:cNvSpPr>
          <p:nvPr>
            <p:ph type="body" idx="7"/>
          </p:nvPr>
        </p:nvSpPr>
        <p:spPr>
          <a:xfrm>
            <a:off x="1143000" y="16440913"/>
            <a:ext cx="12801600" cy="6027461"/>
          </a:xfrm>
          <a:prstGeom prst="rect">
            <a:avLst/>
          </a:prstGeom>
          <a:noFill/>
          <a:ln>
            <a:noFill/>
          </a:ln>
        </p:spPr>
        <p:txBody>
          <a:bodyPr spcFirstLastPara="1" wrap="square" lIns="91425" tIns="182875" rIns="91425" bIns="45700" anchor="t" anchorCtr="0">
            <a:no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27" name="Google Shape;27;p2"/>
          <p:cNvSpPr txBox="1">
            <a:spLocks noGrp="1"/>
          </p:cNvSpPr>
          <p:nvPr>
            <p:ph type="body" idx="8"/>
          </p:nvPr>
        </p:nvSpPr>
        <p:spPr>
          <a:xfrm>
            <a:off x="1143000" y="22887431"/>
            <a:ext cx="12801600" cy="1219200"/>
          </a:xfrm>
          <a:prstGeom prst="rect">
            <a:avLst/>
          </a:prstGeom>
          <a:gradFill>
            <a:gsLst>
              <a:gs pos="0">
                <a:srgbClr val="282828"/>
              </a:gs>
              <a:gs pos="90000">
                <a:srgbClr val="282828"/>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28" name="Google Shape;28;p2"/>
          <p:cNvSpPr txBox="1">
            <a:spLocks noGrp="1"/>
          </p:cNvSpPr>
          <p:nvPr>
            <p:ph type="body" idx="9"/>
          </p:nvPr>
        </p:nvSpPr>
        <p:spPr>
          <a:xfrm>
            <a:off x="1143000" y="24332184"/>
            <a:ext cx="12801600" cy="7296912"/>
          </a:xfrm>
          <a:prstGeom prst="rect">
            <a:avLst/>
          </a:prstGeom>
          <a:noFill/>
          <a:ln>
            <a:noFill/>
          </a:ln>
        </p:spPr>
        <p:txBody>
          <a:bodyPr spcFirstLastPara="1" wrap="square" lIns="91425" tIns="182875" rIns="91425" bIns="45700" anchor="t" anchorCtr="0">
            <a:no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29" name="Google Shape;29;p2"/>
          <p:cNvSpPr txBox="1">
            <a:spLocks noGrp="1"/>
          </p:cNvSpPr>
          <p:nvPr>
            <p:ph type="body" idx="13"/>
          </p:nvPr>
        </p:nvSpPr>
        <p:spPr>
          <a:xfrm>
            <a:off x="15544800" y="5669280"/>
            <a:ext cx="12801600" cy="1219200"/>
          </a:xfrm>
          <a:prstGeom prst="rect">
            <a:avLst/>
          </a:prstGeom>
          <a:gradFill>
            <a:gsLst>
              <a:gs pos="0">
                <a:srgbClr val="282828"/>
              </a:gs>
              <a:gs pos="90000">
                <a:srgbClr val="282828"/>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0" name="Google Shape;30;p2"/>
          <p:cNvSpPr txBox="1">
            <a:spLocks noGrp="1"/>
          </p:cNvSpPr>
          <p:nvPr>
            <p:ph type="body" idx="14"/>
          </p:nvPr>
        </p:nvSpPr>
        <p:spPr>
          <a:xfrm>
            <a:off x="15544800" y="7114032"/>
            <a:ext cx="12801600" cy="6795556"/>
          </a:xfrm>
          <a:prstGeom prst="rect">
            <a:avLst/>
          </a:prstGeom>
          <a:noFill/>
          <a:ln>
            <a:noFill/>
          </a:ln>
        </p:spPr>
        <p:txBody>
          <a:bodyPr spcFirstLastPara="1" wrap="square" lIns="91425" tIns="182875" rIns="91425" bIns="45700" anchor="t" anchorCtr="0">
            <a:no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1" name="Google Shape;31;p2"/>
          <p:cNvSpPr txBox="1">
            <a:spLocks noGrp="1"/>
          </p:cNvSpPr>
          <p:nvPr>
            <p:ph type="body" idx="15"/>
          </p:nvPr>
        </p:nvSpPr>
        <p:spPr>
          <a:xfrm>
            <a:off x="15544800" y="14328648"/>
            <a:ext cx="12801600" cy="1219200"/>
          </a:xfrm>
          <a:prstGeom prst="rect">
            <a:avLst/>
          </a:prstGeom>
          <a:gradFill>
            <a:gsLst>
              <a:gs pos="0">
                <a:srgbClr val="282828"/>
              </a:gs>
              <a:gs pos="90000">
                <a:srgbClr val="282828"/>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2" name="Google Shape;32;p2"/>
          <p:cNvSpPr txBox="1">
            <a:spLocks noGrp="1"/>
          </p:cNvSpPr>
          <p:nvPr>
            <p:ph type="body" idx="16"/>
          </p:nvPr>
        </p:nvSpPr>
        <p:spPr>
          <a:xfrm>
            <a:off x="15544800" y="15773398"/>
            <a:ext cx="12801600" cy="6694973"/>
          </a:xfrm>
          <a:prstGeom prst="rect">
            <a:avLst/>
          </a:prstGeom>
          <a:noFill/>
          <a:ln>
            <a:noFill/>
          </a:ln>
        </p:spPr>
        <p:txBody>
          <a:bodyPr spcFirstLastPara="1" wrap="square" lIns="91425" tIns="182875" rIns="91425" bIns="45700" anchor="t" anchorCtr="0">
            <a:no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3" name="Google Shape;33;p2"/>
          <p:cNvSpPr txBox="1">
            <a:spLocks noGrp="1"/>
          </p:cNvSpPr>
          <p:nvPr>
            <p:ph type="body" idx="17"/>
          </p:nvPr>
        </p:nvSpPr>
        <p:spPr>
          <a:xfrm>
            <a:off x="15544800" y="22887431"/>
            <a:ext cx="12801600" cy="1219200"/>
          </a:xfrm>
          <a:prstGeom prst="rect">
            <a:avLst/>
          </a:prstGeom>
          <a:gradFill>
            <a:gsLst>
              <a:gs pos="0">
                <a:srgbClr val="282828"/>
              </a:gs>
              <a:gs pos="90000">
                <a:srgbClr val="282828"/>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4" name="Google Shape;34;p2"/>
          <p:cNvSpPr txBox="1">
            <a:spLocks noGrp="1"/>
          </p:cNvSpPr>
          <p:nvPr>
            <p:ph type="body" idx="18"/>
          </p:nvPr>
        </p:nvSpPr>
        <p:spPr>
          <a:xfrm>
            <a:off x="15544800" y="24332184"/>
            <a:ext cx="12801600" cy="7296912"/>
          </a:xfrm>
          <a:prstGeom prst="rect">
            <a:avLst/>
          </a:prstGeom>
          <a:noFill/>
          <a:ln>
            <a:noFill/>
          </a:ln>
        </p:spPr>
        <p:txBody>
          <a:bodyPr spcFirstLastPara="1" wrap="square" lIns="91425" tIns="182875" rIns="91425" bIns="45700" anchor="t" anchorCtr="0">
            <a:no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5" name="Google Shape;35;p2"/>
          <p:cNvSpPr txBox="1">
            <a:spLocks noGrp="1"/>
          </p:cNvSpPr>
          <p:nvPr>
            <p:ph type="body" idx="19"/>
          </p:nvPr>
        </p:nvSpPr>
        <p:spPr>
          <a:xfrm>
            <a:off x="29900881" y="5669280"/>
            <a:ext cx="12801600" cy="1219200"/>
          </a:xfrm>
          <a:prstGeom prst="rect">
            <a:avLst/>
          </a:prstGeom>
          <a:gradFill>
            <a:gsLst>
              <a:gs pos="0">
                <a:srgbClr val="282828"/>
              </a:gs>
              <a:gs pos="90000">
                <a:srgbClr val="282828"/>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6" name="Google Shape;36;p2"/>
          <p:cNvSpPr txBox="1">
            <a:spLocks noGrp="1"/>
          </p:cNvSpPr>
          <p:nvPr>
            <p:ph type="body" idx="20"/>
          </p:nvPr>
        </p:nvSpPr>
        <p:spPr>
          <a:xfrm>
            <a:off x="29900881" y="7114032"/>
            <a:ext cx="12801600" cy="7315200"/>
          </a:xfrm>
          <a:prstGeom prst="rect">
            <a:avLst/>
          </a:prstGeom>
          <a:noFill/>
          <a:ln>
            <a:noFill/>
          </a:ln>
        </p:spPr>
        <p:txBody>
          <a:bodyPr spcFirstLastPara="1" wrap="square" lIns="91425" tIns="182875" rIns="91425" bIns="45700" anchor="t" anchorCtr="0">
            <a:no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7" name="Google Shape;37;p2"/>
          <p:cNvSpPr txBox="1">
            <a:spLocks noGrp="1"/>
          </p:cNvSpPr>
          <p:nvPr>
            <p:ph type="body" idx="21"/>
          </p:nvPr>
        </p:nvSpPr>
        <p:spPr>
          <a:xfrm>
            <a:off x="29900881" y="14914834"/>
            <a:ext cx="12801600" cy="4538610"/>
          </a:xfrm>
          <a:prstGeom prst="rect">
            <a:avLst/>
          </a:prstGeom>
          <a:noFill/>
          <a:ln>
            <a:noFill/>
          </a:ln>
        </p:spPr>
        <p:txBody>
          <a:bodyPr spcFirstLastPara="1" wrap="square" lIns="91425" tIns="182875" rIns="91425" bIns="45700" anchor="t" anchorCtr="0">
            <a:no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38" name="Google Shape;38;p2"/>
          <p:cNvSpPr txBox="1">
            <a:spLocks noGrp="1"/>
          </p:cNvSpPr>
          <p:nvPr>
            <p:ph type="body" idx="22"/>
          </p:nvPr>
        </p:nvSpPr>
        <p:spPr>
          <a:xfrm>
            <a:off x="29900881" y="19767595"/>
            <a:ext cx="12801600" cy="1219200"/>
          </a:xfrm>
          <a:prstGeom prst="rect">
            <a:avLst/>
          </a:prstGeom>
          <a:gradFill>
            <a:gsLst>
              <a:gs pos="0">
                <a:srgbClr val="282828"/>
              </a:gs>
              <a:gs pos="90000">
                <a:srgbClr val="282828"/>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39" name="Google Shape;39;p2"/>
          <p:cNvSpPr txBox="1">
            <a:spLocks noGrp="1"/>
          </p:cNvSpPr>
          <p:nvPr>
            <p:ph type="body" idx="23"/>
          </p:nvPr>
        </p:nvSpPr>
        <p:spPr>
          <a:xfrm>
            <a:off x="29900881" y="21212348"/>
            <a:ext cx="12801600" cy="4344786"/>
          </a:xfrm>
          <a:prstGeom prst="rect">
            <a:avLst/>
          </a:prstGeom>
          <a:noFill/>
          <a:ln>
            <a:noFill/>
          </a:ln>
        </p:spPr>
        <p:txBody>
          <a:bodyPr spcFirstLastPara="1" wrap="square" lIns="91425" tIns="182875" rIns="91425" bIns="45700" anchor="t" anchorCtr="0">
            <a:no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40" name="Google Shape;40;p2"/>
          <p:cNvSpPr txBox="1">
            <a:spLocks noGrp="1"/>
          </p:cNvSpPr>
          <p:nvPr>
            <p:ph type="body" idx="24"/>
          </p:nvPr>
        </p:nvSpPr>
        <p:spPr>
          <a:xfrm>
            <a:off x="29900881" y="25722072"/>
            <a:ext cx="12801600" cy="1219200"/>
          </a:xfrm>
          <a:prstGeom prst="rect">
            <a:avLst/>
          </a:prstGeom>
          <a:gradFill>
            <a:gsLst>
              <a:gs pos="0">
                <a:srgbClr val="282828"/>
              </a:gs>
              <a:gs pos="90000">
                <a:srgbClr val="282828"/>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lvl1pPr marL="457200" lvl="0" indent="-228600" algn="ctr">
              <a:lnSpc>
                <a:spcPct val="100000"/>
              </a:lnSpc>
              <a:spcBef>
                <a:spcPts val="0"/>
              </a:spcBef>
              <a:spcAft>
                <a:spcPts val="0"/>
              </a:spcAft>
              <a:buSzPts val="5400"/>
              <a:buNone/>
              <a:defRPr sz="5400" cap="none">
                <a:solidFill>
                  <a:schemeClr val="lt1"/>
                </a:solidFill>
                <a:latin typeface="Arial"/>
                <a:ea typeface="Arial"/>
                <a:cs typeface="Arial"/>
                <a:sym typeface="Arial"/>
              </a:defRPr>
            </a:lvl1pPr>
            <a:lvl2pPr marL="914400" lvl="1"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2pPr>
            <a:lvl3pPr marL="1371600" lvl="2"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3pPr>
            <a:lvl4pPr marL="1828800" lvl="3"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4pPr>
            <a:lvl5pPr marL="2286000" lvl="4"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5pPr>
            <a:lvl6pPr marL="2743200" lvl="5"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6pPr>
            <a:lvl7pPr marL="3200400" lvl="6"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7pPr>
            <a:lvl8pPr marL="3657600" lvl="7"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8pPr>
            <a:lvl9pPr marL="4114800" lvl="8" indent="-228600" algn="l">
              <a:lnSpc>
                <a:spcPct val="100000"/>
              </a:lnSpc>
              <a:spcBef>
                <a:spcPts val="0"/>
              </a:spcBef>
              <a:spcAft>
                <a:spcPts val="0"/>
              </a:spcAft>
              <a:buSzPts val="6000"/>
              <a:buNone/>
              <a:defRPr sz="6000" cap="none">
                <a:solidFill>
                  <a:schemeClr val="lt1"/>
                </a:solidFill>
                <a:latin typeface="Arial"/>
                <a:ea typeface="Arial"/>
                <a:cs typeface="Arial"/>
                <a:sym typeface="Arial"/>
              </a:defRPr>
            </a:lvl9pPr>
          </a:lstStyle>
          <a:p>
            <a:endParaRPr/>
          </a:p>
        </p:txBody>
      </p:sp>
      <p:sp>
        <p:nvSpPr>
          <p:cNvPr id="41" name="Google Shape;41;p2"/>
          <p:cNvSpPr txBox="1">
            <a:spLocks noGrp="1"/>
          </p:cNvSpPr>
          <p:nvPr>
            <p:ph type="body" idx="25"/>
          </p:nvPr>
        </p:nvSpPr>
        <p:spPr>
          <a:xfrm>
            <a:off x="29900881" y="27166825"/>
            <a:ext cx="12801600" cy="4462272"/>
          </a:xfrm>
          <a:prstGeom prst="rect">
            <a:avLst/>
          </a:prstGeom>
          <a:noFill/>
          <a:ln>
            <a:noFill/>
          </a:ln>
        </p:spPr>
        <p:txBody>
          <a:bodyPr spcFirstLastPara="1" wrap="square" lIns="91425" tIns="182875" rIns="91425" bIns="45700" anchor="t" anchorCtr="0">
            <a:noAutofit/>
          </a:bodyPr>
          <a:lstStyle>
            <a:lvl1pPr marL="457200" lvl="0" indent="-431800" algn="l">
              <a:lnSpc>
                <a:spcPct val="100000"/>
              </a:lnSpc>
              <a:spcBef>
                <a:spcPts val="1200"/>
              </a:spcBef>
              <a:spcAft>
                <a:spcPts val="0"/>
              </a:spcAft>
              <a:buSzPts val="3200"/>
              <a:buChar char="•"/>
              <a:defRPr sz="3200"/>
            </a:lvl1pPr>
            <a:lvl2pPr marL="914400" lvl="1" indent="-406400" algn="l">
              <a:lnSpc>
                <a:spcPct val="100000"/>
              </a:lnSpc>
              <a:spcBef>
                <a:spcPts val="1200"/>
              </a:spcBef>
              <a:spcAft>
                <a:spcPts val="0"/>
              </a:spcAft>
              <a:buSzPts val="2800"/>
              <a:buChar char="•"/>
              <a:defRPr sz="2800"/>
            </a:lvl2pPr>
            <a:lvl3pPr marL="1371600" lvl="2" indent="-406400" algn="l">
              <a:lnSpc>
                <a:spcPct val="100000"/>
              </a:lnSpc>
              <a:spcBef>
                <a:spcPts val="1200"/>
              </a:spcBef>
              <a:spcAft>
                <a:spcPts val="0"/>
              </a:spcAft>
              <a:buSzPts val="2800"/>
              <a:buChar char="•"/>
              <a:defRPr sz="2800"/>
            </a:lvl3pPr>
            <a:lvl4pPr marL="1828800" lvl="3" indent="-406400" algn="l">
              <a:lnSpc>
                <a:spcPct val="100000"/>
              </a:lnSpc>
              <a:spcBef>
                <a:spcPts val="1200"/>
              </a:spcBef>
              <a:spcAft>
                <a:spcPts val="0"/>
              </a:spcAft>
              <a:buSzPts val="2800"/>
              <a:buChar char="•"/>
              <a:defRPr sz="2800"/>
            </a:lvl4pPr>
            <a:lvl5pPr marL="2286000" lvl="4" indent="-406400" algn="l">
              <a:lnSpc>
                <a:spcPct val="100000"/>
              </a:lnSpc>
              <a:spcBef>
                <a:spcPts val="1200"/>
              </a:spcBef>
              <a:spcAft>
                <a:spcPts val="0"/>
              </a:spcAft>
              <a:buSzPts val="2800"/>
              <a:buChar char="•"/>
              <a:defRPr sz="2800"/>
            </a:lvl5pPr>
            <a:lvl6pPr marL="2743200" lvl="5" indent="-406400" algn="l">
              <a:lnSpc>
                <a:spcPct val="100000"/>
              </a:lnSpc>
              <a:spcBef>
                <a:spcPts val="1200"/>
              </a:spcBef>
              <a:spcAft>
                <a:spcPts val="0"/>
              </a:spcAft>
              <a:buSzPts val="2800"/>
              <a:buChar char="•"/>
              <a:defRPr sz="2800"/>
            </a:lvl6pPr>
            <a:lvl7pPr marL="3200400" lvl="6" indent="-406400" algn="l">
              <a:lnSpc>
                <a:spcPct val="100000"/>
              </a:lnSpc>
              <a:spcBef>
                <a:spcPts val="1200"/>
              </a:spcBef>
              <a:spcAft>
                <a:spcPts val="0"/>
              </a:spcAft>
              <a:buSzPts val="2800"/>
              <a:buChar char="•"/>
              <a:defRPr sz="2800"/>
            </a:lvl7pPr>
            <a:lvl8pPr marL="3657600" lvl="7" indent="-406400" algn="l">
              <a:lnSpc>
                <a:spcPct val="100000"/>
              </a:lnSpc>
              <a:spcBef>
                <a:spcPts val="1200"/>
              </a:spcBef>
              <a:spcAft>
                <a:spcPts val="0"/>
              </a:spcAft>
              <a:buSzPts val="2800"/>
              <a:buChar char="•"/>
              <a:defRPr sz="2800"/>
            </a:lvl8pPr>
            <a:lvl9pPr marL="4114800" lvl="8" indent="-406400" algn="l">
              <a:lnSpc>
                <a:spcPct val="100000"/>
              </a:lnSpc>
              <a:spcBef>
                <a:spcPts val="1200"/>
              </a:spcBef>
              <a:spcAft>
                <a:spcPts val="0"/>
              </a:spcAft>
              <a:buSzPts val="2800"/>
              <a:buChar char="•"/>
              <a:defRPr sz="2800"/>
            </a:lvl9pPr>
          </a:lstStyle>
          <a:p>
            <a:endParaRPr/>
          </a:p>
        </p:txBody>
      </p:sp>
      <p:sp>
        <p:nvSpPr>
          <p:cNvPr id="42" name="Google Shape;42;p2"/>
          <p:cNvSpPr txBox="1">
            <a:spLocks noGrp="1"/>
          </p:cNvSpPr>
          <p:nvPr>
            <p:ph type="dt" idx="10"/>
          </p:nvPr>
        </p:nvSpPr>
        <p:spPr>
          <a:xfrm>
            <a:off x="1143000" y="32114697"/>
            <a:ext cx="987552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
          <p:cNvSpPr txBox="1">
            <a:spLocks noGrp="1"/>
          </p:cNvSpPr>
          <p:nvPr>
            <p:ph type="ftr" idx="11"/>
          </p:nvPr>
        </p:nvSpPr>
        <p:spPr>
          <a:xfrm>
            <a:off x="11018520" y="32114697"/>
            <a:ext cx="21854160" cy="457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
          <p:cNvSpPr txBox="1">
            <a:spLocks noGrp="1"/>
          </p:cNvSpPr>
          <p:nvPr>
            <p:ph type="sldNum" idx="12"/>
          </p:nvPr>
        </p:nvSpPr>
        <p:spPr>
          <a:xfrm>
            <a:off x="32872681" y="32114697"/>
            <a:ext cx="9875520" cy="4572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2"/>
          <p:cNvSpPr>
            <a:spLocks noGrp="1"/>
          </p:cNvSpPr>
          <p:nvPr>
            <p:ph type="pic" idx="26"/>
          </p:nvPr>
        </p:nvSpPr>
        <p:spPr>
          <a:xfrm>
            <a:off x="32270700" y="0"/>
            <a:ext cx="11620500" cy="3842445"/>
          </a:xfrm>
          <a:prstGeom prst="rect">
            <a:avLst/>
          </a:prstGeom>
          <a:noFill/>
          <a:ln>
            <a:noFill/>
          </a:ln>
        </p:spPr>
        <p:txBody>
          <a:bodyPr spcFirstLastPara="1" wrap="square" lIns="91425" tIns="457200" rIns="91425" bIns="45700" anchor="t" anchorCtr="0">
            <a:noAutofit/>
          </a:bodyPr>
          <a:lstStyle>
            <a:lvl1pPr marR="0" lvl="0" algn="ctr" rtl="0">
              <a:lnSpc>
                <a:spcPct val="100000"/>
              </a:lnSpc>
              <a:spcBef>
                <a:spcPts val="1200"/>
              </a:spcBef>
              <a:spcAft>
                <a:spcPts val="0"/>
              </a:spcAft>
              <a:buClr>
                <a:srgbClr val="A5A5A5"/>
              </a:buClr>
              <a:buSzPts val="2800"/>
              <a:buFont typeface="Arial"/>
              <a:buNone/>
              <a:defRPr sz="2800" b="0" i="0" u="none" strike="noStrike" cap="none">
                <a:solidFill>
                  <a:schemeClr val="lt1"/>
                </a:solidFill>
                <a:latin typeface="Arial"/>
                <a:ea typeface="Arial"/>
                <a:cs typeface="Arial"/>
                <a:sym typeface="Arial"/>
              </a:defRPr>
            </a:lvl1pPr>
            <a:lvl2pPr marR="0" lvl="1"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43891199" cy="5029200"/>
          </a:xfrm>
          <a:prstGeom prst="rect">
            <a:avLst/>
          </a:prstGeom>
          <a:solidFill>
            <a:srgbClr val="28282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258" b="0" i="0" u="none" strike="noStrike" cap="none">
              <a:solidFill>
                <a:schemeClr val="lt1"/>
              </a:solidFill>
              <a:latin typeface="Arial"/>
              <a:ea typeface="Arial"/>
              <a:cs typeface="Arial"/>
              <a:sym typeface="Arial"/>
            </a:endParaRPr>
          </a:p>
        </p:txBody>
      </p:sp>
      <p:sp>
        <p:nvSpPr>
          <p:cNvPr id="11" name="Google Shape;11;p1"/>
          <p:cNvSpPr txBox="1">
            <a:spLocks noGrp="1"/>
          </p:cNvSpPr>
          <p:nvPr>
            <p:ph type="title"/>
          </p:nvPr>
        </p:nvSpPr>
        <p:spPr>
          <a:xfrm>
            <a:off x="1158240" y="685860"/>
            <a:ext cx="30175200" cy="297174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lt1"/>
              </a:buClr>
              <a:buSzPts val="11500"/>
              <a:buFont typeface="Arial"/>
              <a:buNone/>
              <a:defRPr sz="115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158240" y="6019800"/>
            <a:ext cx="41589961" cy="2362962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rtl="0">
              <a:lnSpc>
                <a:spcPct val="100000"/>
              </a:lnSpc>
              <a:spcBef>
                <a:spcPts val="1200"/>
              </a:spcBef>
              <a:spcAft>
                <a:spcPts val="0"/>
              </a:spcAft>
              <a:buClr>
                <a:srgbClr val="A5A5A5"/>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dt" idx="10"/>
          </p:nvPr>
        </p:nvSpPr>
        <p:spPr>
          <a:xfrm>
            <a:off x="1143000" y="32114697"/>
            <a:ext cx="987552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72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72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72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72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72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72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72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7258"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a:off x="11018520" y="32114697"/>
            <a:ext cx="21854160" cy="457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72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72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72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72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72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72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72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7258"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32872681" y="32114697"/>
            <a:ext cx="9875520" cy="4572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Arial"/>
                <a:ea typeface="Arial"/>
                <a:cs typeface="Arial"/>
                <a:sym typeface="Arial"/>
              </a:defRPr>
            </a:lvl1pPr>
            <a:lvl2pPr marL="0" marR="0" lvl="1" indent="0" algn="r" rtl="0">
              <a:spcBef>
                <a:spcPts val="0"/>
              </a:spcBef>
              <a:buNone/>
              <a:defRPr sz="1600" b="0" i="0" u="none" strike="noStrike" cap="none">
                <a:solidFill>
                  <a:srgbClr val="888888"/>
                </a:solidFill>
                <a:latin typeface="Arial"/>
                <a:ea typeface="Arial"/>
                <a:cs typeface="Arial"/>
                <a:sym typeface="Arial"/>
              </a:defRPr>
            </a:lvl2pPr>
            <a:lvl3pPr marL="0" marR="0" lvl="2" indent="0" algn="r" rtl="0">
              <a:spcBef>
                <a:spcPts val="0"/>
              </a:spcBef>
              <a:buNone/>
              <a:defRPr sz="1600" b="0" i="0" u="none" strike="noStrike" cap="none">
                <a:solidFill>
                  <a:srgbClr val="888888"/>
                </a:solidFill>
                <a:latin typeface="Arial"/>
                <a:ea typeface="Arial"/>
                <a:cs typeface="Arial"/>
                <a:sym typeface="Arial"/>
              </a:defRPr>
            </a:lvl3pPr>
            <a:lvl4pPr marL="0" marR="0" lvl="3" indent="0" algn="r" rtl="0">
              <a:spcBef>
                <a:spcPts val="0"/>
              </a:spcBef>
              <a:buNone/>
              <a:defRPr sz="1600" b="0" i="0" u="none" strike="noStrike" cap="none">
                <a:solidFill>
                  <a:srgbClr val="888888"/>
                </a:solidFill>
                <a:latin typeface="Arial"/>
                <a:ea typeface="Arial"/>
                <a:cs typeface="Arial"/>
                <a:sym typeface="Arial"/>
              </a:defRPr>
            </a:lvl4pPr>
            <a:lvl5pPr marL="0" marR="0" lvl="4" indent="0" algn="r" rtl="0">
              <a:spcBef>
                <a:spcPts val="0"/>
              </a:spcBef>
              <a:buNone/>
              <a:defRPr sz="1600" b="0" i="0" u="none" strike="noStrike" cap="none">
                <a:solidFill>
                  <a:srgbClr val="888888"/>
                </a:solidFill>
                <a:latin typeface="Arial"/>
                <a:ea typeface="Arial"/>
                <a:cs typeface="Arial"/>
                <a:sym typeface="Arial"/>
              </a:defRPr>
            </a:lvl5pPr>
            <a:lvl6pPr marL="0" marR="0" lvl="5" indent="0" algn="r" rtl="0">
              <a:spcBef>
                <a:spcPts val="0"/>
              </a:spcBef>
              <a:buNone/>
              <a:defRPr sz="1600" b="0" i="0" u="none" strike="noStrike" cap="none">
                <a:solidFill>
                  <a:srgbClr val="888888"/>
                </a:solidFill>
                <a:latin typeface="Arial"/>
                <a:ea typeface="Arial"/>
                <a:cs typeface="Arial"/>
                <a:sym typeface="Arial"/>
              </a:defRPr>
            </a:lvl6pPr>
            <a:lvl7pPr marL="0" marR="0" lvl="6" indent="0" algn="r" rtl="0">
              <a:spcBef>
                <a:spcPts val="0"/>
              </a:spcBef>
              <a:buNone/>
              <a:defRPr sz="1600" b="0" i="0" u="none" strike="noStrike" cap="none">
                <a:solidFill>
                  <a:srgbClr val="888888"/>
                </a:solidFill>
                <a:latin typeface="Arial"/>
                <a:ea typeface="Arial"/>
                <a:cs typeface="Arial"/>
                <a:sym typeface="Arial"/>
              </a:defRPr>
            </a:lvl7pPr>
            <a:lvl8pPr marL="0" marR="0" lvl="7" indent="0" algn="r" rtl="0">
              <a:spcBef>
                <a:spcPts val="0"/>
              </a:spcBef>
              <a:buNone/>
              <a:defRPr sz="1600" b="0" i="0" u="none" strike="noStrike" cap="none">
                <a:solidFill>
                  <a:srgbClr val="888888"/>
                </a:solidFill>
                <a:latin typeface="Arial"/>
                <a:ea typeface="Arial"/>
                <a:cs typeface="Arial"/>
                <a:sym typeface="Arial"/>
              </a:defRPr>
            </a:lvl8pPr>
            <a:lvl9pPr marL="0" marR="0" lvl="8" indent="0" algn="r" rtl="0">
              <a:spcBef>
                <a:spcPts val="0"/>
              </a:spcBef>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1"/>
          <p:cNvSpPr/>
          <p:nvPr/>
        </p:nvSpPr>
        <p:spPr>
          <a:xfrm>
            <a:off x="0" y="3886200"/>
            <a:ext cx="43891199" cy="1143000"/>
          </a:xfrm>
          <a:prstGeom prst="rect">
            <a:avLst/>
          </a:prstGeom>
          <a:solidFill>
            <a:srgbClr val="005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258" b="0" i="0" u="none" strike="noStrike" cap="none">
              <a:solidFill>
                <a:schemeClr val="lt1"/>
              </a:solidFill>
              <a:latin typeface="Arial"/>
              <a:ea typeface="Arial"/>
              <a:cs typeface="Arial"/>
              <a:sym typeface="Arial"/>
            </a:endParaRPr>
          </a:p>
        </p:txBody>
      </p:sp>
      <p:cxnSp>
        <p:nvCxnSpPr>
          <p:cNvPr id="17" name="Google Shape;17;p1"/>
          <p:cNvCxnSpPr/>
          <p:nvPr/>
        </p:nvCxnSpPr>
        <p:spPr>
          <a:xfrm>
            <a:off x="0" y="3886200"/>
            <a:ext cx="43891199" cy="0"/>
          </a:xfrm>
          <a:prstGeom prst="straightConnector1">
            <a:avLst/>
          </a:prstGeom>
          <a:noFill/>
          <a:ln w="114300" cap="flat" cmpd="sng">
            <a:solidFill>
              <a:schemeClr val="accen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0368">
          <p15:clr>
            <a:srgbClr val="A4A3A4"/>
          </p15:clr>
        </p15:guide>
        <p15:guide id="2" pos="720">
          <p15:clr>
            <a:srgbClr val="A4A3A4"/>
          </p15:clr>
        </p15:guide>
        <p15:guide id="3" pos="26928">
          <p15:clr>
            <a:srgbClr val="A4A3A4"/>
          </p15:clr>
        </p15:guide>
        <p15:guide id="4" pos="13824">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18" Type="http://schemas.openxmlformats.org/officeDocument/2006/relationships/image" Target="../media/image11.jpeg"/><Relationship Id="rId3" Type="http://schemas.openxmlformats.org/officeDocument/2006/relationships/hyperlink" Target="https://www.electronicshub.org/raspberry-pi-l298n-interface-tutorial-control-dc-motor-l298n-raspberry-pi/" TargetMode="External"/><Relationship Id="rId7" Type="http://schemas.openxmlformats.org/officeDocument/2006/relationships/hyperlink" Target="https://pythonawesome.com/a-high-precision-cpu-and-memory-profiler-for-python/" TargetMode="External"/><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hyperlink" Target="https://pimylifeup.com/raspberry-pi-visual-studio-code/" TargetMode="External"/><Relationship Id="rId11" Type="http://schemas.openxmlformats.org/officeDocument/2006/relationships/image" Target="../media/image4.png"/><Relationship Id="rId5" Type="http://schemas.openxmlformats.org/officeDocument/2006/relationships/hyperlink" Target="https://linuxconfig.org/how-to-benchmark-your-linux-system" TargetMode="External"/><Relationship Id="rId15" Type="http://schemas.openxmlformats.org/officeDocument/2006/relationships/image" Target="../media/image8.png"/><Relationship Id="rId10" Type="http://schemas.openxmlformats.org/officeDocument/2006/relationships/image" Target="../media/image3.png"/><Relationship Id="rId19" Type="http://schemas.openxmlformats.org/officeDocument/2006/relationships/image" Target="../media/image12.jpeg"/><Relationship Id="rId4" Type="http://schemas.openxmlformats.org/officeDocument/2006/relationships/hyperlink" Target="https://www.geeksforgeeks.org/multiple-color-detection-in-real-time-using-python-opencv/" TargetMode="External"/><Relationship Id="rId9" Type="http://schemas.openxmlformats.org/officeDocument/2006/relationships/image" Target="../media/image2.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3"/>
          <p:cNvSpPr txBox="1">
            <a:spLocks noGrp="1"/>
          </p:cNvSpPr>
          <p:nvPr>
            <p:ph type="title"/>
          </p:nvPr>
        </p:nvSpPr>
        <p:spPr>
          <a:xfrm>
            <a:off x="3611015" y="-477264"/>
            <a:ext cx="36661426" cy="1937491"/>
          </a:xfrm>
          <a:prstGeom prst="rect">
            <a:avLst/>
          </a:prstGeom>
          <a:noFill/>
          <a:ln>
            <a:noFill/>
          </a:ln>
        </p:spPr>
        <p:txBody>
          <a:bodyPr spcFirstLastPara="1" wrap="square" lIns="91425" tIns="45700" rIns="91425" bIns="45700" anchor="b" anchorCtr="0">
            <a:noAutofit/>
          </a:bodyPr>
          <a:lstStyle/>
          <a:p>
            <a:pPr algn="ctr">
              <a:buSzPts val="9600"/>
            </a:pPr>
            <a:r>
              <a:rPr lang="en-US" sz="9600">
                <a:latin typeface="Times New Roman"/>
                <a:cs typeface="Times New Roman"/>
              </a:rPr>
              <a:t>Driving With HSV</a:t>
            </a:r>
          </a:p>
        </p:txBody>
      </p:sp>
      <p:sp>
        <p:nvSpPr>
          <p:cNvPr id="52" name="Google Shape;52;p3"/>
          <p:cNvSpPr txBox="1">
            <a:spLocks noGrp="1"/>
          </p:cNvSpPr>
          <p:nvPr>
            <p:ph type="body" idx="1"/>
          </p:nvPr>
        </p:nvSpPr>
        <p:spPr>
          <a:xfrm>
            <a:off x="1158240" y="4093905"/>
            <a:ext cx="30174411" cy="646331"/>
          </a:xfrm>
          <a:prstGeom prst="rect">
            <a:avLst/>
          </a:prstGeom>
          <a:noFill/>
          <a:ln>
            <a:noFill/>
          </a:ln>
        </p:spPr>
        <p:txBody>
          <a:bodyPr spcFirstLastPara="1" wrap="square" lIns="91425" tIns="45700" rIns="91425" bIns="45700" anchor="ctr" anchorCtr="0">
            <a:noAutofit/>
          </a:bodyPr>
          <a:lstStyle/>
          <a:p>
            <a:pPr marL="0" indent="0"/>
            <a:r>
              <a:rPr lang="en-US">
                <a:solidFill>
                  <a:schemeClr val="lt1"/>
                </a:solidFill>
                <a:latin typeface="Times New Roman"/>
                <a:cs typeface="Times New Roman"/>
              </a:rPr>
              <a:t>Cal Poly Pomona | College of Engineering | Electrical and Computer Department</a:t>
            </a:r>
            <a:endParaRPr>
              <a:solidFill>
                <a:schemeClr val="lt1"/>
              </a:solidFill>
              <a:latin typeface="Times New Roman"/>
              <a:cs typeface="Times New Roman"/>
            </a:endParaRPr>
          </a:p>
        </p:txBody>
      </p:sp>
      <p:sp>
        <p:nvSpPr>
          <p:cNvPr id="53" name="Google Shape;53;p3"/>
          <p:cNvSpPr txBox="1">
            <a:spLocks noGrp="1"/>
          </p:cNvSpPr>
          <p:nvPr>
            <p:ph type="body" idx="2"/>
          </p:nvPr>
        </p:nvSpPr>
        <p:spPr>
          <a:xfrm>
            <a:off x="645379" y="5031354"/>
            <a:ext cx="12679388" cy="1280160"/>
          </a:xfrm>
          <a:prstGeom prst="rect">
            <a:avLst/>
          </a:prstGeom>
          <a:gradFill>
            <a:gsLst>
              <a:gs pos="0">
                <a:srgbClr val="282828"/>
              </a:gs>
              <a:gs pos="90000">
                <a:srgbClr val="282828"/>
              </a:gs>
              <a:gs pos="91000">
                <a:schemeClr val="accent1"/>
              </a:gs>
              <a:gs pos="100000">
                <a:schemeClr val="accent1"/>
              </a:gs>
            </a:gsLst>
            <a:lin ang="5400000" scaled="0"/>
          </a:gradFill>
          <a:ln w="9525" cap="flat" cmpd="sng">
            <a:solidFill>
              <a:srgbClr val="746A0D"/>
            </a:solidFill>
            <a:prstDash val="solid"/>
            <a:round/>
            <a:headEnd type="none" w="sm" len="sm"/>
            <a:tailEnd type="none" w="sm" len="sm"/>
          </a:ln>
        </p:spPr>
        <p:txBody>
          <a:bodyPr spcFirstLastPara="1" wrap="square" lIns="365750" tIns="45700" rIns="91425" bIns="45700" anchor="ctr" anchorCtr="0">
            <a:noAutofit/>
          </a:bodyPr>
          <a:lstStyle/>
          <a:p>
            <a:pPr marL="0" lvl="0" indent="0" rtl="0">
              <a:lnSpc>
                <a:spcPct val="100000"/>
              </a:lnSpc>
              <a:spcBef>
                <a:spcPts val="0"/>
              </a:spcBef>
              <a:spcAft>
                <a:spcPts val="0"/>
              </a:spcAft>
              <a:buSzPts val="5400"/>
              <a:buNone/>
            </a:pPr>
            <a:r>
              <a:rPr lang="en-US">
                <a:latin typeface="Times New Roman"/>
              </a:rPr>
              <a:t>Introduction</a:t>
            </a:r>
            <a:endParaRPr>
              <a:latin typeface="Times New Roman"/>
            </a:endParaRPr>
          </a:p>
        </p:txBody>
      </p:sp>
      <p:sp>
        <p:nvSpPr>
          <p:cNvPr id="54" name="Google Shape;54;p3"/>
          <p:cNvSpPr txBox="1">
            <a:spLocks noGrp="1"/>
          </p:cNvSpPr>
          <p:nvPr>
            <p:ph type="body" idx="3"/>
          </p:nvPr>
        </p:nvSpPr>
        <p:spPr>
          <a:xfrm>
            <a:off x="677463" y="6540806"/>
            <a:ext cx="12624008" cy="3665903"/>
          </a:xfrm>
          <a:prstGeom prst="rect">
            <a:avLst/>
          </a:prstGeom>
          <a:solidFill>
            <a:srgbClr val="E6E6E6"/>
          </a:solidFill>
          <a:ln>
            <a:noFill/>
          </a:ln>
        </p:spPr>
        <p:txBody>
          <a:bodyPr spcFirstLastPara="1" wrap="square" lIns="365750" tIns="45700" rIns="365750" bIns="45700" anchor="ctr" anchorCtr="0">
            <a:noAutofit/>
          </a:bodyPr>
          <a:lstStyle/>
          <a:p>
            <a:pPr marL="0" indent="0">
              <a:buSzPts val="2500"/>
            </a:pPr>
            <a:br>
              <a:rPr lang="en-US" sz="2600" dirty="0">
                <a:latin typeface="Times New Roman"/>
                <a:cs typeface="Times New Roman"/>
              </a:rPr>
            </a:br>
            <a:r>
              <a:rPr lang="en-US" sz="2600" dirty="0">
                <a:latin typeface="Times New Roman"/>
              </a:rPr>
              <a:t>By using OpenCV in conjunction with a Raspberry Pi 4, the team created an image processing program that can be applied to a RC car. Utilization of HSV - hue, saturation, and value, is a way to determine colors and use that data to produce outputs in order to create a self-driving car. HSV can be accurate to a specific degree which means this program can be applied to various applications depending on the user’s need. In addition to creating a  HSV driving vehicle, the team can determine and compare the effectiveness of the Raspberry Pi 4 in comparison to other CPUs by timing how long it would take for the program to run the color detection portion of the code. Although simple, the task aims to prove the powerful capabilities of image processing.</a:t>
            </a:r>
            <a:endParaRPr lang="en-US" sz="2600" dirty="0">
              <a:latin typeface="Times New Roman"/>
              <a:cs typeface="Times New Roman"/>
            </a:endParaRPr>
          </a:p>
          <a:p>
            <a:pPr marL="0" lvl="0" indent="0" algn="l" rtl="0">
              <a:lnSpc>
                <a:spcPct val="100000"/>
              </a:lnSpc>
              <a:spcBef>
                <a:spcPts val="1200"/>
              </a:spcBef>
              <a:spcAft>
                <a:spcPts val="0"/>
              </a:spcAft>
              <a:buSzPts val="2400"/>
              <a:buFont typeface="Arial"/>
              <a:buNone/>
            </a:pPr>
            <a:endParaRPr sz="2600" dirty="0">
              <a:latin typeface="Times New Roman"/>
              <a:cs typeface="Times New Roman"/>
            </a:endParaRPr>
          </a:p>
        </p:txBody>
      </p:sp>
      <p:sp>
        <p:nvSpPr>
          <p:cNvPr id="55" name="Google Shape;55;p3"/>
          <p:cNvSpPr txBox="1">
            <a:spLocks noGrp="1"/>
          </p:cNvSpPr>
          <p:nvPr>
            <p:ph type="body" idx="6"/>
          </p:nvPr>
        </p:nvSpPr>
        <p:spPr>
          <a:xfrm>
            <a:off x="694584" y="10256589"/>
            <a:ext cx="12626109" cy="1219200"/>
          </a:xfrm>
          <a:prstGeom prst="rect">
            <a:avLst/>
          </a:prstGeom>
          <a:gradFill>
            <a:gsLst>
              <a:gs pos="0">
                <a:srgbClr val="282828"/>
              </a:gs>
              <a:gs pos="90000">
                <a:srgbClr val="282828"/>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5400"/>
              <a:buNone/>
            </a:pPr>
            <a:r>
              <a:rPr lang="en-US">
                <a:latin typeface="Times New Roman"/>
                <a:cs typeface="Times New Roman"/>
              </a:rPr>
              <a:t>Problem Statement and Constraints</a:t>
            </a:r>
            <a:endParaRPr>
              <a:latin typeface="Times New Roman"/>
              <a:cs typeface="Times New Roman"/>
            </a:endParaRPr>
          </a:p>
        </p:txBody>
      </p:sp>
      <p:sp>
        <p:nvSpPr>
          <p:cNvPr id="59" name="Google Shape;59;p3"/>
          <p:cNvSpPr txBox="1">
            <a:spLocks noGrp="1"/>
          </p:cNvSpPr>
          <p:nvPr>
            <p:ph type="body" idx="17"/>
          </p:nvPr>
        </p:nvSpPr>
        <p:spPr>
          <a:xfrm>
            <a:off x="694584" y="19311752"/>
            <a:ext cx="12626109" cy="1219200"/>
          </a:xfrm>
          <a:prstGeom prst="rect">
            <a:avLst/>
          </a:prstGeom>
          <a:gradFill>
            <a:gsLst>
              <a:gs pos="0">
                <a:srgbClr val="282828"/>
              </a:gs>
              <a:gs pos="90000">
                <a:srgbClr val="282828"/>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4800"/>
              <a:buNone/>
            </a:pPr>
            <a:r>
              <a:rPr lang="en-US" sz="4800">
                <a:latin typeface="Times New Roman"/>
              </a:rPr>
              <a:t>Abstract</a:t>
            </a:r>
            <a:endParaRPr>
              <a:latin typeface="Times New Roman"/>
            </a:endParaRPr>
          </a:p>
        </p:txBody>
      </p:sp>
      <p:sp>
        <p:nvSpPr>
          <p:cNvPr id="61" name="Google Shape;61;p3"/>
          <p:cNvSpPr txBox="1">
            <a:spLocks noGrp="1"/>
          </p:cNvSpPr>
          <p:nvPr>
            <p:ph type="body" idx="22"/>
          </p:nvPr>
        </p:nvSpPr>
        <p:spPr>
          <a:xfrm>
            <a:off x="14321645" y="5031354"/>
            <a:ext cx="16139312" cy="1219200"/>
          </a:xfrm>
          <a:prstGeom prst="rect">
            <a:avLst/>
          </a:prstGeom>
          <a:gradFill>
            <a:gsLst>
              <a:gs pos="0">
                <a:srgbClr val="282828"/>
              </a:gs>
              <a:gs pos="90000">
                <a:srgbClr val="282828"/>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marL="0" indent="0"/>
            <a:r>
              <a:rPr lang="en-US">
                <a:latin typeface="Times New Roman"/>
              </a:rPr>
              <a:t>Computer Vision and HSV</a:t>
            </a:r>
            <a:endParaRPr>
              <a:latin typeface="Times New Roman"/>
            </a:endParaRPr>
          </a:p>
        </p:txBody>
      </p:sp>
      <p:sp>
        <p:nvSpPr>
          <p:cNvPr id="62" name="Google Shape;62;p3"/>
          <p:cNvSpPr txBox="1">
            <a:spLocks noGrp="1"/>
          </p:cNvSpPr>
          <p:nvPr>
            <p:ph type="body" idx="23"/>
          </p:nvPr>
        </p:nvSpPr>
        <p:spPr>
          <a:xfrm>
            <a:off x="14180517" y="6570687"/>
            <a:ext cx="16691992" cy="7734039"/>
          </a:xfrm>
          <a:prstGeom prst="rect">
            <a:avLst/>
          </a:prstGeom>
          <a:noFill/>
          <a:ln>
            <a:noFill/>
          </a:ln>
        </p:spPr>
        <p:txBody>
          <a:bodyPr spcFirstLastPara="1" wrap="square" lIns="91425" tIns="182875" rIns="91425" bIns="45700" anchor="t" anchorCtr="0">
            <a:noAutofit/>
          </a:bodyPr>
          <a:lstStyle/>
          <a:p>
            <a:pPr marL="342900" lvl="0" indent="-342900" algn="l" rtl="0">
              <a:lnSpc>
                <a:spcPct val="100000"/>
              </a:lnSpc>
              <a:spcBef>
                <a:spcPts val="0"/>
              </a:spcBef>
              <a:spcAft>
                <a:spcPts val="0"/>
              </a:spcAft>
              <a:buSzPts val="2500"/>
              <a:buChar char="•"/>
            </a:pPr>
            <a:r>
              <a:rPr lang="en-US" sz="2800">
                <a:latin typeface="Times New Roman"/>
                <a:cs typeface="Times New Roman"/>
              </a:rPr>
              <a:t>The Computer Vision task is to:</a:t>
            </a:r>
            <a:endParaRPr lang="en-US" sz="3600">
              <a:latin typeface="Times New Roman"/>
              <a:cs typeface="Times New Roman"/>
            </a:endParaRPr>
          </a:p>
          <a:p>
            <a:pPr marL="982980" lvl="1" indent="-342900">
              <a:spcBef>
                <a:spcPts val="0"/>
              </a:spcBef>
              <a:buSzPts val="2500"/>
            </a:pPr>
            <a:r>
              <a:rPr lang="en-US" b="1">
                <a:latin typeface="Times New Roman"/>
                <a:cs typeface="Times New Roman"/>
              </a:rPr>
              <a:t>Identify </a:t>
            </a:r>
            <a:r>
              <a:rPr lang="en-US">
                <a:latin typeface="Times New Roman"/>
                <a:cs typeface="Times New Roman"/>
              </a:rPr>
              <a:t>the colors of Red, Yellow, Green and Purple</a:t>
            </a:r>
          </a:p>
          <a:p>
            <a:pPr marL="982980" lvl="1" indent="-342900">
              <a:spcBef>
                <a:spcPts val="0"/>
              </a:spcBef>
              <a:buSzPts val="2500"/>
            </a:pPr>
            <a:r>
              <a:rPr lang="en-US" b="1">
                <a:latin typeface="Times New Roman"/>
                <a:cs typeface="Times New Roman"/>
              </a:rPr>
              <a:t>Omit </a:t>
            </a:r>
            <a:r>
              <a:rPr lang="en-US">
                <a:latin typeface="Times New Roman"/>
                <a:cs typeface="Times New Roman"/>
              </a:rPr>
              <a:t>certain colors that was not defined by the lower and upper bounds of HSV</a:t>
            </a:r>
          </a:p>
          <a:p>
            <a:pPr marL="982980" lvl="1" indent="-342900">
              <a:spcBef>
                <a:spcPts val="0"/>
              </a:spcBef>
              <a:buSzPts val="2500"/>
            </a:pPr>
            <a:endParaRPr lang="en-US">
              <a:latin typeface="Times New Roman"/>
              <a:cs typeface="Times New Roman"/>
            </a:endParaRPr>
          </a:p>
          <a:p>
            <a:pPr marL="640080" lvl="1" indent="0">
              <a:spcBef>
                <a:spcPts val="0"/>
              </a:spcBef>
              <a:buSzPts val="2500"/>
              <a:buNone/>
            </a:pPr>
            <a:r>
              <a:rPr lang="en-US">
                <a:latin typeface="Times New Roman"/>
                <a:cs typeface="Times New Roman"/>
              </a:rPr>
              <a:t>*This allows us the filter out unnecessary colors that would otherwise impact the performance of color identification*</a:t>
            </a:r>
            <a:endParaRPr>
              <a:latin typeface="Times New Roman"/>
              <a:cs typeface="Times New Roman"/>
            </a:endParaRPr>
          </a:p>
          <a:p>
            <a:pPr algn="l" rtl="0">
              <a:lnSpc>
                <a:spcPct val="100000"/>
              </a:lnSpc>
              <a:spcBef>
                <a:spcPts val="1200"/>
              </a:spcBef>
              <a:spcAft>
                <a:spcPts val="0"/>
              </a:spcAft>
              <a:buSzPts val="2500"/>
              <a:buChar char="•"/>
            </a:pPr>
            <a:r>
              <a:rPr lang="en-US" sz="2800" b="1">
                <a:latin typeface="Times New Roman"/>
                <a:cs typeface="Times New Roman"/>
              </a:rPr>
              <a:t>Using OpenCV</a:t>
            </a:r>
            <a:r>
              <a:rPr lang="en-US" sz="2800">
                <a:latin typeface="Times New Roman"/>
                <a:cs typeface="Times New Roman"/>
              </a:rPr>
              <a:t>, a real-time library optimized for computer vision and hardware, we will use to gather all required data.</a:t>
            </a:r>
          </a:p>
          <a:p>
            <a:pPr marL="1097280" lvl="1" indent="-457200">
              <a:buSzPts val="2500"/>
            </a:pPr>
            <a:r>
              <a:rPr lang="en-US" b="1">
                <a:latin typeface="Times New Roman"/>
                <a:cs typeface="Times New Roman"/>
              </a:rPr>
              <a:t>Color Detection:</a:t>
            </a:r>
            <a:r>
              <a:rPr lang="en-US">
                <a:latin typeface="Times New Roman"/>
                <a:cs typeface="Times New Roman"/>
              </a:rPr>
              <a:t> Defines</a:t>
            </a:r>
            <a:r>
              <a:rPr lang="en-US" b="1">
                <a:latin typeface="Times New Roman"/>
                <a:cs typeface="Times New Roman"/>
              </a:rPr>
              <a:t> </a:t>
            </a:r>
            <a:r>
              <a:rPr lang="en-US">
                <a:latin typeface="Times New Roman"/>
                <a:cs typeface="Times New Roman"/>
              </a:rPr>
              <a:t>the color that the camera sees</a:t>
            </a:r>
          </a:p>
          <a:p>
            <a:pPr marL="1554480" lvl="2" indent="-457200">
              <a:buSzPts val="2500"/>
            </a:pPr>
            <a:r>
              <a:rPr lang="en-US">
                <a:latin typeface="Times New Roman"/>
                <a:cs typeface="Times New Roman"/>
              </a:rPr>
              <a:t>Upon detecting one of the defined colors, there will be a box drawn in addition to the name of the color. </a:t>
            </a:r>
          </a:p>
          <a:p>
            <a:pPr marL="1097280" lvl="1">
              <a:buSzPts val="2500"/>
            </a:pPr>
            <a:r>
              <a:rPr lang="en-US" b="1">
                <a:latin typeface="Times New Roman"/>
                <a:cs typeface="Times New Roman"/>
              </a:rPr>
              <a:t>HSV Filter</a:t>
            </a:r>
            <a:r>
              <a:rPr lang="en-US">
                <a:latin typeface="Times New Roman"/>
                <a:cs typeface="Times New Roman"/>
              </a:rPr>
              <a:t>: Filtration method that targets and isolates regions on the image that have specific colors</a:t>
            </a:r>
          </a:p>
          <a:p>
            <a:pPr marL="1554480" lvl="2" indent="-457200">
              <a:buSzPts val="2500"/>
            </a:pPr>
            <a:r>
              <a:rPr lang="en-US">
                <a:latin typeface="Times New Roman"/>
                <a:cs typeface="Times New Roman"/>
              </a:rPr>
              <a:t>Colors have been initialized with the HSV bounds so the camera will only pick up on certain colors.</a:t>
            </a:r>
          </a:p>
          <a:p>
            <a:pPr marL="1097280" lvl="1" indent="-457200">
              <a:buSzPts val="2500"/>
            </a:pPr>
            <a:r>
              <a:rPr lang="en-US" b="1">
                <a:latin typeface="Times New Roman"/>
                <a:cs typeface="Times New Roman"/>
              </a:rPr>
              <a:t>Image Detection Speed</a:t>
            </a:r>
            <a:r>
              <a:rPr lang="en-US">
                <a:latin typeface="Times New Roman"/>
                <a:cs typeface="Times New Roman"/>
              </a:rPr>
              <a:t>: using a 30 FPS camera we were able to get processing rates of 25-30 FPS depending on the lighting.</a:t>
            </a:r>
            <a:endParaRPr lang="en-US" sz="2400">
              <a:latin typeface="Times New Roman"/>
              <a:cs typeface="Times New Roman"/>
            </a:endParaRPr>
          </a:p>
          <a:p>
            <a:pPr marL="640080" lvl="1" indent="0">
              <a:buSzPts val="2500"/>
              <a:buNone/>
            </a:pPr>
            <a:br>
              <a:rPr lang="en-US" sz="2400">
                <a:latin typeface="Times New Roman"/>
                <a:cs typeface="Times New Roman"/>
              </a:rPr>
            </a:br>
            <a:endParaRPr lang="en-US" sz="2400">
              <a:latin typeface="Times New Roman"/>
              <a:cs typeface="Times New Roman"/>
            </a:endParaRPr>
          </a:p>
        </p:txBody>
      </p:sp>
      <p:sp>
        <p:nvSpPr>
          <p:cNvPr id="63" name="Google Shape;63;p3"/>
          <p:cNvSpPr txBox="1">
            <a:spLocks noGrp="1"/>
          </p:cNvSpPr>
          <p:nvPr>
            <p:ph type="body" idx="24"/>
          </p:nvPr>
        </p:nvSpPr>
        <p:spPr>
          <a:xfrm>
            <a:off x="31305338" y="26601229"/>
            <a:ext cx="11867022" cy="1219200"/>
          </a:xfrm>
          <a:prstGeom prst="rect">
            <a:avLst/>
          </a:prstGeom>
          <a:gradFill>
            <a:gsLst>
              <a:gs pos="0">
                <a:srgbClr val="282828"/>
              </a:gs>
              <a:gs pos="90000">
                <a:srgbClr val="282828"/>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5400"/>
              <a:buNone/>
            </a:pPr>
            <a:r>
              <a:rPr lang="en-US">
                <a:latin typeface="Times New Roman"/>
              </a:rPr>
              <a:t>Reference</a:t>
            </a:r>
            <a:endParaRPr>
              <a:latin typeface="Times New Roman"/>
            </a:endParaRPr>
          </a:p>
        </p:txBody>
      </p:sp>
      <p:sp>
        <p:nvSpPr>
          <p:cNvPr id="66" name="Google Shape;66;p3"/>
          <p:cNvSpPr txBox="1"/>
          <p:nvPr/>
        </p:nvSpPr>
        <p:spPr>
          <a:xfrm>
            <a:off x="2722267" y="1208631"/>
            <a:ext cx="38438922" cy="1015663"/>
          </a:xfrm>
          <a:prstGeom prst="rect">
            <a:avLst/>
          </a:prstGeom>
          <a:noFill/>
          <a:ln>
            <a:noFill/>
          </a:ln>
        </p:spPr>
        <p:txBody>
          <a:bodyPr spcFirstLastPara="1" wrap="square" lIns="91425" tIns="45700" rIns="91425" bIns="45700" anchor="t" anchorCtr="0">
            <a:noAutofit/>
          </a:bodyPr>
          <a:lstStyle/>
          <a:p>
            <a:pPr algn="ctr"/>
            <a:r>
              <a:rPr lang="en-US" sz="6000">
                <a:solidFill>
                  <a:schemeClr val="lt1"/>
                </a:solidFill>
                <a:latin typeface="Times New Roman"/>
                <a:cs typeface="Times New Roman"/>
              </a:rPr>
              <a:t>Varying Motion with Various Colors</a:t>
            </a:r>
          </a:p>
        </p:txBody>
      </p:sp>
      <p:sp>
        <p:nvSpPr>
          <p:cNvPr id="75" name="Google Shape;75;p3"/>
          <p:cNvSpPr txBox="1"/>
          <p:nvPr/>
        </p:nvSpPr>
        <p:spPr>
          <a:xfrm>
            <a:off x="30937799" y="27788988"/>
            <a:ext cx="11906144" cy="712896"/>
          </a:xfrm>
          <a:prstGeom prst="rect">
            <a:avLst/>
          </a:prstGeom>
          <a:noFill/>
          <a:ln>
            <a:noFill/>
          </a:ln>
        </p:spPr>
        <p:txBody>
          <a:bodyPr spcFirstLastPara="1" wrap="square" lIns="91425" tIns="45700" rIns="91425" bIns="45700" anchor="t" anchorCtr="0">
            <a:noAutofit/>
          </a:bodyPr>
          <a:lstStyle/>
          <a:p>
            <a:pPr algn="ctr"/>
            <a:r>
              <a:rPr lang="en-US" sz="2000">
                <a:latin typeface="Times New Roman"/>
              </a:rPr>
              <a:t>[1] Nataliya Boyko; Oleg </a:t>
            </a:r>
            <a:r>
              <a:rPr lang="en-US" sz="2000" err="1">
                <a:latin typeface="Times New Roman"/>
              </a:rPr>
              <a:t>Basystiuk</a:t>
            </a:r>
            <a:r>
              <a:rPr lang="en-US" sz="2000">
                <a:latin typeface="Times New Roman"/>
              </a:rPr>
              <a:t>; Nataliya </a:t>
            </a:r>
            <a:r>
              <a:rPr lang="en-US" sz="2000" err="1">
                <a:latin typeface="Times New Roman"/>
              </a:rPr>
              <a:t>Shakhovska</a:t>
            </a:r>
            <a:r>
              <a:rPr lang="en-US" sz="2000">
                <a:latin typeface="Times New Roman"/>
              </a:rPr>
              <a:t>, “Performance Evaluation and Comparison of Software for Face Recognition, Based on </a:t>
            </a:r>
            <a:r>
              <a:rPr lang="en-US" sz="2000" err="1">
                <a:latin typeface="Times New Roman"/>
              </a:rPr>
              <a:t>Dlib</a:t>
            </a:r>
            <a:r>
              <a:rPr lang="en-US" sz="2000">
                <a:latin typeface="Times New Roman"/>
              </a:rPr>
              <a:t> and </a:t>
            </a:r>
            <a:r>
              <a:rPr lang="en-US" sz="2000" err="1">
                <a:latin typeface="Times New Roman"/>
              </a:rPr>
              <a:t>Opencv</a:t>
            </a:r>
            <a:r>
              <a:rPr lang="en-US" sz="2000">
                <a:latin typeface="Times New Roman"/>
              </a:rPr>
              <a:t> Library,” October 2018</a:t>
            </a:r>
            <a:endParaRPr lang="en-US">
              <a:latin typeface="Times New Roman"/>
            </a:endParaRPr>
          </a:p>
          <a:p>
            <a:pPr algn="ctr"/>
            <a:r>
              <a:rPr lang="en-US" sz="2000">
                <a:latin typeface="Times New Roman"/>
              </a:rPr>
              <a:t>[2] Administrator, “Raspberry Pi L298n interface tutorial: Control a DC motor with l298n and Raspberry Pi,” Electronics Hub, 12-Feb-2018. [Online]. Available: </a:t>
            </a:r>
            <a:r>
              <a:rPr lang="en-US" sz="2000">
                <a:latin typeface="Times New Roman"/>
                <a:hlinkClick r:id="rId3"/>
              </a:rPr>
              <a:t>https://www.electronicshub.org/raspberry-pi-l298n-interface-tutorial-control-dc-motor-l298n-raspberry-pi/</a:t>
            </a:r>
            <a:r>
              <a:rPr lang="en-US" sz="2000">
                <a:latin typeface="Times New Roman"/>
              </a:rPr>
              <a:t>. [Accessed: 23-Nov-2021].</a:t>
            </a:r>
            <a:endParaRPr lang="en-US">
              <a:latin typeface="Times New Roman"/>
            </a:endParaRPr>
          </a:p>
          <a:p>
            <a:pPr algn="ctr"/>
            <a:r>
              <a:rPr lang="en-US" sz="2000">
                <a:latin typeface="Times New Roman"/>
              </a:rPr>
              <a:t>[3] “Multiple color detection in real-time using python-</a:t>
            </a:r>
            <a:r>
              <a:rPr lang="en-US" sz="2000" err="1">
                <a:latin typeface="Times New Roman"/>
              </a:rPr>
              <a:t>opencv</a:t>
            </a:r>
            <a:r>
              <a:rPr lang="en-US" sz="2000">
                <a:latin typeface="Times New Roman"/>
              </a:rPr>
              <a:t>,” </a:t>
            </a:r>
            <a:r>
              <a:rPr lang="en-US" sz="2000" err="1">
                <a:latin typeface="Times New Roman"/>
              </a:rPr>
              <a:t>GeeksforGeeks</a:t>
            </a:r>
            <a:r>
              <a:rPr lang="en-US" sz="2000">
                <a:latin typeface="Times New Roman"/>
              </a:rPr>
              <a:t>, 10-May-2020. [Online]. Available: </a:t>
            </a:r>
            <a:r>
              <a:rPr lang="en-US" sz="2000">
                <a:latin typeface="Times New Roman"/>
                <a:hlinkClick r:id="rId4"/>
              </a:rPr>
              <a:t>https://www.geeksforgeeks.org/multiple-color-detection-in-real-time-using-python-opencv/</a:t>
            </a:r>
            <a:r>
              <a:rPr lang="en-US" sz="2000">
                <a:latin typeface="Times New Roman"/>
              </a:rPr>
              <a:t>. [Accessed: 23-Nov-2021].</a:t>
            </a:r>
            <a:endParaRPr lang="en-US">
              <a:latin typeface="Times New Roman"/>
            </a:endParaRPr>
          </a:p>
          <a:p>
            <a:pPr algn="ctr"/>
            <a:r>
              <a:rPr lang="en-US" sz="2000">
                <a:latin typeface="Times New Roman"/>
              </a:rPr>
              <a:t>[4] N. </a:t>
            </a:r>
            <a:r>
              <a:rPr lang="en-US" sz="2000" err="1">
                <a:latin typeface="Times New Roman"/>
              </a:rPr>
              <a:t>Congleton</a:t>
            </a:r>
            <a:r>
              <a:rPr lang="en-US" sz="2000">
                <a:latin typeface="Times New Roman"/>
              </a:rPr>
              <a:t>, “How to benchmark your </a:t>
            </a:r>
            <a:r>
              <a:rPr lang="en-US" sz="2000" err="1">
                <a:latin typeface="Times New Roman"/>
              </a:rPr>
              <a:t>linux</a:t>
            </a:r>
            <a:r>
              <a:rPr lang="en-US" sz="2000">
                <a:latin typeface="Times New Roman"/>
              </a:rPr>
              <a:t> system,” Linux Tutorials - Learn Linux Configuration, 29-May-2020. [Online]. Available: </a:t>
            </a:r>
            <a:r>
              <a:rPr lang="en-US" sz="2000">
                <a:latin typeface="Times New Roman"/>
                <a:hlinkClick r:id="rId5"/>
              </a:rPr>
              <a:t>https://linuxconfig.org/how-to-benchmark-your-linux-system</a:t>
            </a:r>
            <a:r>
              <a:rPr lang="en-US" sz="2000">
                <a:latin typeface="Times New Roman"/>
              </a:rPr>
              <a:t>. [Accessed: 23-Nov-2021].</a:t>
            </a:r>
            <a:endParaRPr lang="en-US">
              <a:latin typeface="Times New Roman"/>
            </a:endParaRPr>
          </a:p>
          <a:p>
            <a:pPr algn="ctr"/>
            <a:r>
              <a:rPr lang="en-US" sz="2000">
                <a:latin typeface="Times New Roman"/>
              </a:rPr>
              <a:t>[5] Gus, “How to install visual studio code for the raspberry pi,” Pi My Life Up, 13-Oct-2020. [Online]. Available: </a:t>
            </a:r>
            <a:r>
              <a:rPr lang="en-US" sz="2000">
                <a:latin typeface="Times New Roman"/>
                <a:hlinkClick r:id="rId6"/>
              </a:rPr>
              <a:t>https://pimylifeup.com/raspberry-pi-visual-studio-code/</a:t>
            </a:r>
            <a:r>
              <a:rPr lang="en-US" sz="2000">
                <a:latin typeface="Times New Roman"/>
              </a:rPr>
              <a:t>. [Accessed: 23-Nov-2021].</a:t>
            </a:r>
            <a:endParaRPr lang="en-US">
              <a:latin typeface="Times New Roman"/>
            </a:endParaRPr>
          </a:p>
          <a:p>
            <a:pPr algn="ctr"/>
            <a:r>
              <a:rPr lang="en-US" sz="2000">
                <a:latin typeface="Times New Roman"/>
              </a:rPr>
              <a:t>[6] Python Awesome, “A high-precision CPU and memory profiler for Python,” Python Awesome, 10-Jan-2020. [Online]. Available: </a:t>
            </a:r>
            <a:r>
              <a:rPr lang="en-US" sz="2000">
                <a:latin typeface="Times New Roman"/>
                <a:hlinkClick r:id="rId7"/>
              </a:rPr>
              <a:t>https://pythonawesome.com/a-high-precision-cpu-and-memory-profiler-for-python/</a:t>
            </a:r>
            <a:r>
              <a:rPr lang="en-US" sz="2000">
                <a:latin typeface="Times New Roman"/>
              </a:rPr>
              <a:t>. [Accessed: 23-Nov-2021].</a:t>
            </a:r>
            <a:endParaRPr lang="en-US">
              <a:latin typeface="Times New Roman"/>
            </a:endParaRPr>
          </a:p>
          <a:p>
            <a:pPr algn="ctr"/>
            <a:r>
              <a:rPr lang="en-US" sz="2000">
                <a:latin typeface="Times New Roman"/>
              </a:rPr>
              <a:t>[7] D. A. Patterson and J. L. Hennessy, Computer Organization and Design: The hardware/software interface. Cambridge, MA: Morgan Kaufmann Publishers, an imprint of Elsevier, 2021.</a:t>
            </a:r>
            <a:endParaRPr lang="en-US">
              <a:latin typeface="Times New Roman"/>
            </a:endParaRPr>
          </a:p>
        </p:txBody>
      </p:sp>
      <p:sp>
        <p:nvSpPr>
          <p:cNvPr id="77" name="Google Shape;77;p3"/>
          <p:cNvSpPr txBox="1"/>
          <p:nvPr/>
        </p:nvSpPr>
        <p:spPr>
          <a:xfrm>
            <a:off x="15835795" y="18357473"/>
            <a:ext cx="2217911" cy="406977"/>
          </a:xfrm>
          <a:prstGeom prst="rect">
            <a:avLst/>
          </a:prstGeom>
          <a:noFill/>
          <a:ln>
            <a:noFill/>
          </a:ln>
        </p:spPr>
        <p:txBody>
          <a:bodyPr spcFirstLastPara="1" wrap="square" lIns="91425" tIns="45700" rIns="91425" bIns="45700" anchor="t" anchorCtr="0">
            <a:noAutofit/>
          </a:bodyPr>
          <a:lstStyle/>
          <a:p>
            <a:pPr algn="ctr"/>
            <a:r>
              <a:rPr lang="en-US" sz="1800">
                <a:solidFill>
                  <a:schemeClr val="dk1"/>
                </a:solidFill>
                <a:latin typeface="Times New Roman"/>
                <a:cs typeface="Times New Roman"/>
              </a:rPr>
              <a:t>Figure 1: HSV Red</a:t>
            </a:r>
          </a:p>
        </p:txBody>
      </p:sp>
      <p:sp>
        <p:nvSpPr>
          <p:cNvPr id="80" name="Google Shape;80;p3"/>
          <p:cNvSpPr txBox="1"/>
          <p:nvPr/>
        </p:nvSpPr>
        <p:spPr>
          <a:xfrm>
            <a:off x="14304717" y="21085684"/>
            <a:ext cx="16153319" cy="2448692"/>
          </a:xfrm>
          <a:prstGeom prst="rect">
            <a:avLst/>
          </a:prstGeom>
          <a:noFill/>
          <a:ln>
            <a:noFill/>
          </a:ln>
        </p:spPr>
        <p:txBody>
          <a:bodyPr spcFirstLastPara="1" wrap="square" lIns="91425" tIns="45700" rIns="91425" bIns="45700" anchor="t" anchorCtr="0">
            <a:noAutofit/>
          </a:bodyPr>
          <a:lstStyle/>
          <a:p>
            <a:r>
              <a:rPr lang="en-US" sz="2800">
                <a:latin typeface="Times New Roman"/>
              </a:rPr>
              <a:t> A testing set was developed using PowerPoint with timers that change slides with each having a colored circle. The testing program must detect each colored circle correctly and then finishes on the red circle which breaks the program after a few detections. For comparison, two Intel CPUs and an AMD CPU were used to benchmark as a reference to the Broadcom ARM processor on the Raspberry Pi. For each CPU, the testing data used the ten best points to eliminate outliers.</a:t>
            </a:r>
            <a:endParaRPr lang="en-US">
              <a:latin typeface="Times New Roman"/>
            </a:endParaRPr>
          </a:p>
        </p:txBody>
      </p:sp>
      <p:sp>
        <p:nvSpPr>
          <p:cNvPr id="82" name="Google Shape;82;p3"/>
          <p:cNvSpPr txBox="1"/>
          <p:nvPr/>
        </p:nvSpPr>
        <p:spPr>
          <a:xfrm>
            <a:off x="14318540" y="19706932"/>
            <a:ext cx="16139312" cy="1280160"/>
          </a:xfrm>
          <a:prstGeom prst="rect">
            <a:avLst/>
          </a:prstGeom>
          <a:gradFill>
            <a:gsLst>
              <a:gs pos="0">
                <a:srgbClr val="282828"/>
              </a:gs>
              <a:gs pos="90000">
                <a:srgbClr val="282828"/>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algn="ctr"/>
            <a:r>
              <a:rPr lang="en-US" sz="5400">
                <a:solidFill>
                  <a:schemeClr val="lt1"/>
                </a:solidFill>
                <a:latin typeface="Times New Roman"/>
              </a:rPr>
              <a:t>Graphs Data</a:t>
            </a:r>
            <a:endParaRPr lang="en-US"/>
          </a:p>
        </p:txBody>
      </p:sp>
      <p:sp>
        <p:nvSpPr>
          <p:cNvPr id="84" name="Google Shape;84;p3"/>
          <p:cNvSpPr txBox="1"/>
          <p:nvPr/>
        </p:nvSpPr>
        <p:spPr>
          <a:xfrm>
            <a:off x="3992559" y="14309772"/>
            <a:ext cx="5990508" cy="536017"/>
          </a:xfrm>
          <a:prstGeom prst="rect">
            <a:avLst/>
          </a:prstGeom>
          <a:noFill/>
          <a:ln>
            <a:noFill/>
          </a:ln>
        </p:spPr>
        <p:txBody>
          <a:bodyPr spcFirstLastPara="1" wrap="square" lIns="91425" tIns="45700" rIns="91425" bIns="45700" anchor="t" anchorCtr="0">
            <a:noAutofit/>
          </a:bodyPr>
          <a:lstStyle/>
          <a:p>
            <a:r>
              <a:rPr lang="en-US" sz="1800" dirty="0">
                <a:solidFill>
                  <a:schemeClr val="dk1"/>
                </a:solidFill>
                <a:latin typeface="Times New Roman"/>
                <a:cs typeface="Times New Roman"/>
                <a:sym typeface="Arial"/>
              </a:rPr>
              <a:t>Figure 1: </a:t>
            </a:r>
            <a:r>
              <a:rPr lang="en-US" sz="1800" dirty="0">
                <a:solidFill>
                  <a:schemeClr val="dk1"/>
                </a:solidFill>
                <a:latin typeface="Times New Roman"/>
                <a:cs typeface="Times New Roman"/>
              </a:rPr>
              <a:t>Autonomous Car Logic Diagram</a:t>
            </a:r>
            <a:endParaRPr dirty="0">
              <a:solidFill>
                <a:schemeClr val="dk1"/>
              </a:solidFill>
              <a:latin typeface="Times New Roman"/>
              <a:cs typeface="Times New Roman"/>
            </a:endParaRPr>
          </a:p>
        </p:txBody>
      </p:sp>
      <p:sp>
        <p:nvSpPr>
          <p:cNvPr id="87" name="Google Shape;87;p3"/>
          <p:cNvSpPr txBox="1"/>
          <p:nvPr/>
        </p:nvSpPr>
        <p:spPr>
          <a:xfrm>
            <a:off x="2722267" y="2200434"/>
            <a:ext cx="38438922"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chemeClr val="lt1"/>
                </a:solidFill>
                <a:latin typeface="Times New Roman"/>
                <a:cs typeface="Times New Roman"/>
                <a:sym typeface="Arial"/>
              </a:rPr>
              <a:t>Project Team</a:t>
            </a:r>
            <a:r>
              <a:rPr lang="en-US" sz="3200">
                <a:solidFill>
                  <a:schemeClr val="lt1"/>
                </a:solidFill>
                <a:latin typeface="Times New Roman"/>
                <a:cs typeface="Times New Roman"/>
              </a:rPr>
              <a:t> Paul Thai, Huy Tang, William Tam, Patrick Tejada</a:t>
            </a:r>
            <a:endParaRPr lang="en-US" sz="3200">
              <a:solidFill>
                <a:schemeClr val="lt1"/>
              </a:solidFill>
              <a:latin typeface="Times New Roman"/>
              <a:cs typeface="Times New Roman"/>
              <a:sym typeface="Arial"/>
            </a:endParaRPr>
          </a:p>
        </p:txBody>
      </p:sp>
      <p:sp>
        <p:nvSpPr>
          <p:cNvPr id="94" name="Google Shape;94;p3"/>
          <p:cNvSpPr txBox="1"/>
          <p:nvPr/>
        </p:nvSpPr>
        <p:spPr>
          <a:xfrm>
            <a:off x="745406" y="14586206"/>
            <a:ext cx="11877303" cy="5200441"/>
          </a:xfrm>
          <a:prstGeom prst="rect">
            <a:avLst/>
          </a:prstGeom>
          <a:noFill/>
          <a:ln>
            <a:noFill/>
          </a:ln>
        </p:spPr>
        <p:txBody>
          <a:bodyPr spcFirstLastPara="1" wrap="square" lIns="91425" tIns="182875" rIns="91425" bIns="45700" anchor="t" anchorCtr="0">
            <a:noAutofit/>
          </a:bodyPr>
          <a:lstStyle/>
          <a:p>
            <a:pPr marL="0" marR="0" lvl="0" indent="0" algn="l" rtl="0">
              <a:lnSpc>
                <a:spcPct val="80000"/>
              </a:lnSpc>
              <a:spcBef>
                <a:spcPts val="0"/>
              </a:spcBef>
              <a:spcAft>
                <a:spcPts val="0"/>
              </a:spcAft>
              <a:buClr>
                <a:srgbClr val="A5A5A5"/>
              </a:buClr>
              <a:buSzPts val="2380"/>
              <a:buFont typeface="Arial"/>
              <a:buNone/>
            </a:pPr>
            <a:r>
              <a:rPr lang="en-US" sz="2800" b="1" u="none" dirty="0">
                <a:solidFill>
                  <a:schemeClr val="dk1"/>
                </a:solidFill>
                <a:latin typeface="Times New Roman"/>
                <a:cs typeface="Times New Roman"/>
                <a:sym typeface="Arial"/>
              </a:rPr>
              <a:t>Problem Statement:</a:t>
            </a:r>
            <a:endParaRPr lang="en-US" sz="1800" dirty="0">
              <a:solidFill>
                <a:schemeClr val="dk1"/>
              </a:solidFill>
              <a:latin typeface="Times New Roman"/>
              <a:cs typeface="Times New Roman"/>
            </a:endParaRPr>
          </a:p>
          <a:p>
            <a:pPr marL="457200" indent="-457200">
              <a:lnSpc>
                <a:spcPct val="80000"/>
              </a:lnSpc>
              <a:spcBef>
                <a:spcPts val="1200"/>
              </a:spcBef>
              <a:buClr>
                <a:srgbClr val="A5A5A5"/>
              </a:buClr>
              <a:buSzPts val="2380"/>
              <a:buFont typeface="Arial"/>
              <a:buChar char="•"/>
            </a:pPr>
            <a:r>
              <a:rPr lang="en-US" sz="2800" dirty="0">
                <a:solidFill>
                  <a:schemeClr val="dk1"/>
                </a:solidFill>
                <a:latin typeface="Times New Roman"/>
                <a:cs typeface="Times New Roman"/>
              </a:rPr>
              <a:t>The aim is to utilize OpenCV and construct a color recognition program in order to apply it to an RC car</a:t>
            </a:r>
          </a:p>
          <a:p>
            <a:pPr>
              <a:lnSpc>
                <a:spcPct val="80000"/>
              </a:lnSpc>
              <a:spcBef>
                <a:spcPts val="1200"/>
              </a:spcBef>
              <a:buClr>
                <a:srgbClr val="A5A5A5"/>
              </a:buClr>
              <a:buSzPts val="2380"/>
            </a:pPr>
            <a:r>
              <a:rPr lang="en-US" sz="2800" b="1" u="none" dirty="0">
                <a:solidFill>
                  <a:schemeClr val="dk1"/>
                </a:solidFill>
                <a:latin typeface="Times New Roman"/>
                <a:cs typeface="Times New Roman"/>
                <a:sym typeface="Arial"/>
              </a:rPr>
              <a:t>Constraints:</a:t>
            </a:r>
            <a:r>
              <a:rPr lang="en-US" sz="2800" b="1" dirty="0">
                <a:solidFill>
                  <a:schemeClr val="dk1"/>
                </a:solidFill>
                <a:latin typeface="Times New Roman"/>
                <a:cs typeface="Times New Roman"/>
              </a:rPr>
              <a:t> </a:t>
            </a:r>
            <a:endParaRPr lang="en-US" sz="1800" dirty="0">
              <a:solidFill>
                <a:schemeClr val="dk1"/>
              </a:solidFill>
              <a:latin typeface="Times New Roman"/>
              <a:cs typeface="Times New Roman"/>
            </a:endParaRPr>
          </a:p>
          <a:p>
            <a:pPr marL="457200" indent="-457200">
              <a:lnSpc>
                <a:spcPct val="80000"/>
              </a:lnSpc>
              <a:spcBef>
                <a:spcPts val="1200"/>
              </a:spcBef>
              <a:buSzPts val="2380"/>
              <a:buChar char="•"/>
            </a:pPr>
            <a:r>
              <a:rPr lang="en-US" sz="2800" dirty="0">
                <a:solidFill>
                  <a:schemeClr val="dk1"/>
                </a:solidFill>
                <a:latin typeface="Times New Roman"/>
                <a:cs typeface="Times New Roman"/>
              </a:rPr>
              <a:t>Due to the ongoing pandemic, in person scheduling is limited and most work must be done remotely.</a:t>
            </a:r>
          </a:p>
          <a:p>
            <a:pPr marL="457200" indent="-457200">
              <a:lnSpc>
                <a:spcPct val="80000"/>
              </a:lnSpc>
              <a:spcBef>
                <a:spcPts val="1200"/>
              </a:spcBef>
              <a:buSzPts val="2380"/>
              <a:buChar char="•"/>
            </a:pPr>
            <a:r>
              <a:rPr lang="en-US" sz="2800" dirty="0">
                <a:solidFill>
                  <a:schemeClr val="dk1"/>
                </a:solidFill>
                <a:latin typeface="Times New Roman"/>
                <a:cs typeface="Times New Roman"/>
              </a:rPr>
              <a:t>Financial funding limits the resources provided to construct a physical vehicle</a:t>
            </a:r>
          </a:p>
          <a:p>
            <a:pPr marL="0" marR="0" lvl="0" indent="0" algn="l" rtl="0">
              <a:lnSpc>
                <a:spcPct val="80000"/>
              </a:lnSpc>
              <a:spcBef>
                <a:spcPts val="1200"/>
              </a:spcBef>
              <a:spcAft>
                <a:spcPts val="0"/>
              </a:spcAft>
              <a:buClr>
                <a:srgbClr val="A5A5A5"/>
              </a:buClr>
              <a:buSzPts val="2380"/>
              <a:buFont typeface="Arial"/>
              <a:buNone/>
            </a:pPr>
            <a:r>
              <a:rPr lang="en-US" sz="2800" b="1" u="none" dirty="0">
                <a:solidFill>
                  <a:schemeClr val="dk1"/>
                </a:solidFill>
                <a:latin typeface="Times New Roman"/>
                <a:cs typeface="Times New Roman"/>
                <a:sym typeface="Arial"/>
              </a:rPr>
              <a:t>Goal:</a:t>
            </a:r>
            <a:endParaRPr lang="en-US" sz="1800" dirty="0">
              <a:solidFill>
                <a:schemeClr val="dk1"/>
              </a:solidFill>
              <a:latin typeface="Times New Roman"/>
              <a:cs typeface="Times New Roman"/>
            </a:endParaRPr>
          </a:p>
          <a:p>
            <a:pPr marL="457200" indent="-457200">
              <a:lnSpc>
                <a:spcPct val="80000"/>
              </a:lnSpc>
              <a:spcBef>
                <a:spcPts val="1200"/>
              </a:spcBef>
              <a:buClr>
                <a:srgbClr val="A5A5A5"/>
              </a:buClr>
              <a:buSzPts val="2380"/>
              <a:buFont typeface="Arial"/>
              <a:buChar char="•"/>
            </a:pPr>
            <a:r>
              <a:rPr lang="en-US" sz="2800" dirty="0">
                <a:solidFill>
                  <a:schemeClr val="dk1"/>
                </a:solidFill>
                <a:latin typeface="Times New Roman"/>
                <a:cs typeface="Times New Roman"/>
              </a:rPr>
              <a:t>Utilize OpenCV to create a program that processes images using HSV</a:t>
            </a:r>
          </a:p>
          <a:p>
            <a:pPr marL="457200" indent="-457200">
              <a:lnSpc>
                <a:spcPct val="80000"/>
              </a:lnSpc>
              <a:spcBef>
                <a:spcPts val="1200"/>
              </a:spcBef>
              <a:buClr>
                <a:srgbClr val="A5A5A5"/>
              </a:buClr>
              <a:buSzPts val="2380"/>
              <a:buFont typeface="Arial"/>
              <a:buChar char="•"/>
            </a:pPr>
            <a:r>
              <a:rPr lang="en-US" sz="2800" dirty="0">
                <a:solidFill>
                  <a:schemeClr val="dk1"/>
                </a:solidFill>
                <a:latin typeface="Times New Roman"/>
                <a:cs typeface="Times New Roman"/>
              </a:rPr>
              <a:t>Design and create a vehicle capable of autonomous driving using HSV</a:t>
            </a:r>
          </a:p>
        </p:txBody>
      </p:sp>
      <p:sp>
        <p:nvSpPr>
          <p:cNvPr id="101" name="Google Shape;101;p3"/>
          <p:cNvSpPr txBox="1"/>
          <p:nvPr/>
        </p:nvSpPr>
        <p:spPr>
          <a:xfrm>
            <a:off x="654538" y="20619332"/>
            <a:ext cx="12666155" cy="10941008"/>
          </a:xfrm>
          <a:prstGeom prst="rect">
            <a:avLst/>
          </a:prstGeom>
          <a:noFill/>
          <a:ln>
            <a:noFill/>
          </a:ln>
        </p:spPr>
        <p:txBody>
          <a:bodyPr spcFirstLastPara="1" wrap="square" lIns="91425" tIns="45700" rIns="91425" bIns="45700" anchor="t" anchorCtr="0">
            <a:noAutofit/>
          </a:bodyPr>
          <a:lstStyle/>
          <a:p>
            <a:pPr algn="just"/>
            <a:r>
              <a:rPr lang="en-US" sz="2800">
                <a:latin typeface="Times New Roman"/>
              </a:rPr>
              <a:t>Automation is the future. Taking a simple task and automating it alleviates the need for humans to partake in the process which allows for better allocation of time elsewhere. There are three types of automation: Process, Integration, and AI. Process automation is handled by specially defined software and applications that are tasked with that process. Integration automation allows machines to mimic human tasks once their parameters are defined. AI automation is the process where the AI learns from its previous situation and uses the data to consider its next decision. The paper talks about implementing the use of process automation which is run by python software with the OpenCV library. </a:t>
            </a:r>
            <a:r>
              <a:rPr lang="en-US" sz="2800">
                <a:latin typeface="Times New Roman"/>
                <a:ea typeface="Arial"/>
                <a:cs typeface="Arial"/>
                <a:sym typeface="Arial"/>
              </a:rPr>
              <a:t>The </a:t>
            </a:r>
            <a:r>
              <a:rPr lang="en-US" sz="2800">
                <a:latin typeface="Times New Roman"/>
              </a:rPr>
              <a:t>purpose is to test and see if data received from the camera input can </a:t>
            </a:r>
            <a:r>
              <a:rPr lang="en-US" sz="2800">
                <a:latin typeface="Times New Roman"/>
                <a:ea typeface="Arial"/>
                <a:cs typeface="Arial"/>
                <a:sym typeface="Arial"/>
              </a:rPr>
              <a:t>be used to </a:t>
            </a:r>
            <a:r>
              <a:rPr lang="en-US" sz="2800">
                <a:latin typeface="Times New Roman"/>
              </a:rPr>
              <a:t>program four motors to rotate in a certain direction at a certain speed. Using HSV (Hue, Saturation, Value) the camera can detect a certain range of colors defined by the user, and depending on the parameter specified, a command is passed </a:t>
            </a:r>
            <a:r>
              <a:rPr lang="en-US" sz="2800">
                <a:latin typeface="Times New Roman"/>
                <a:ea typeface="Arial"/>
                <a:cs typeface="Arial"/>
                <a:sym typeface="Arial"/>
              </a:rPr>
              <a:t>to </a:t>
            </a:r>
            <a:r>
              <a:rPr lang="en-US" sz="2800">
                <a:latin typeface="Times New Roman"/>
              </a:rPr>
              <a:t>the motors telling it how it should move</a:t>
            </a:r>
            <a:r>
              <a:rPr lang="en-US" sz="2800">
                <a:latin typeface="Times New Roman"/>
                <a:ea typeface="Arial"/>
                <a:cs typeface="Arial"/>
                <a:sym typeface="Arial"/>
              </a:rPr>
              <a:t>.</a:t>
            </a:r>
            <a:r>
              <a:rPr lang="en-US" sz="2800">
                <a:latin typeface="Times New Roman"/>
              </a:rPr>
              <a:t> The paper takes the scope </a:t>
            </a:r>
            <a:r>
              <a:rPr lang="en-US" sz="2800">
                <a:latin typeface="Times New Roman"/>
                <a:ea typeface="Arial"/>
                <a:cs typeface="Arial"/>
                <a:sym typeface="Arial"/>
              </a:rPr>
              <a:t>of </a:t>
            </a:r>
            <a:r>
              <a:rPr lang="en-US" sz="2800">
                <a:latin typeface="Times New Roman"/>
              </a:rPr>
              <a:t>self-driving cars to an extremely basic level – moving forward or reverse at a certain speed </a:t>
            </a:r>
            <a:r>
              <a:rPr lang="en-US" sz="2800">
                <a:latin typeface="Times New Roman"/>
                <a:ea typeface="Arial"/>
                <a:cs typeface="Arial"/>
                <a:sym typeface="Arial"/>
              </a:rPr>
              <a:t>with </a:t>
            </a:r>
            <a:r>
              <a:rPr lang="en-US" sz="2800">
                <a:latin typeface="Times New Roman"/>
              </a:rPr>
              <a:t>varying colors</a:t>
            </a:r>
            <a:r>
              <a:rPr lang="en-US" sz="2800">
                <a:latin typeface="Times New Roman"/>
                <a:ea typeface="Arial"/>
                <a:cs typeface="Arial"/>
                <a:sym typeface="Arial"/>
              </a:rPr>
              <a:t>.</a:t>
            </a:r>
            <a:r>
              <a:rPr lang="en-US" sz="2800">
                <a:latin typeface="Times New Roman"/>
              </a:rPr>
              <a:t> This will help determine how effective HSV is at detecting distinct colors and how it can be used in self-driving vehicles</a:t>
            </a:r>
            <a:r>
              <a:rPr lang="en-US" sz="2800">
                <a:latin typeface="Times New Roman"/>
                <a:ea typeface="Arial"/>
                <a:cs typeface="Arial"/>
                <a:sym typeface="Arial"/>
              </a:rPr>
              <a:t>.</a:t>
            </a:r>
            <a:r>
              <a:rPr lang="en-US" sz="2800">
                <a:latin typeface="Times New Roman"/>
              </a:rPr>
              <a:t> </a:t>
            </a:r>
            <a:r>
              <a:rPr lang="en-US" sz="2800">
                <a:latin typeface="Times New Roman"/>
                <a:ea typeface="Arial"/>
                <a:cs typeface="Arial"/>
                <a:sym typeface="Arial"/>
              </a:rPr>
              <a:t>The </a:t>
            </a:r>
            <a:r>
              <a:rPr lang="en-US" sz="2800">
                <a:latin typeface="Times New Roman"/>
              </a:rPr>
              <a:t>paper explains how different CPUs on different OS’s will affect the performance of OpenCV </a:t>
            </a:r>
            <a:r>
              <a:rPr lang="en-US" sz="2800">
                <a:latin typeface="Times New Roman"/>
                <a:ea typeface="Arial"/>
                <a:cs typeface="Arial"/>
                <a:sym typeface="Arial"/>
              </a:rPr>
              <a:t>b</a:t>
            </a:r>
            <a:r>
              <a:rPr lang="en-US" sz="2800">
                <a:latin typeface="Times New Roman"/>
              </a:rPr>
              <a:t>y using a timer that will calculate how much time is needed for the program to run. </a:t>
            </a:r>
            <a:endParaRPr lang="en-US">
              <a:latin typeface="Times New Roman"/>
            </a:endParaRPr>
          </a:p>
          <a:p>
            <a:pPr algn="just"/>
            <a:endParaRPr lang="en-US" sz="2800" b="1">
              <a:latin typeface="Times New Roman"/>
            </a:endParaRPr>
          </a:p>
          <a:p>
            <a:pPr algn="just"/>
            <a:r>
              <a:rPr lang="en-US" sz="2800" b="1">
                <a:latin typeface="Times New Roman"/>
              </a:rPr>
              <a:t>Keywords—HSV, OpenCV, Process Automation, Integration Automation, AI Automation, CPU, Performance. (Key words) </a:t>
            </a:r>
            <a:endParaRPr lang="en-US" b="1"/>
          </a:p>
        </p:txBody>
      </p:sp>
      <p:pic>
        <p:nvPicPr>
          <p:cNvPr id="104" name="Google Shape;104;p3" descr="Image result for cpp pomona logo pdf"/>
          <p:cNvPicPr preferRelativeResize="0"/>
          <p:nvPr/>
        </p:nvPicPr>
        <p:blipFill rotWithShape="1">
          <a:blip r:embed="rId8">
            <a:alphaModFix/>
          </a:blip>
          <a:srcRect/>
          <a:stretch/>
        </p:blipFill>
        <p:spPr>
          <a:xfrm>
            <a:off x="472111" y="254311"/>
            <a:ext cx="3138904" cy="3138904"/>
          </a:xfrm>
          <a:prstGeom prst="rect">
            <a:avLst/>
          </a:prstGeom>
          <a:noFill/>
          <a:ln>
            <a:noFill/>
          </a:ln>
        </p:spPr>
      </p:pic>
      <p:sp>
        <p:nvSpPr>
          <p:cNvPr id="121" name="Google Shape;82;p3">
            <a:extLst>
              <a:ext uri="{FF2B5EF4-FFF2-40B4-BE49-F238E27FC236}">
                <a16:creationId xmlns:a16="http://schemas.microsoft.com/office/drawing/2014/main" id="{EBD65C80-45C2-41CF-9203-8B2D3AE4BA6A}"/>
              </a:ext>
            </a:extLst>
          </p:cNvPr>
          <p:cNvSpPr txBox="1"/>
          <p:nvPr/>
        </p:nvSpPr>
        <p:spPr>
          <a:xfrm>
            <a:off x="31305337" y="19812451"/>
            <a:ext cx="11867023" cy="1280160"/>
          </a:xfrm>
          <a:prstGeom prst="rect">
            <a:avLst/>
          </a:prstGeom>
          <a:gradFill>
            <a:gsLst>
              <a:gs pos="0">
                <a:srgbClr val="282828"/>
              </a:gs>
              <a:gs pos="90000">
                <a:srgbClr val="282828"/>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marL="0" marR="0" lvl="0" indent="0" algn="ctr">
              <a:lnSpc>
                <a:spcPct val="100000"/>
              </a:lnSpc>
              <a:spcBef>
                <a:spcPts val="0"/>
              </a:spcBef>
              <a:spcAft>
                <a:spcPts val="0"/>
              </a:spcAft>
              <a:buNone/>
            </a:pPr>
            <a:r>
              <a:rPr lang="en-US" sz="5400">
                <a:solidFill>
                  <a:schemeClr val="lt1"/>
                </a:solidFill>
                <a:latin typeface="Times New Roman"/>
              </a:rPr>
              <a:t>Conclusion</a:t>
            </a:r>
            <a:endParaRPr lang="en-US">
              <a:solidFill>
                <a:schemeClr val="lt1"/>
              </a:solidFill>
            </a:endParaRPr>
          </a:p>
        </p:txBody>
      </p:sp>
      <p:sp>
        <p:nvSpPr>
          <p:cNvPr id="124" name="Google Shape;62;p3">
            <a:extLst>
              <a:ext uri="{FF2B5EF4-FFF2-40B4-BE49-F238E27FC236}">
                <a16:creationId xmlns:a16="http://schemas.microsoft.com/office/drawing/2014/main" id="{BA13BAD5-40D6-456B-B8D9-A915613DA414}"/>
              </a:ext>
            </a:extLst>
          </p:cNvPr>
          <p:cNvSpPr txBox="1">
            <a:spLocks/>
          </p:cNvSpPr>
          <p:nvPr/>
        </p:nvSpPr>
        <p:spPr>
          <a:xfrm>
            <a:off x="31307432" y="12333436"/>
            <a:ext cx="11869638" cy="5509093"/>
          </a:xfrm>
          <a:prstGeom prst="rect">
            <a:avLst/>
          </a:prstGeom>
          <a:noFill/>
          <a:ln>
            <a:noFill/>
          </a:ln>
        </p:spPr>
        <p:txBody>
          <a:bodyPr spcFirstLastPara="1" wrap="square" lIns="91425" tIns="182875"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1200"/>
              </a:spcBef>
              <a:spcAft>
                <a:spcPts val="0"/>
              </a:spcAft>
              <a:buClr>
                <a:srgbClr val="A5A5A5"/>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3pPr>
            <a:lvl4pPr marL="1828800" marR="0" lvl="3"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9pPr>
          </a:lstStyle>
          <a:p>
            <a:pPr marL="0" indent="0">
              <a:spcBef>
                <a:spcPts val="0"/>
              </a:spcBef>
              <a:buSzPts val="2400"/>
              <a:buNone/>
            </a:pPr>
            <a:r>
              <a:rPr lang="en-US" sz="2000" b="1">
                <a:latin typeface="Times New Roman"/>
                <a:cs typeface="Times New Roman"/>
              </a:rPr>
              <a:t>Purpose: </a:t>
            </a:r>
            <a:r>
              <a:rPr lang="en-US" sz="2000">
                <a:latin typeface="Times New Roman"/>
                <a:cs typeface="Times New Roman"/>
              </a:rPr>
              <a:t>Create a computer vision system using HSV colors to control the acceleration and velocity of RC motors through Raspberry Pi. </a:t>
            </a:r>
          </a:p>
          <a:p>
            <a:pPr marL="0" indent="0">
              <a:spcBef>
                <a:spcPts val="0"/>
              </a:spcBef>
              <a:buSzPts val="2400"/>
              <a:buNone/>
            </a:pPr>
            <a:endParaRPr lang="en-US" sz="2000" b="1">
              <a:latin typeface="Times New Roman"/>
              <a:cs typeface="Times New Roman"/>
            </a:endParaRPr>
          </a:p>
          <a:p>
            <a:pPr marL="0" indent="0">
              <a:spcBef>
                <a:spcPts val="0"/>
              </a:spcBef>
              <a:buSzPts val="2400"/>
              <a:buNone/>
            </a:pPr>
            <a:r>
              <a:rPr lang="en-US" sz="2000" b="1">
                <a:latin typeface="Times New Roman"/>
                <a:cs typeface="Times New Roman"/>
              </a:rPr>
              <a:t>Current Design: </a:t>
            </a:r>
            <a:r>
              <a:rPr lang="en-US" sz="2000">
                <a:latin typeface="Times New Roman"/>
              </a:rPr>
              <a:t>An operational RC motor car where the camera actively inputs HSV values matching specific colors. The program interacts with the Raspberry Pi through a Linux UI where its inputs are fed by the program that calculates the HSV values of the colors received from the camera. </a:t>
            </a:r>
          </a:p>
          <a:p>
            <a:pPr marL="0" indent="0">
              <a:spcBef>
                <a:spcPts val="0"/>
              </a:spcBef>
              <a:buSzPts val="2400"/>
              <a:buNone/>
            </a:pPr>
            <a:endParaRPr lang="en-US" sz="2000" b="1">
              <a:latin typeface="Times New Roman"/>
              <a:cs typeface="Times New Roman"/>
            </a:endParaRPr>
          </a:p>
          <a:p>
            <a:pPr marL="0" indent="0">
              <a:spcBef>
                <a:spcPts val="0"/>
              </a:spcBef>
              <a:buSzPts val="2400"/>
              <a:buNone/>
            </a:pPr>
            <a:r>
              <a:rPr lang="en-US" sz="2000" b="1">
                <a:latin typeface="Times New Roman"/>
                <a:cs typeface="Times New Roman"/>
              </a:rPr>
              <a:t>Design </a:t>
            </a:r>
            <a:r>
              <a:rPr lang="en-US" sz="2000" b="1" err="1">
                <a:latin typeface="Times New Roman"/>
                <a:cs typeface="Times New Roman"/>
              </a:rPr>
              <a:t>Process:</a:t>
            </a:r>
            <a:r>
              <a:rPr lang="en-US" sz="2000" err="1">
                <a:latin typeface="Times New Roman"/>
              </a:rPr>
              <a:t>The</a:t>
            </a:r>
            <a:r>
              <a:rPr lang="en-US" sz="2000">
                <a:latin typeface="Times New Roman"/>
              </a:rPr>
              <a:t> design process began with determining the HSV values that match conventional traffic lights. </a:t>
            </a:r>
            <a:r>
              <a:rPr lang="en-US" sz="2000" err="1">
                <a:latin typeface="Times New Roman"/>
              </a:rPr>
              <a:t>Afterwhich</a:t>
            </a:r>
            <a:r>
              <a:rPr lang="en-US" sz="2000">
                <a:latin typeface="Times New Roman"/>
              </a:rPr>
              <a:t>, those values are programmed onto a high-level language (Python using OpenCV) to utilize frameworks that assist in detecting the colors received by the camera. The script pipelines onto the Raspberry Pi, which receives the HSV values and runs logic statements that determine what the RC motors do after a specific value is input.</a:t>
            </a:r>
          </a:p>
        </p:txBody>
      </p:sp>
      <p:sp>
        <p:nvSpPr>
          <p:cNvPr id="2" name="TextBox 1">
            <a:extLst>
              <a:ext uri="{FF2B5EF4-FFF2-40B4-BE49-F238E27FC236}">
                <a16:creationId xmlns:a16="http://schemas.microsoft.com/office/drawing/2014/main" id="{8DAB2366-CDE3-4CCB-9BA5-ECC228A549F9}"/>
              </a:ext>
            </a:extLst>
          </p:cNvPr>
          <p:cNvSpPr txBox="1"/>
          <p:nvPr/>
        </p:nvSpPr>
        <p:spPr>
          <a:xfrm>
            <a:off x="31183994" y="21044697"/>
            <a:ext cx="11873311" cy="4832092"/>
          </a:xfrm>
          <a:prstGeom prst="rect">
            <a:avLst/>
          </a:prstGeom>
          <a:noFill/>
        </p:spPr>
        <p:txBody>
          <a:bodyPr wrap="square" lIns="91440" tIns="45720" rIns="91440" bIns="45720" rtlCol="0" anchor="t">
            <a:spAutoFit/>
          </a:bodyPr>
          <a:lstStyle/>
          <a:p>
            <a:r>
              <a:rPr lang="en-US" sz="2800">
                <a:latin typeface="Times New Roman"/>
              </a:rPr>
              <a:t>In this paper, we documented our work with the OpenCV library and applying for image-processing purposes. Color-detection was our main focus and the subsequent program was designed to detect primarily four colors: red, yellow, green, and purple. This program was tested and applied to control a basic motorized vehicle that behaves depending on the detected color. A basic test program was also designed to perform a basic benchmark and measure the performance of the various CPUs. Measuring the time of this program, we could make evaluations about the overall computing power of different processors on different OS. We also identified some pitfalls with our testing methodologies and ways to improve them.</a:t>
            </a:r>
            <a:endParaRPr lang="en-US">
              <a:latin typeface="Times New Roman"/>
            </a:endParaRPr>
          </a:p>
          <a:p>
            <a:pPr marL="457200" indent="-457200">
              <a:buFont typeface="Arial" panose="020B0604020202020204" pitchFamily="34" charset="0"/>
              <a:buChar char="•"/>
            </a:pPr>
            <a:endParaRPr lang="en-US" sz="2800" b="1">
              <a:latin typeface="Times New Roman" panose="02020603050405020304" pitchFamily="18" charset="0"/>
              <a:cs typeface="Times New Roman" panose="02020603050405020304" pitchFamily="18" charset="0"/>
            </a:endParaRPr>
          </a:p>
        </p:txBody>
      </p:sp>
      <p:sp>
        <p:nvSpPr>
          <p:cNvPr id="49" name="Google Shape;82;p3">
            <a:extLst>
              <a:ext uri="{FF2B5EF4-FFF2-40B4-BE49-F238E27FC236}">
                <a16:creationId xmlns:a16="http://schemas.microsoft.com/office/drawing/2014/main" id="{9C8ECDFF-63AB-41F3-A3B6-FD066D6EBF9D}"/>
              </a:ext>
            </a:extLst>
          </p:cNvPr>
          <p:cNvSpPr txBox="1"/>
          <p:nvPr/>
        </p:nvSpPr>
        <p:spPr>
          <a:xfrm>
            <a:off x="31322930" y="11044676"/>
            <a:ext cx="11902782" cy="1280160"/>
          </a:xfrm>
          <a:prstGeom prst="rect">
            <a:avLst/>
          </a:prstGeom>
          <a:gradFill>
            <a:gsLst>
              <a:gs pos="0">
                <a:srgbClr val="282828"/>
              </a:gs>
              <a:gs pos="90000">
                <a:srgbClr val="282828"/>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algn="ctr"/>
            <a:r>
              <a:rPr lang="en-US" sz="5400">
                <a:solidFill>
                  <a:schemeClr val="lt1"/>
                </a:solidFill>
                <a:latin typeface="Times New Roman"/>
                <a:cs typeface="Times New Roman"/>
              </a:rPr>
              <a:t>Results and Impact</a:t>
            </a:r>
            <a:endParaRPr lang="en-US"/>
          </a:p>
        </p:txBody>
      </p:sp>
      <p:sp>
        <p:nvSpPr>
          <p:cNvPr id="50" name="Google Shape;82;p3">
            <a:extLst>
              <a:ext uri="{FF2B5EF4-FFF2-40B4-BE49-F238E27FC236}">
                <a16:creationId xmlns:a16="http://schemas.microsoft.com/office/drawing/2014/main" id="{A205B5E6-9FB1-49E4-ABC5-5CF285CAA2B6}"/>
              </a:ext>
            </a:extLst>
          </p:cNvPr>
          <p:cNvSpPr txBox="1"/>
          <p:nvPr/>
        </p:nvSpPr>
        <p:spPr>
          <a:xfrm>
            <a:off x="31253967" y="5031354"/>
            <a:ext cx="11991854" cy="1280160"/>
          </a:xfrm>
          <a:prstGeom prst="rect">
            <a:avLst/>
          </a:prstGeom>
          <a:gradFill>
            <a:gsLst>
              <a:gs pos="0">
                <a:srgbClr val="282828"/>
              </a:gs>
              <a:gs pos="90000">
                <a:srgbClr val="282828"/>
              </a:gs>
              <a:gs pos="91000">
                <a:schemeClr val="accent1"/>
              </a:gs>
              <a:gs pos="100000">
                <a:schemeClr val="accent1"/>
              </a:gs>
            </a:gsLst>
            <a:lin ang="5400000" scaled="0"/>
          </a:gradFill>
          <a:ln>
            <a:noFill/>
          </a:ln>
        </p:spPr>
        <p:txBody>
          <a:bodyPr spcFirstLastPara="1" wrap="square" lIns="365750" tIns="45700" rIns="91425" bIns="45700" anchor="ctr" anchorCtr="0">
            <a:noAutofit/>
          </a:bodyPr>
          <a:lstStyle/>
          <a:p>
            <a:pPr algn="ctr">
              <a:buClr>
                <a:srgbClr val="A5A5A5"/>
              </a:buClr>
              <a:buSzPts val="5400"/>
            </a:pPr>
            <a:r>
              <a:rPr lang="en-US" sz="5400">
                <a:solidFill>
                  <a:schemeClr val="lt1"/>
                </a:solidFill>
                <a:latin typeface="Times New Roman"/>
              </a:rPr>
              <a:t>Performance and Evaluation</a:t>
            </a:r>
            <a:endParaRPr lang="en-US" sz="5400" b="0" u="none" cap="none">
              <a:solidFill>
                <a:schemeClr val="lt1"/>
              </a:solidFill>
              <a:latin typeface="Times New Roman"/>
              <a:ea typeface="Arial"/>
              <a:cs typeface="Arial"/>
            </a:endParaRPr>
          </a:p>
        </p:txBody>
      </p:sp>
      <p:sp>
        <p:nvSpPr>
          <p:cNvPr id="56" name="Google Shape;62;p3">
            <a:extLst>
              <a:ext uri="{FF2B5EF4-FFF2-40B4-BE49-F238E27FC236}">
                <a16:creationId xmlns:a16="http://schemas.microsoft.com/office/drawing/2014/main" id="{FC423F4C-9E25-4938-8E44-6BE73B970462}"/>
              </a:ext>
            </a:extLst>
          </p:cNvPr>
          <p:cNvSpPr txBox="1">
            <a:spLocks/>
          </p:cNvSpPr>
          <p:nvPr/>
        </p:nvSpPr>
        <p:spPr>
          <a:xfrm>
            <a:off x="31314936" y="6125541"/>
            <a:ext cx="11783691" cy="4514778"/>
          </a:xfrm>
          <a:prstGeom prst="rect">
            <a:avLst/>
          </a:prstGeom>
          <a:noFill/>
          <a:ln>
            <a:noFill/>
          </a:ln>
        </p:spPr>
        <p:txBody>
          <a:bodyPr spcFirstLastPara="1" wrap="square" lIns="91425" tIns="182875"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1200"/>
              </a:spcBef>
              <a:spcAft>
                <a:spcPts val="0"/>
              </a:spcAft>
              <a:buClr>
                <a:srgbClr val="A5A5A5"/>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3pPr>
            <a:lvl4pPr marL="1828800" marR="0" lvl="3"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lnSpc>
                <a:spcPct val="100000"/>
              </a:lnSpc>
              <a:spcBef>
                <a:spcPts val="1200"/>
              </a:spcBef>
              <a:spcAft>
                <a:spcPts val="0"/>
              </a:spcAft>
              <a:buClr>
                <a:srgbClr val="A5A5A5"/>
              </a:buClr>
              <a:buSzPts val="2800"/>
              <a:buFont typeface="Arial"/>
              <a:buChar char="•"/>
              <a:defRPr sz="2800" b="0" i="0" u="none" strike="noStrike" cap="none">
                <a:solidFill>
                  <a:schemeClr val="dk1"/>
                </a:solidFill>
                <a:latin typeface="Arial"/>
                <a:ea typeface="Arial"/>
                <a:cs typeface="Arial"/>
                <a:sym typeface="Arial"/>
              </a:defRPr>
            </a:lvl9pPr>
          </a:lstStyle>
          <a:p>
            <a:pPr marL="0" indent="0">
              <a:spcBef>
                <a:spcPts val="0"/>
              </a:spcBef>
              <a:buNone/>
            </a:pPr>
            <a:r>
              <a:rPr lang="en-US" sz="2800">
                <a:latin typeface="Times New Roman"/>
              </a:rPr>
              <a:t>These results are mostly within the expected range of values. The Raspberry Pi understandably performed the worst of the testing group. It was on average around 2 to 3 seconds slower than its competitors. The averages of the others are within a one-second margin which makes sense since the CPUs are from the newer generations from both companies--10th gen Intel and 2nd gen Ryzen. There were some discrepancies in the numbers of these 3 which can be attributed to human errors and inconsistent testing methodology. This could be improved by using a modular testing system so the CPUs could be swapped out easily while maintaining the other components which should be similar to the Pi. It could be possible to eliminate sources of human error by completely automating the process of starting PowerPoint and testing at a controlled time.</a:t>
            </a:r>
          </a:p>
        </p:txBody>
      </p:sp>
      <p:sp>
        <p:nvSpPr>
          <p:cNvPr id="64" name="Google Shape;76;p3">
            <a:extLst>
              <a:ext uri="{FF2B5EF4-FFF2-40B4-BE49-F238E27FC236}">
                <a16:creationId xmlns:a16="http://schemas.microsoft.com/office/drawing/2014/main" id="{BFA689D6-0C9A-4F7D-8430-67518F5F1A2F}"/>
              </a:ext>
            </a:extLst>
          </p:cNvPr>
          <p:cNvSpPr txBox="1"/>
          <p:nvPr/>
        </p:nvSpPr>
        <p:spPr>
          <a:xfrm>
            <a:off x="33889964" y="19439295"/>
            <a:ext cx="4195258" cy="699217"/>
          </a:xfrm>
          <a:prstGeom prst="rect">
            <a:avLst/>
          </a:prstGeom>
          <a:noFill/>
          <a:ln>
            <a:noFill/>
          </a:ln>
        </p:spPr>
        <p:txBody>
          <a:bodyPr spcFirstLastPara="1" wrap="square" lIns="91425" tIns="45700" rIns="91425" bIns="45700" anchor="t" anchorCtr="0">
            <a:noAutofit/>
          </a:bodyPr>
          <a:lstStyle/>
          <a:p>
            <a:pPr algn="ctr"/>
            <a:r>
              <a:rPr lang="en-US" sz="1800">
                <a:solidFill>
                  <a:schemeClr val="dk1"/>
                </a:solidFill>
                <a:latin typeface="Times New Roman"/>
                <a:cs typeface="Times New Roman"/>
                <a:sym typeface="Arial"/>
              </a:rPr>
              <a:t>Figure </a:t>
            </a:r>
            <a:r>
              <a:rPr lang="en-US" sz="1800">
                <a:solidFill>
                  <a:schemeClr val="dk1"/>
                </a:solidFill>
                <a:latin typeface="Times New Roman"/>
                <a:cs typeface="Times New Roman"/>
              </a:rPr>
              <a:t>9</a:t>
            </a:r>
            <a:r>
              <a:rPr lang="en-US" sz="1800">
                <a:solidFill>
                  <a:schemeClr val="dk1"/>
                </a:solidFill>
                <a:latin typeface="Times New Roman"/>
                <a:cs typeface="Times New Roman"/>
                <a:sym typeface="Arial"/>
              </a:rPr>
              <a:t>: </a:t>
            </a:r>
            <a:r>
              <a:rPr lang="en-US" sz="1800">
                <a:solidFill>
                  <a:schemeClr val="dk1"/>
                </a:solidFill>
                <a:latin typeface="Times New Roman"/>
                <a:cs typeface="Times New Roman"/>
              </a:rPr>
              <a:t>RC car in Working Operation</a:t>
            </a:r>
            <a:endParaRPr lang="en-US">
              <a:solidFill>
                <a:schemeClr val="dk1"/>
              </a:solidFill>
              <a:latin typeface="Times New Roman"/>
              <a:cs typeface="Times New Roman"/>
            </a:endParaRPr>
          </a:p>
          <a:p>
            <a:pPr algn="ctr"/>
            <a:endParaRPr lang="en-US" sz="1800">
              <a:solidFill>
                <a:schemeClr val="dk1"/>
              </a:solidFill>
              <a:latin typeface="Times New Roman"/>
              <a:cs typeface="Times New Roman"/>
            </a:endParaRPr>
          </a:p>
          <a:p>
            <a:pPr marL="0" marR="0" lvl="0" indent="0" algn="ctr" rtl="0">
              <a:spcBef>
                <a:spcPts val="0"/>
              </a:spcBef>
              <a:spcAft>
                <a:spcPts val="0"/>
              </a:spcAft>
              <a:buNone/>
            </a:pPr>
            <a:endParaRPr sz="1800">
              <a:solidFill>
                <a:schemeClr val="dk1"/>
              </a:solidFill>
              <a:latin typeface="Times New Roman"/>
              <a:cs typeface="Times New Roman"/>
              <a:sym typeface="Arial"/>
            </a:endParaRPr>
          </a:p>
        </p:txBody>
      </p:sp>
      <p:pic>
        <p:nvPicPr>
          <p:cNvPr id="15" name="Picture 15" descr="Diagram, shape, circle&#10;&#10;Description automatically generated">
            <a:extLst>
              <a:ext uri="{FF2B5EF4-FFF2-40B4-BE49-F238E27FC236}">
                <a16:creationId xmlns:a16="http://schemas.microsoft.com/office/drawing/2014/main" id="{D3713FBF-571D-44AA-A96C-3B7C3849CA00}"/>
              </a:ext>
            </a:extLst>
          </p:cNvPr>
          <p:cNvPicPr>
            <a:picLocks noChangeAspect="1"/>
          </p:cNvPicPr>
          <p:nvPr/>
        </p:nvPicPr>
        <p:blipFill>
          <a:blip r:embed="rId9"/>
          <a:stretch>
            <a:fillRect/>
          </a:stretch>
        </p:blipFill>
        <p:spPr>
          <a:xfrm>
            <a:off x="18848716" y="15018043"/>
            <a:ext cx="3329795" cy="2968575"/>
          </a:xfrm>
          <a:prstGeom prst="rect">
            <a:avLst/>
          </a:prstGeom>
        </p:spPr>
      </p:pic>
      <p:pic>
        <p:nvPicPr>
          <p:cNvPr id="16" name="Picture 17" descr="Shape, circle&#10;&#10;Description automatically generated">
            <a:extLst>
              <a:ext uri="{FF2B5EF4-FFF2-40B4-BE49-F238E27FC236}">
                <a16:creationId xmlns:a16="http://schemas.microsoft.com/office/drawing/2014/main" id="{77BDBA75-24E8-434F-85D6-68F624AB32B1}"/>
              </a:ext>
            </a:extLst>
          </p:cNvPr>
          <p:cNvPicPr>
            <a:picLocks noChangeAspect="1"/>
          </p:cNvPicPr>
          <p:nvPr/>
        </p:nvPicPr>
        <p:blipFill>
          <a:blip r:embed="rId10"/>
          <a:stretch>
            <a:fillRect/>
          </a:stretch>
        </p:blipFill>
        <p:spPr>
          <a:xfrm>
            <a:off x="26181171" y="15030101"/>
            <a:ext cx="3174519" cy="2978964"/>
          </a:xfrm>
          <a:prstGeom prst="rect">
            <a:avLst/>
          </a:prstGeom>
        </p:spPr>
      </p:pic>
      <p:pic>
        <p:nvPicPr>
          <p:cNvPr id="18" name="Picture 19" descr="Shape, circle&#10;&#10;Description automatically generated">
            <a:extLst>
              <a:ext uri="{FF2B5EF4-FFF2-40B4-BE49-F238E27FC236}">
                <a16:creationId xmlns:a16="http://schemas.microsoft.com/office/drawing/2014/main" id="{83BB85A7-28C8-448E-98F4-5F5C36C82514}"/>
              </a:ext>
            </a:extLst>
          </p:cNvPr>
          <p:cNvPicPr>
            <a:picLocks noChangeAspect="1"/>
          </p:cNvPicPr>
          <p:nvPr/>
        </p:nvPicPr>
        <p:blipFill>
          <a:blip r:embed="rId11"/>
          <a:stretch>
            <a:fillRect/>
          </a:stretch>
        </p:blipFill>
        <p:spPr>
          <a:xfrm>
            <a:off x="15329140" y="15024536"/>
            <a:ext cx="3036498" cy="2972848"/>
          </a:xfrm>
          <a:prstGeom prst="rect">
            <a:avLst/>
          </a:prstGeom>
        </p:spPr>
      </p:pic>
      <p:pic>
        <p:nvPicPr>
          <p:cNvPr id="20" name="Picture 21" descr="Shape, circle&#10;&#10;Description automatically generated">
            <a:extLst>
              <a:ext uri="{FF2B5EF4-FFF2-40B4-BE49-F238E27FC236}">
                <a16:creationId xmlns:a16="http://schemas.microsoft.com/office/drawing/2014/main" id="{A364F55E-397C-43BD-A89E-04468A65DF5D}"/>
              </a:ext>
            </a:extLst>
          </p:cNvPr>
          <p:cNvPicPr>
            <a:picLocks noChangeAspect="1"/>
          </p:cNvPicPr>
          <p:nvPr/>
        </p:nvPicPr>
        <p:blipFill>
          <a:blip r:embed="rId12"/>
          <a:stretch>
            <a:fillRect/>
          </a:stretch>
        </p:blipFill>
        <p:spPr>
          <a:xfrm>
            <a:off x="22661594" y="15013328"/>
            <a:ext cx="3036498" cy="2978012"/>
          </a:xfrm>
          <a:prstGeom prst="rect">
            <a:avLst/>
          </a:prstGeom>
        </p:spPr>
      </p:pic>
      <p:sp>
        <p:nvSpPr>
          <p:cNvPr id="68" name="Google Shape;77;p3">
            <a:extLst>
              <a:ext uri="{FF2B5EF4-FFF2-40B4-BE49-F238E27FC236}">
                <a16:creationId xmlns:a16="http://schemas.microsoft.com/office/drawing/2014/main" id="{9235C4F6-E44C-4521-B8C8-4A4CC09460AB}"/>
              </a:ext>
            </a:extLst>
          </p:cNvPr>
          <p:cNvSpPr txBox="1"/>
          <p:nvPr/>
        </p:nvSpPr>
        <p:spPr>
          <a:xfrm>
            <a:off x="19269107" y="18357472"/>
            <a:ext cx="2493956" cy="406977"/>
          </a:xfrm>
          <a:prstGeom prst="rect">
            <a:avLst/>
          </a:prstGeom>
          <a:noFill/>
          <a:ln>
            <a:noFill/>
          </a:ln>
        </p:spPr>
        <p:txBody>
          <a:bodyPr spcFirstLastPara="1" wrap="square" lIns="91425" tIns="45700" rIns="91425" bIns="45700" anchor="t" anchorCtr="0">
            <a:noAutofit/>
          </a:bodyPr>
          <a:lstStyle/>
          <a:p>
            <a:pPr algn="ctr"/>
            <a:r>
              <a:rPr lang="en-US" sz="1800">
                <a:solidFill>
                  <a:schemeClr val="dk1"/>
                </a:solidFill>
                <a:latin typeface="Times New Roman"/>
                <a:cs typeface="Times New Roman"/>
                <a:sym typeface="Arial"/>
              </a:rPr>
              <a:t>Figure </a:t>
            </a:r>
            <a:r>
              <a:rPr lang="en-US" sz="1800">
                <a:solidFill>
                  <a:schemeClr val="dk1"/>
                </a:solidFill>
                <a:latin typeface="Times New Roman"/>
                <a:cs typeface="Times New Roman"/>
              </a:rPr>
              <a:t>2: HSV Yellow</a:t>
            </a:r>
          </a:p>
        </p:txBody>
      </p:sp>
      <p:sp>
        <p:nvSpPr>
          <p:cNvPr id="69" name="Google Shape;77;p3">
            <a:extLst>
              <a:ext uri="{FF2B5EF4-FFF2-40B4-BE49-F238E27FC236}">
                <a16:creationId xmlns:a16="http://schemas.microsoft.com/office/drawing/2014/main" id="{7D29DFCB-F89D-49D4-8F47-2F9E2F432129}"/>
              </a:ext>
            </a:extLst>
          </p:cNvPr>
          <p:cNvSpPr txBox="1"/>
          <p:nvPr/>
        </p:nvSpPr>
        <p:spPr>
          <a:xfrm>
            <a:off x="26774089" y="18357473"/>
            <a:ext cx="2217911" cy="406977"/>
          </a:xfrm>
          <a:prstGeom prst="rect">
            <a:avLst/>
          </a:prstGeom>
          <a:noFill/>
          <a:ln>
            <a:noFill/>
          </a:ln>
        </p:spPr>
        <p:txBody>
          <a:bodyPr spcFirstLastPara="1" wrap="square" lIns="91425" tIns="45700" rIns="91425" bIns="45700" anchor="t" anchorCtr="0">
            <a:noAutofit/>
          </a:bodyPr>
          <a:lstStyle/>
          <a:p>
            <a:pPr algn="ctr"/>
            <a:r>
              <a:rPr lang="en-US" sz="1800">
                <a:solidFill>
                  <a:schemeClr val="dk1"/>
                </a:solidFill>
                <a:latin typeface="Times New Roman"/>
                <a:cs typeface="Times New Roman"/>
                <a:sym typeface="Arial"/>
              </a:rPr>
              <a:t>Figure </a:t>
            </a:r>
            <a:r>
              <a:rPr lang="en-US" sz="1800">
                <a:solidFill>
                  <a:schemeClr val="dk1"/>
                </a:solidFill>
                <a:latin typeface="Times New Roman"/>
                <a:cs typeface="Times New Roman"/>
              </a:rPr>
              <a:t>4: HSV Purple</a:t>
            </a:r>
          </a:p>
        </p:txBody>
      </p:sp>
      <p:sp>
        <p:nvSpPr>
          <p:cNvPr id="70" name="Google Shape;77;p3">
            <a:extLst>
              <a:ext uri="{FF2B5EF4-FFF2-40B4-BE49-F238E27FC236}">
                <a16:creationId xmlns:a16="http://schemas.microsoft.com/office/drawing/2014/main" id="{AD8666A9-061F-4654-8F63-411B468EFD60}"/>
              </a:ext>
            </a:extLst>
          </p:cNvPr>
          <p:cNvSpPr txBox="1"/>
          <p:nvPr/>
        </p:nvSpPr>
        <p:spPr>
          <a:xfrm>
            <a:off x="23081984" y="18357472"/>
            <a:ext cx="2217911" cy="406977"/>
          </a:xfrm>
          <a:prstGeom prst="rect">
            <a:avLst/>
          </a:prstGeom>
          <a:noFill/>
          <a:ln>
            <a:noFill/>
          </a:ln>
        </p:spPr>
        <p:txBody>
          <a:bodyPr spcFirstLastPara="1" wrap="square" lIns="91425" tIns="45700" rIns="91425" bIns="45700" anchor="t" anchorCtr="0">
            <a:noAutofit/>
          </a:bodyPr>
          <a:lstStyle/>
          <a:p>
            <a:pPr algn="ctr"/>
            <a:r>
              <a:rPr lang="en-US" sz="1800">
                <a:solidFill>
                  <a:schemeClr val="dk1"/>
                </a:solidFill>
                <a:latin typeface="Times New Roman"/>
                <a:cs typeface="Times New Roman"/>
                <a:sym typeface="Arial"/>
              </a:rPr>
              <a:t>Figure </a:t>
            </a:r>
            <a:r>
              <a:rPr lang="en-US" sz="1800">
                <a:solidFill>
                  <a:schemeClr val="dk1"/>
                </a:solidFill>
                <a:latin typeface="Times New Roman"/>
                <a:cs typeface="Times New Roman"/>
              </a:rPr>
              <a:t>3: HSV Green</a:t>
            </a:r>
          </a:p>
        </p:txBody>
      </p:sp>
      <p:pic>
        <p:nvPicPr>
          <p:cNvPr id="1030" name="Picture 6">
            <a:extLst>
              <a:ext uri="{FF2B5EF4-FFF2-40B4-BE49-F238E27FC236}">
                <a16:creationId xmlns:a16="http://schemas.microsoft.com/office/drawing/2014/main" id="{7574F2C0-E76F-4275-8BDC-1119A7B07ED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515482" y="359879"/>
            <a:ext cx="8869913" cy="31789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4" name="TextBox 73">
            <a:extLst>
              <a:ext uri="{FF2B5EF4-FFF2-40B4-BE49-F238E27FC236}">
                <a16:creationId xmlns:a16="http://schemas.microsoft.com/office/drawing/2014/main" id="{ACCED380-073B-4688-B491-A5481090BF23}"/>
              </a:ext>
            </a:extLst>
          </p:cNvPr>
          <p:cNvSpPr txBox="1"/>
          <p:nvPr/>
        </p:nvSpPr>
        <p:spPr>
          <a:xfrm>
            <a:off x="15389760" y="2812954"/>
            <a:ext cx="13103935" cy="584775"/>
          </a:xfrm>
          <a:prstGeom prst="rect">
            <a:avLst/>
          </a:prstGeom>
          <a:noFill/>
        </p:spPr>
        <p:txBody>
          <a:bodyPr wrap="square">
            <a:spAutoFit/>
          </a:bodyPr>
          <a:lstStyle/>
          <a:p>
            <a:r>
              <a:rPr lang="en-US" sz="3200">
                <a:solidFill>
                  <a:schemeClr val="bg1"/>
                </a:solidFill>
                <a:latin typeface="Times New Roman" panose="02020603050405020304" pitchFamily="18" charset="0"/>
                <a:cs typeface="Times New Roman" panose="02020603050405020304" pitchFamily="18" charset="0"/>
              </a:rPr>
              <a:t>Electrical and Computer Engineering Advisor: Professor Mohamed El-</a:t>
            </a:r>
            <a:r>
              <a:rPr lang="en-US" sz="3200" err="1">
                <a:solidFill>
                  <a:schemeClr val="bg1"/>
                </a:solidFill>
                <a:latin typeface="Times New Roman" panose="02020603050405020304" pitchFamily="18" charset="0"/>
                <a:cs typeface="Times New Roman" panose="02020603050405020304" pitchFamily="18" charset="0"/>
              </a:rPr>
              <a:t>Hadedy</a:t>
            </a:r>
            <a:endParaRPr lang="en-US" sz="3200">
              <a:solidFill>
                <a:schemeClr val="bg1"/>
              </a:solidFill>
              <a:latin typeface="Times New Roman" panose="02020603050405020304" pitchFamily="18" charset="0"/>
              <a:cs typeface="Times New Roman" panose="02020603050405020304" pitchFamily="18" charset="0"/>
            </a:endParaRPr>
          </a:p>
        </p:txBody>
      </p:sp>
      <p:pic>
        <p:nvPicPr>
          <p:cNvPr id="10" name="Picture 10" descr="Chart, bar chart&#10;&#10;Description automatically generated">
            <a:extLst>
              <a:ext uri="{FF2B5EF4-FFF2-40B4-BE49-F238E27FC236}">
                <a16:creationId xmlns:a16="http://schemas.microsoft.com/office/drawing/2014/main" id="{7C7E89E7-2505-42C4-ABEA-27501744ECAF}"/>
              </a:ext>
            </a:extLst>
          </p:cNvPr>
          <p:cNvPicPr>
            <a:picLocks noChangeAspect="1"/>
          </p:cNvPicPr>
          <p:nvPr/>
        </p:nvPicPr>
        <p:blipFill>
          <a:blip r:embed="rId14"/>
          <a:stretch>
            <a:fillRect/>
          </a:stretch>
        </p:blipFill>
        <p:spPr>
          <a:xfrm>
            <a:off x="15026875" y="23558727"/>
            <a:ext cx="6330435" cy="3964630"/>
          </a:xfrm>
          <a:prstGeom prst="rect">
            <a:avLst/>
          </a:prstGeom>
        </p:spPr>
      </p:pic>
      <p:pic>
        <p:nvPicPr>
          <p:cNvPr id="11" name="Picture 11" descr="Chart, bar chart&#10;&#10;Description automatically generated">
            <a:extLst>
              <a:ext uri="{FF2B5EF4-FFF2-40B4-BE49-F238E27FC236}">
                <a16:creationId xmlns:a16="http://schemas.microsoft.com/office/drawing/2014/main" id="{7D0F7C3A-451E-4494-92E1-A9B7AA654D23}"/>
              </a:ext>
            </a:extLst>
          </p:cNvPr>
          <p:cNvPicPr>
            <a:picLocks noChangeAspect="1"/>
          </p:cNvPicPr>
          <p:nvPr/>
        </p:nvPicPr>
        <p:blipFill>
          <a:blip r:embed="rId15"/>
          <a:stretch>
            <a:fillRect/>
          </a:stretch>
        </p:blipFill>
        <p:spPr>
          <a:xfrm>
            <a:off x="23009288" y="23444961"/>
            <a:ext cx="6326154" cy="4055217"/>
          </a:xfrm>
          <a:prstGeom prst="rect">
            <a:avLst/>
          </a:prstGeom>
        </p:spPr>
      </p:pic>
      <p:pic>
        <p:nvPicPr>
          <p:cNvPr id="12" name="Picture 12" descr="Chart, bar chart&#10;&#10;Description automatically generated">
            <a:extLst>
              <a:ext uri="{FF2B5EF4-FFF2-40B4-BE49-F238E27FC236}">
                <a16:creationId xmlns:a16="http://schemas.microsoft.com/office/drawing/2014/main" id="{EACEDB79-B36B-4B00-953A-53B36D37A3B9}"/>
              </a:ext>
            </a:extLst>
          </p:cNvPr>
          <p:cNvPicPr>
            <a:picLocks noChangeAspect="1"/>
          </p:cNvPicPr>
          <p:nvPr/>
        </p:nvPicPr>
        <p:blipFill>
          <a:blip r:embed="rId16"/>
          <a:stretch>
            <a:fillRect/>
          </a:stretch>
        </p:blipFill>
        <p:spPr>
          <a:xfrm>
            <a:off x="15031616" y="27921301"/>
            <a:ext cx="6326154" cy="4143904"/>
          </a:xfrm>
          <a:prstGeom prst="rect">
            <a:avLst/>
          </a:prstGeom>
        </p:spPr>
      </p:pic>
      <p:pic>
        <p:nvPicPr>
          <p:cNvPr id="13" name="Picture 13" descr="Chart, bar chart&#10;&#10;Description automatically generated">
            <a:extLst>
              <a:ext uri="{FF2B5EF4-FFF2-40B4-BE49-F238E27FC236}">
                <a16:creationId xmlns:a16="http://schemas.microsoft.com/office/drawing/2014/main" id="{007C1202-F315-41D2-BE22-E891A3960621}"/>
              </a:ext>
            </a:extLst>
          </p:cNvPr>
          <p:cNvPicPr>
            <a:picLocks noChangeAspect="1"/>
          </p:cNvPicPr>
          <p:nvPr/>
        </p:nvPicPr>
        <p:blipFill>
          <a:blip r:embed="rId17"/>
          <a:stretch>
            <a:fillRect/>
          </a:stretch>
        </p:blipFill>
        <p:spPr>
          <a:xfrm>
            <a:off x="23086751" y="28019537"/>
            <a:ext cx="6326154" cy="4052885"/>
          </a:xfrm>
          <a:prstGeom prst="rect">
            <a:avLst/>
          </a:prstGeom>
        </p:spPr>
      </p:pic>
      <p:sp>
        <p:nvSpPr>
          <p:cNvPr id="14" name="TextBox 13">
            <a:extLst>
              <a:ext uri="{FF2B5EF4-FFF2-40B4-BE49-F238E27FC236}">
                <a16:creationId xmlns:a16="http://schemas.microsoft.com/office/drawing/2014/main" id="{7C25DB57-F23B-4F1A-AA77-84930390B2FB}"/>
              </a:ext>
            </a:extLst>
          </p:cNvPr>
          <p:cNvSpPr txBox="1"/>
          <p:nvPr/>
        </p:nvSpPr>
        <p:spPr>
          <a:xfrm>
            <a:off x="15115594" y="27483318"/>
            <a:ext cx="70539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Times New Roman"/>
              </a:rPr>
              <a:t>Figure 5: </a:t>
            </a:r>
            <a:r>
              <a:rPr lang="en-US"/>
              <a:t>Benchmarking 10 runs measuring program time on a Cortex A72 (Pi) </a:t>
            </a:r>
          </a:p>
        </p:txBody>
      </p:sp>
      <p:sp>
        <p:nvSpPr>
          <p:cNvPr id="22" name="TextBox 21">
            <a:extLst>
              <a:ext uri="{FF2B5EF4-FFF2-40B4-BE49-F238E27FC236}">
                <a16:creationId xmlns:a16="http://schemas.microsoft.com/office/drawing/2014/main" id="{EA846BC4-1913-4975-BB1B-CE3AECFC5CBC}"/>
              </a:ext>
            </a:extLst>
          </p:cNvPr>
          <p:cNvSpPr txBox="1"/>
          <p:nvPr/>
        </p:nvSpPr>
        <p:spPr>
          <a:xfrm>
            <a:off x="23496261" y="27518546"/>
            <a:ext cx="63243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Times New Roman"/>
              </a:rPr>
              <a:t>Figure 6: </a:t>
            </a:r>
            <a:r>
              <a:rPr lang="en-US"/>
              <a:t>Benchmarking 10 runs measuring program time on an i7 7065G7</a:t>
            </a:r>
            <a:endParaRPr lang="en-US">
              <a:latin typeface="Times New Roman"/>
              <a:cs typeface="Times New Roman"/>
            </a:endParaRPr>
          </a:p>
        </p:txBody>
      </p:sp>
      <p:sp>
        <p:nvSpPr>
          <p:cNvPr id="24" name="TextBox 23">
            <a:extLst>
              <a:ext uri="{FF2B5EF4-FFF2-40B4-BE49-F238E27FC236}">
                <a16:creationId xmlns:a16="http://schemas.microsoft.com/office/drawing/2014/main" id="{C5F5AC32-E828-4B96-B685-066DDD699272}"/>
              </a:ext>
            </a:extLst>
          </p:cNvPr>
          <p:cNvSpPr txBox="1"/>
          <p:nvPr/>
        </p:nvSpPr>
        <p:spPr>
          <a:xfrm>
            <a:off x="15474370" y="31901936"/>
            <a:ext cx="626710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Times New Roman"/>
              </a:rPr>
              <a:t>Figure 7: </a:t>
            </a:r>
            <a:r>
              <a:rPr lang="en-US"/>
              <a:t>Benchmarking 10 runs measuring program time on an i7 10700K</a:t>
            </a:r>
            <a:endParaRPr lang="en-US">
              <a:latin typeface="Times New Roman"/>
              <a:cs typeface="Times New Roman"/>
            </a:endParaRPr>
          </a:p>
        </p:txBody>
      </p:sp>
      <p:sp>
        <p:nvSpPr>
          <p:cNvPr id="25" name="TextBox 24">
            <a:extLst>
              <a:ext uri="{FF2B5EF4-FFF2-40B4-BE49-F238E27FC236}">
                <a16:creationId xmlns:a16="http://schemas.microsoft.com/office/drawing/2014/main" id="{2A3C131A-371B-4770-9DE8-46E48A8D12B0}"/>
              </a:ext>
            </a:extLst>
          </p:cNvPr>
          <p:cNvSpPr txBox="1"/>
          <p:nvPr/>
        </p:nvSpPr>
        <p:spPr>
          <a:xfrm>
            <a:off x="23410312" y="32045184"/>
            <a:ext cx="649629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Times New Roman"/>
              </a:rPr>
              <a:t>Figure 8: </a:t>
            </a:r>
            <a:r>
              <a:rPr lang="en-US"/>
              <a:t>Benchmarking 10 runs measuring program time on a Ryzen 5 2600X</a:t>
            </a:r>
            <a:r>
              <a:rPr lang="en-US">
                <a:latin typeface="Times New Roman"/>
                <a:cs typeface="Times New Roman"/>
              </a:rPr>
              <a:t>​</a:t>
            </a:r>
            <a:endParaRPr lang="en-US"/>
          </a:p>
        </p:txBody>
      </p:sp>
      <p:pic>
        <p:nvPicPr>
          <p:cNvPr id="3" name="Picture 3" descr="A picture containing text, indoor&#10;&#10;Description automatically generated">
            <a:extLst>
              <a:ext uri="{FF2B5EF4-FFF2-40B4-BE49-F238E27FC236}">
                <a16:creationId xmlns:a16="http://schemas.microsoft.com/office/drawing/2014/main" id="{FE21EE1E-596F-493A-A147-EB7A58C40808}"/>
              </a:ext>
            </a:extLst>
          </p:cNvPr>
          <p:cNvPicPr>
            <a:picLocks noChangeAspect="1"/>
          </p:cNvPicPr>
          <p:nvPr/>
        </p:nvPicPr>
        <p:blipFill>
          <a:blip r:embed="rId18"/>
          <a:stretch>
            <a:fillRect/>
          </a:stretch>
        </p:blipFill>
        <p:spPr>
          <a:xfrm>
            <a:off x="34199979" y="16103924"/>
            <a:ext cx="5653078" cy="3194370"/>
          </a:xfrm>
          <a:prstGeom prst="rect">
            <a:avLst/>
          </a:prstGeom>
        </p:spPr>
      </p:pic>
      <p:pic>
        <p:nvPicPr>
          <p:cNvPr id="4" name="Picture 4" descr="Diagram&#10;&#10;Description automatically generated">
            <a:extLst>
              <a:ext uri="{FF2B5EF4-FFF2-40B4-BE49-F238E27FC236}">
                <a16:creationId xmlns:a16="http://schemas.microsoft.com/office/drawing/2014/main" id="{7A1349EA-5917-4CE6-A342-9C9171AD033A}"/>
              </a:ext>
            </a:extLst>
          </p:cNvPr>
          <p:cNvPicPr>
            <a:picLocks noChangeAspect="1"/>
          </p:cNvPicPr>
          <p:nvPr/>
        </p:nvPicPr>
        <p:blipFill>
          <a:blip r:embed="rId19"/>
          <a:stretch>
            <a:fillRect/>
          </a:stretch>
        </p:blipFill>
        <p:spPr>
          <a:xfrm>
            <a:off x="720135" y="11685302"/>
            <a:ext cx="12554977" cy="2571849"/>
          </a:xfrm>
          <a:prstGeom prst="rect">
            <a:avLst/>
          </a:prstGeom>
        </p:spPr>
      </p:pic>
    </p:spTree>
  </p:cSld>
  <p:clrMapOvr>
    <a:masterClrMapping/>
  </p:clrMapOvr>
</p:sld>
</file>

<file path=ppt/theme/theme1.xml><?xml version="1.0" encoding="utf-8"?>
<a:theme xmlns:a="http://schemas.openxmlformats.org/drawingml/2006/main" name="Science Poster">
  <a:themeElements>
    <a:clrScheme name="CPP">
      <a:dk1>
        <a:srgbClr val="111111"/>
      </a:dk1>
      <a:lt1>
        <a:srgbClr val="FFFFFF"/>
      </a:lt1>
      <a:dk2>
        <a:srgbClr val="005400"/>
      </a:dk2>
      <a:lt2>
        <a:srgbClr val="EFE378"/>
      </a:lt2>
      <a:accent1>
        <a:srgbClr val="E5D21F"/>
      </a:accent1>
      <a:accent2>
        <a:srgbClr val="AE9F14"/>
      </a:accent2>
      <a:accent3>
        <a:srgbClr val="005400"/>
      </a:accent3>
      <a:accent4>
        <a:srgbClr val="336600"/>
      </a:accent4>
      <a:accent5>
        <a:srgbClr val="679E2A"/>
      </a:accent5>
      <a:accent6>
        <a:srgbClr val="9AD35B"/>
      </a:accent6>
      <a:hlink>
        <a:srgbClr val="111111"/>
      </a:hlink>
      <a:folHlink>
        <a:srgbClr val="11111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cience Poster">
      <a:dk1>
        <a:srgbClr val="000000"/>
      </a:dk1>
      <a:lt1>
        <a:srgbClr val="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Science Poster</vt:lpstr>
      <vt:lpstr>Driving With HSV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Aeroelasticity Induced Power Generation</dc:title>
  <dc:creator>LivingRoomPC</dc:creator>
  <cp:revision>73</cp:revision>
  <dcterms:modified xsi:type="dcterms:W3CDTF">2021-12-07T00:46:27Z</dcterms:modified>
</cp:coreProperties>
</file>